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4"/>
  </p:notesMasterIdLst>
  <p:sldIdLst>
    <p:sldId id="260" r:id="rId2"/>
    <p:sldId id="421" r:id="rId3"/>
    <p:sldId id="257" r:id="rId4"/>
    <p:sldId id="419" r:id="rId5"/>
    <p:sldId id="420" r:id="rId6"/>
    <p:sldId id="263" r:id="rId7"/>
    <p:sldId id="289" r:id="rId8"/>
    <p:sldId id="290" r:id="rId9"/>
    <p:sldId id="291" r:id="rId10"/>
    <p:sldId id="292" r:id="rId11"/>
    <p:sldId id="293"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30" r:id="rId41"/>
    <p:sldId id="331" r:id="rId42"/>
    <p:sldId id="332" r:id="rId43"/>
    <p:sldId id="333" r:id="rId44"/>
    <p:sldId id="334" r:id="rId45"/>
    <p:sldId id="335" r:id="rId46"/>
    <p:sldId id="336" r:id="rId47"/>
    <p:sldId id="337" r:id="rId48"/>
    <p:sldId id="362" r:id="rId49"/>
    <p:sldId id="363" r:id="rId50"/>
    <p:sldId id="364" r:id="rId51"/>
    <p:sldId id="365" r:id="rId52"/>
    <p:sldId id="366" r:id="rId53"/>
    <p:sldId id="367" r:id="rId54"/>
    <p:sldId id="368" r:id="rId55"/>
    <p:sldId id="36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38" r:id="rId69"/>
    <p:sldId id="339" r:id="rId70"/>
    <p:sldId id="340" r:id="rId71"/>
    <p:sldId id="341" r:id="rId72"/>
    <p:sldId id="416" r:id="rId73"/>
    <p:sldId id="342" r:id="rId74"/>
    <p:sldId id="343" r:id="rId75"/>
    <p:sldId id="344" r:id="rId76"/>
    <p:sldId id="370" r:id="rId77"/>
    <p:sldId id="371" r:id="rId78"/>
    <p:sldId id="372" r:id="rId79"/>
    <p:sldId id="373" r:id="rId80"/>
    <p:sldId id="345" r:id="rId81"/>
    <p:sldId id="346" r:id="rId82"/>
    <p:sldId id="347" r:id="rId83"/>
    <p:sldId id="349" r:id="rId84"/>
    <p:sldId id="323" r:id="rId85"/>
    <p:sldId id="324" r:id="rId86"/>
    <p:sldId id="325"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7" r:id="rId100"/>
    <p:sldId id="395" r:id="rId101"/>
    <p:sldId id="394" r:id="rId102"/>
    <p:sldId id="388" r:id="rId103"/>
    <p:sldId id="390" r:id="rId104"/>
    <p:sldId id="391" r:id="rId105"/>
    <p:sldId id="392" r:id="rId106"/>
    <p:sldId id="393" r:id="rId107"/>
    <p:sldId id="326" r:id="rId108"/>
    <p:sldId id="327" r:id="rId109"/>
    <p:sldId id="328" r:id="rId110"/>
    <p:sldId id="329" r:id="rId111"/>
    <p:sldId id="396" r:id="rId112"/>
    <p:sldId id="397" r:id="rId113"/>
    <p:sldId id="398" r:id="rId114"/>
    <p:sldId id="399" r:id="rId115"/>
    <p:sldId id="400" r:id="rId116"/>
    <p:sldId id="401" r:id="rId117"/>
    <p:sldId id="402" r:id="rId118"/>
    <p:sldId id="403" r:id="rId119"/>
    <p:sldId id="404" r:id="rId120"/>
    <p:sldId id="405" r:id="rId121"/>
    <p:sldId id="406" r:id="rId122"/>
    <p:sldId id="408" r:id="rId123"/>
    <p:sldId id="409" r:id="rId124"/>
    <p:sldId id="410" r:id="rId125"/>
    <p:sldId id="411" r:id="rId126"/>
    <p:sldId id="413" r:id="rId127"/>
    <p:sldId id="422" r:id="rId128"/>
    <p:sldId id="423" r:id="rId129"/>
    <p:sldId id="412" r:id="rId130"/>
    <p:sldId id="414" r:id="rId131"/>
    <p:sldId id="415" r:id="rId132"/>
    <p:sldId id="424" r:id="rId1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4" autoAdjust="0"/>
    <p:restoredTop sz="95853" autoAdjust="0"/>
  </p:normalViewPr>
  <p:slideViewPr>
    <p:cSldViewPr snapToGrid="0" showGuides="1">
      <p:cViewPr varScale="1">
        <p:scale>
          <a:sx n="108" d="100"/>
          <a:sy n="108" d="100"/>
        </p:scale>
        <p:origin x="408"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5" d="100"/>
          <a:sy n="85" d="100"/>
        </p:scale>
        <p:origin x="3928" y="184"/>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66CC-0C90-442C-BE13-1ADB0319D9DA}" type="datetimeFigureOut">
              <a:rPr lang="en-CH" smtClean="0"/>
              <a:t>10/30/19</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70AF2-C819-47A0-A399-EA1272036C6D}" type="slidenum">
              <a:rPr lang="en-CH" smtClean="0"/>
              <a:t>‹#›</a:t>
            </a:fld>
            <a:endParaRPr lang="en-CH"/>
          </a:p>
        </p:txBody>
      </p:sp>
    </p:spTree>
    <p:extLst>
      <p:ext uri="{BB962C8B-B14F-4D97-AF65-F5344CB8AC3E}">
        <p14:creationId xmlns:p14="http://schemas.microsoft.com/office/powerpoint/2010/main" val="309115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21.xml"/><Relationship Id="rId1" Type="http://schemas.openxmlformats.org/officeDocument/2006/relationships/notesMaster" Target="../notesMasters/notesMaster1.xml"/><Relationship Id="rId4" Type="http://schemas.openxmlformats.org/officeDocument/2006/relationships/hyperlink" Target="#_ENREF_42"/></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31.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_ENREF_7"/><Relationship Id="rId3" Type="http://schemas.openxmlformats.org/officeDocument/2006/relationships/hyperlink" Target="#_ENREF_2"/><Relationship Id="rId7" Type="http://schemas.openxmlformats.org/officeDocument/2006/relationships/hyperlink" Target="#_ENREF_6"/><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_ENREF_5"/><Relationship Id="rId5" Type="http://schemas.openxmlformats.org/officeDocument/2006/relationships/hyperlink" Target="#_ENREF_4"/><Relationship Id="rId4" Type="http://schemas.openxmlformats.org/officeDocument/2006/relationships/hyperlink" Target="#_ENREF_3"/><Relationship Id="rId9" Type="http://schemas.openxmlformats.org/officeDocument/2006/relationships/hyperlink" Target="#_ENREF_8"/></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1"/><Relationship Id="rId7" Type="http://schemas.openxmlformats.org/officeDocument/2006/relationships/hyperlink" Target="#_ENREF_15"/><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_ENREF_14"/><Relationship Id="rId5" Type="http://schemas.openxmlformats.org/officeDocument/2006/relationships/hyperlink" Target="#_ENREF_13"/><Relationship Id="rId4" Type="http://schemas.openxmlformats.org/officeDocument/2006/relationships/hyperlink" Target="#_ENREF_12"/></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_ENREF_31"/><Relationship Id="rId4" Type="http://schemas.openxmlformats.org/officeDocument/2006/relationships/hyperlink" Target="#_ENREF_30"/></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en-CH" smtClean="0"/>
              <a:t>1</a:t>
            </a:fld>
            <a:endParaRPr lang="en-CH"/>
          </a:p>
        </p:txBody>
      </p:sp>
    </p:spTree>
    <p:extLst>
      <p:ext uri="{BB962C8B-B14F-4D97-AF65-F5344CB8AC3E}">
        <p14:creationId xmlns:p14="http://schemas.microsoft.com/office/powerpoint/2010/main" val="21690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need to address the issues of violence, coercion and abuse in mental health and social services does not imply that</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inherently violent.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Nor does it mean that all types of services and all mental health and related practitioners are systematically abusive and violent.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lvl="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module, “violence, coercion and abuse” are considered together as variations of general maltreatment of individuals within mental health and social settings. The training module will first explore what violence, coercion and abuse are, and how these practices are seen and experienced in the context of a mental health or social service.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a:t>
            </a:fld>
            <a:endParaRPr lang="en-CH"/>
          </a:p>
        </p:txBody>
      </p:sp>
    </p:spTree>
    <p:extLst>
      <p:ext uri="{BB962C8B-B14F-4D97-AF65-F5344CB8AC3E}">
        <p14:creationId xmlns:p14="http://schemas.microsoft.com/office/powerpoint/2010/main" val="3118991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Interview your partner: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makes you feel frustrated, anxious or angry?</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E.g. People not addressing me by my full name, not making my own decisions, not being listened to, my views being ignored, a request being ignored or postponed, loud music, feeling crowded with too many people around.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helps you to calm down in stressful situations?</a:t>
            </a:r>
            <a:endParaRPr lang="en-CH"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prompt the discussion, the following questions can also be asked: What do you like to hear from people in these situations? With whom do you want to be? What strategies do you use to calm down? E.g. Going into a quiet room to relax, talking with my sister, relaxing music and a cup of tea.</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100</a:t>
            </a:fld>
            <a:endParaRPr lang="en-CH"/>
          </a:p>
        </p:txBody>
      </p:sp>
    </p:spTree>
    <p:extLst>
      <p:ext uri="{BB962C8B-B14F-4D97-AF65-F5344CB8AC3E}">
        <p14:creationId xmlns:p14="http://schemas.microsoft.com/office/powerpoint/2010/main" val="2358017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fill in the table provided in Annex 2. </a:t>
            </a:r>
            <a:endParaRPr lang="en-CH"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After discussing strategies like the ones mentioned above, use Annex 2 to make an individualized plan with your partner.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sensitivities and signs of distress.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calming strategies.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first round, have the pairs switch roles and repeat the exercise.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101</a:t>
            </a:fld>
            <a:endParaRPr lang="en-CH"/>
          </a:p>
        </p:txBody>
      </p:sp>
    </p:spTree>
    <p:extLst>
      <p:ext uri="{BB962C8B-B14F-4D97-AF65-F5344CB8AC3E}">
        <p14:creationId xmlns:p14="http://schemas.microsoft.com/office/powerpoint/2010/main" val="21720276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en-CH" smtClean="0"/>
              <a:t>102</a:t>
            </a:fld>
            <a:endParaRPr lang="en-CH"/>
          </a:p>
        </p:txBody>
      </p:sp>
    </p:spTree>
    <p:extLst>
      <p:ext uri="{BB962C8B-B14F-4D97-AF65-F5344CB8AC3E}">
        <p14:creationId xmlns:p14="http://schemas.microsoft.com/office/powerpoint/2010/main" val="7012672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544509" y="3726179"/>
            <a:ext cx="5799142" cy="4959033"/>
          </a:xfrm>
        </p:spPr>
        <p:txBody>
          <a:bodyPr/>
          <a:lstStyle/>
          <a:p>
            <a:pPr>
              <a:lnSpc>
                <a:spcPct val="115000"/>
              </a:lnSpc>
            </a:pPr>
            <a:r>
              <a:rPr lang="en-GB" b="1" i="1" dirty="0">
                <a:latin typeface="Calibri" panose="020F0502020204030204" pitchFamily="34" charset="0"/>
                <a:ea typeface="MS Mincho" panose="02020609040205080304" pitchFamily="49" charset="-128"/>
                <a:cs typeface="Arial" panose="020B0604020202020204" pitchFamily="34" charset="0"/>
              </a:rPr>
              <a:t>Presentation: Response teams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05 #196"/>
              </a:rPr>
              <a:t>37</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MS Mincho" panose="02020609040205080304" pitchFamily="49" charset="-128"/>
                <a:cs typeface="Arial" panose="020B0604020202020204" pitchFamily="34" charset="0"/>
              </a:rPr>
              <a:t>(15 min.</a:t>
            </a:r>
            <a:r>
              <a:rPr lang="en-GB" i="1" dirty="0">
                <a:latin typeface="Calibri" panose="020F0502020204030204" pitchFamily="34" charset="0"/>
                <a:ea typeface="MS Mincho" panose="02020609040205080304" pitchFamily="49" charset="-128"/>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400" b="1" i="1" dirty="0">
                <a:solidFill>
                  <a:srgbClr val="FF0000"/>
                </a:solidFill>
                <a:latin typeface="Cambria" panose="02040503050406030204" pitchFamily="18"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Now we will explore </a:t>
            </a:r>
            <a:r>
              <a:rPr lang="en-GB" dirty="0">
                <a:latin typeface="Calibri" panose="020F0502020204030204" pitchFamily="34" charset="0"/>
                <a:ea typeface="MS Mincho" panose="02020609040205080304" pitchFamily="49" charset="-128"/>
                <a:cs typeface="Arial" panose="020B0604020202020204" pitchFamily="34" charset="0"/>
              </a:rPr>
              <a:t>response teams as a key strategy for managing tense situations. </a:t>
            </a: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What is a response team?</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dirty="0">
                <a:latin typeface="Calibri" panose="020F0502020204030204" pitchFamily="34" charset="0"/>
                <a:ea typeface="MS Mincho" panose="02020609040205080304" pitchFamily="49" charset="-128"/>
                <a:cs typeface="Arial" panose="020B0604020202020204" pitchFamily="34" charset="0"/>
              </a:rPr>
              <a:t>Response teams are being used in different countries – e.g. in Pennsylvania’s hospitals in the USA – where they have achieved a massive reduction in the use of coercive measures within psychiatric hospitals as well as forensic units (This example is described later in Topic 13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Pennsylvania Department of Human Services, 2017 #146"/>
              </a:rPr>
              <a:t>38</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 response team is a core group of trained people responsible for intervening/responding when there is likely to be an emergency situation considered to be unmanageable by those present.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are trained to respond to conflictual situations by using communication and de-escalation skills to defuse and safely resolve the situation.</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As response teams gain more practical experience, their effectiveness in defusing conflictual situations increases over time.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103</a:t>
            </a:fld>
            <a:endParaRPr lang="en-CH"/>
          </a:p>
        </p:txBody>
      </p:sp>
    </p:spTree>
    <p:extLst>
      <p:ext uri="{BB962C8B-B14F-4D97-AF65-F5344CB8AC3E}">
        <p14:creationId xmlns:p14="http://schemas.microsoft.com/office/powerpoint/2010/main" val="33955864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The purpose of the teams is </a:t>
            </a:r>
            <a:r>
              <a:rPr lang="en-GB" b="0" u="sng" dirty="0">
                <a:latin typeface="Calibri" panose="020F0502020204030204" pitchFamily="34" charset="0"/>
                <a:ea typeface="MS Mincho" panose="02020609040205080304" pitchFamily="49" charset="-128"/>
                <a:cs typeface="Arial" panose="020B0604020202020204" pitchFamily="34" charset="0"/>
              </a:rPr>
              <a:t>always</a:t>
            </a:r>
            <a:r>
              <a:rPr lang="en-GB" b="0" dirty="0">
                <a:latin typeface="Calibri" panose="020F0502020204030204" pitchFamily="34" charset="0"/>
                <a:ea typeface="MS Mincho" panose="02020609040205080304" pitchFamily="49" charset="-128"/>
                <a:cs typeface="Arial" panose="020B0604020202020204" pitchFamily="34" charset="0"/>
              </a:rPr>
              <a:t> to respond to conflictual situations in a nonviolent and non-coercive way. </a:t>
            </a:r>
          </a:p>
          <a:p>
            <a:pPr marL="628650" lvl="1"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It is important to ensure that the response team does not evolve over time into a team that itself uses coercive and violent measures to manage tense and conflictual situations.  </a:t>
            </a:r>
            <a:endParaRPr lang="en-CH" b="0"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It is important to note, however, that the intervention of a response team is necessary only in certain crisis situations where other strategies are not appropriate or have not worked.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many instances, people may simply need some time and space to overcome their distress by themselves or with support from staff and others.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104</a:t>
            </a:fld>
            <a:endParaRPr lang="en-CH"/>
          </a:p>
        </p:txBody>
      </p:sp>
    </p:spTree>
    <p:extLst>
      <p:ext uri="{BB962C8B-B14F-4D97-AF65-F5344CB8AC3E}">
        <p14:creationId xmlns:p14="http://schemas.microsoft.com/office/powerpoint/2010/main" val="25635964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Who can be part of a response team?</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The group can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Mental health and other practitioners (aides, nurses, doctors, and others).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Other members (including peer supporters, community advocates and family members/ care partners).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One core group is assigned to the service on a day-to-day basis, covering days and nights.</a:t>
            </a:r>
            <a:endParaRPr lang="en-CH"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In addition, there are also on-call members: </a:t>
            </a:r>
            <a:endParaRPr lang="en-CH" dirty="0"/>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these do not stay permanently at the service;</a:t>
            </a:r>
            <a:endParaRPr lang="en-CH"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are called in on a needs basis;</a:t>
            </a:r>
            <a:endParaRPr lang="en-GB"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can be called in at short notice and should be able to report to the emergency location quickly.</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0"/>
              </a:spcAft>
              <a:buFont typeface="Arial" panose="020B0604020202020204" pitchFamily="34" charset="0"/>
              <a:buChar char="•"/>
            </a:pPr>
            <a:r>
              <a:rPr lang="en-GB" dirty="0">
                <a:ea typeface="MS Mincho" panose="02020609040205080304" pitchFamily="49" charset="-128"/>
                <a:cs typeface="Arial" panose="020B0604020202020204" pitchFamily="34" charset="0"/>
              </a:rPr>
              <a:t>It is important to make sure that the composition of the response team is </a:t>
            </a:r>
            <a:r>
              <a:rPr lang="en-US" dirty="0">
                <a:ea typeface="MS Mincho" panose="02020609040205080304" pitchFamily="49" charset="-128"/>
                <a:cs typeface="Arial" panose="020B0604020202020204" pitchFamily="34" charset="0"/>
              </a:rPr>
              <a:t>tailored to the needs of the person(s) (e.g. sensitive to age, gender, culture, particular needs).</a:t>
            </a:r>
            <a:endParaRPr lang="en-CH" dirty="0"/>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105</a:t>
            </a:fld>
            <a:endParaRPr lang="en-CH"/>
          </a:p>
        </p:txBody>
      </p:sp>
    </p:spTree>
    <p:extLst>
      <p:ext uri="{BB962C8B-B14F-4D97-AF65-F5344CB8AC3E}">
        <p14:creationId xmlns:p14="http://schemas.microsoft.com/office/powerpoint/2010/main" val="115182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b="1" dirty="0">
                <a:ea typeface="MS Mincho" panose="02020609040205080304" pitchFamily="49" charset="-128"/>
                <a:cs typeface="Arial" panose="020B0604020202020204" pitchFamily="34" charset="0"/>
              </a:rPr>
              <a:t>How does a response team work? </a:t>
            </a:r>
            <a:endParaRPr lang="en-CH" dirty="0"/>
          </a:p>
          <a:p>
            <a:pPr>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come to the scene of the emergency situation in a short period of time.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Their core intervention is the development of a non-intrusive, non-controlling, non-confrontational and actively empathic relationship with the persons involved </a:t>
            </a:r>
            <a:r>
              <a:rPr lang="en-GB" u="sng" dirty="0">
                <a:latin typeface="Calibri" panose="020F0502020204030204" pitchFamily="34" charset="0"/>
                <a:ea typeface="MS Mincho" panose="02020609040205080304" pitchFamily="49" charset="-128"/>
                <a:cs typeface="Arial" panose="020B0604020202020204" pitchFamily="34" charset="0"/>
              </a:rPr>
              <a:t>without the use of </a:t>
            </a:r>
            <a:r>
              <a:rPr lang="en-GB" dirty="0">
                <a:latin typeface="Calibri" panose="020F0502020204030204" pitchFamily="34" charset="0"/>
                <a:ea typeface="MS Mincho" panose="02020609040205080304" pitchFamily="49" charset="-128"/>
                <a:cs typeface="Arial" panose="020B0604020202020204" pitchFamily="34" charset="0"/>
              </a:rPr>
              <a:t>coercive measures (i.e. not using seclusion, restraints, forced medication, sedatives or tranquilizers).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 </a:t>
            </a:r>
            <a:r>
              <a:rPr lang="en-US" dirty="0">
                <a:latin typeface="Calibri" panose="020F0502020204030204" pitchFamily="34" charset="0"/>
                <a:ea typeface="MS Mincho" panose="02020609040205080304" pitchFamily="49" charset="-128"/>
                <a:cs typeface="Arial" panose="020B0604020202020204" pitchFamily="34" charset="0"/>
              </a:rPr>
              <a:t>starts with a recovery approach immediately. The team demonstrates hope, calmness, positive affirmation and confidence in its ability to avert, prevent and de-escalate a crisis situation professionally without violence.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Members of the team work towards building a relationship with the persons involved, working with them to understand the immediate circumstances and relevant background that precipitated the crisis.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106</a:t>
            </a:fld>
            <a:endParaRPr lang="en-CH"/>
          </a:p>
        </p:txBody>
      </p:sp>
    </p:spTree>
    <p:extLst>
      <p:ext uri="{BB962C8B-B14F-4D97-AF65-F5344CB8AC3E}">
        <p14:creationId xmlns:p14="http://schemas.microsoft.com/office/powerpoint/2010/main" val="25615181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Persons can choose to give the </a:t>
            </a:r>
            <a:r>
              <a:rPr lang="en-GB" dirty="0">
                <a:latin typeface="Calibri" panose="020F0502020204030204" pitchFamily="34" charset="0"/>
                <a:ea typeface="MS Mincho" panose="02020609040205080304" pitchFamily="49" charset="-128"/>
                <a:cs typeface="Arial" panose="020B0604020202020204" pitchFamily="34" charset="0"/>
              </a:rPr>
              <a:t>response team access to individualized plans, advance plans and/or recovery plans so they can determine what is the most effective response according to people’s will and preferences.. </a:t>
            </a: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a:t>
            </a:r>
            <a:r>
              <a:rPr lang="en-US" dirty="0">
                <a:latin typeface="Calibri" panose="020F0502020204030204" pitchFamily="34" charset="0"/>
                <a:ea typeface="MS Mincho" panose="02020609040205080304" pitchFamily="49" charset="-128"/>
                <a:cs typeface="Arial" panose="020B0604020202020204" pitchFamily="34" charset="0"/>
              </a:rPr>
              <a:t> should also ask if the person has advance plans, or if there is a preferred person who could be contacted.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should be allowed to take as much time as it is necessary to solve a particular situation.</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107</a:t>
            </a:fld>
            <a:endParaRPr lang="en-CH"/>
          </a:p>
        </p:txBody>
      </p:sp>
    </p:spTree>
    <p:extLst>
      <p:ext uri="{BB962C8B-B14F-4D97-AF65-F5344CB8AC3E}">
        <p14:creationId xmlns:p14="http://schemas.microsoft.com/office/powerpoint/2010/main" val="21230022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Once the situation has been resolved:</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900" dirty="0">
                <a:latin typeface="Calibri" panose="020F0502020204030204" pitchFamily="34" charset="0"/>
                <a:ea typeface="MS Mincho" panose="02020609040205080304" pitchFamily="49" charset="-128"/>
                <a:cs typeface="Arial" panose="020B0604020202020204" pitchFamily="34" charset="0"/>
              </a:rPr>
              <a:t> </a:t>
            </a:r>
            <a:endParaRPr lang="en-CH" sz="900"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A debriefing session should be held between members of the Team to discuss the response, review the outcome and to determine what worked, what did not work and how things can be managed better if a similar situation emerges.</a:t>
            </a:r>
            <a:endParaRPr lang="en-CH" dirty="0"/>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108</a:t>
            </a:fld>
            <a:endParaRPr lang="en-CH"/>
          </a:p>
        </p:txBody>
      </p:sp>
    </p:spTree>
    <p:extLst>
      <p:ext uri="{BB962C8B-B14F-4D97-AF65-F5344CB8AC3E}">
        <p14:creationId xmlns:p14="http://schemas.microsoft.com/office/powerpoint/2010/main" val="8222076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 separate debriefing session should be offered to the person who is in crisis, when they are feeling ready, in order to better understand what the person went through, what provoked their distress, the reasons behind their reaction, how appropriately they think the team dealt with the situation and how they can improve.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persons concerned should have the opportunity to write their own personal perspective of the incident and what should happen in similar situations in the future.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This is also an opportunity to develop or review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presents a valuable opportunity for mutual learning.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109</a:t>
            </a:fld>
            <a:endParaRPr lang="en-CH"/>
          </a:p>
        </p:txBody>
      </p:sp>
    </p:spTree>
    <p:extLst>
      <p:ext uri="{BB962C8B-B14F-4D97-AF65-F5344CB8AC3E}">
        <p14:creationId xmlns:p14="http://schemas.microsoft.com/office/powerpoint/2010/main" val="283865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363538"/>
            <a:ext cx="2368550" cy="1333500"/>
          </a:xfrm>
        </p:spPr>
      </p:sp>
      <p:sp>
        <p:nvSpPr>
          <p:cNvPr id="3" name="Notes Placeholder 2"/>
          <p:cNvSpPr>
            <a:spLocks noGrp="1"/>
          </p:cNvSpPr>
          <p:nvPr>
            <p:ph type="body" idx="1"/>
          </p:nvPr>
        </p:nvSpPr>
        <p:spPr>
          <a:xfrm>
            <a:off x="628650" y="1759764"/>
            <a:ext cx="5868823" cy="6560142"/>
          </a:xfrm>
        </p:spPr>
        <p:txBody>
          <a:bodyPr/>
          <a:lstStyle/>
          <a:p>
            <a:pPr>
              <a:lnSpc>
                <a:spcPct val="95000"/>
              </a:lnSpc>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1.1: Forms of violence, coercion and abuse (10 min.)</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use a flipchart to create a spider chart (see Figure 1 below as an example).</a:t>
            </a: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Start by writing “Violence, coercion and abuse” in the centre. </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Then ask participants:</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Can you give examples of violence, coercion and abuse that occur in service settings that you are familiar with?</a:t>
            </a:r>
            <a:endParaRPr lang="en-CH" sz="11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answer by giving a broad category of violence, coercion and abuse (e.g. physical abuse), connect that category to the central bubble and then ask others to provide examples of this category of abuse (e.g. hitting, pushing, etc.).</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Link these examples to the relevant categories of violence, coercion and abuse in the spider chart. One example may be relevant to more than one category (e.g. inappropriate touching can be both sexual and physical abuse).</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first answer by directly providing an example of abuse (e.g. “hitting”), explain that this type of abuse belongs to the broad category of physical abuse (e.g. “hitting is an example of physical abuse”) and then write both the broad category (i.e. “physical abuse”) and the example (i.e. “hitting”) underneath it, in the spider chart. </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In addition to contributions from participants, please be sure to include forced medication,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electro-convulsive therapy (ECT) without informed consent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as well as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among other examples of coercive practices, violence and abuse. In addition, neglect is often overlooked as a form of abuse and so it is important that this should also be explored with participants. </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It may be necessary to encourage participants to go beyond general words and categories to describe the actual experiences and feelings that these practices may provoke. For instance, forced treatment with medication may be felt by some as a violent and unwanted intrusion into someone’s body and mind. </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different groups of stakeholders are represented, disagreement may emerge during this exercise. The facilitator should facilitate the discussion and encourage everyone to speak openly.</a:t>
            </a:r>
            <a:endParaRPr lang="en-CH" sz="100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a:t>
            </a:fld>
            <a:endParaRPr lang="en-CH"/>
          </a:p>
        </p:txBody>
      </p:sp>
      <p:pic>
        <p:nvPicPr>
          <p:cNvPr id="5" name="Picture 4">
            <a:extLst>
              <a:ext uri="{FF2B5EF4-FFF2-40B4-BE49-F238E27FC236}">
                <a16:creationId xmlns:a16="http://schemas.microsoft.com/office/drawing/2014/main" id="{F033F485-C2E7-4675-9145-3EC7F7CD1E4B}"/>
              </a:ext>
            </a:extLst>
          </p:cNvPr>
          <p:cNvPicPr>
            <a:picLocks noChangeAspect="1"/>
          </p:cNvPicPr>
          <p:nvPr/>
        </p:nvPicPr>
        <p:blipFill>
          <a:blip r:embed="rId3"/>
          <a:stretch>
            <a:fillRect/>
          </a:stretch>
        </p:blipFill>
        <p:spPr>
          <a:xfrm>
            <a:off x="1186381" y="6232935"/>
            <a:ext cx="4152382" cy="2023747"/>
          </a:xfrm>
          <a:prstGeom prst="rect">
            <a:avLst/>
          </a:prstGeom>
        </p:spPr>
      </p:pic>
    </p:spTree>
    <p:extLst>
      <p:ext uri="{BB962C8B-B14F-4D97-AF65-F5344CB8AC3E}">
        <p14:creationId xmlns:p14="http://schemas.microsoft.com/office/powerpoint/2010/main" val="1984707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143000"/>
            <a:ext cx="4244975" cy="2389188"/>
          </a:xfrm>
        </p:spPr>
      </p:sp>
      <p:sp>
        <p:nvSpPr>
          <p:cNvPr id="3" name="Notes Placeholder 2"/>
          <p:cNvSpPr>
            <a:spLocks noGrp="1"/>
          </p:cNvSpPr>
          <p:nvPr>
            <p:ph type="body" idx="1"/>
          </p:nvPr>
        </p:nvSpPr>
        <p:spPr>
          <a:xfrm>
            <a:off x="685800" y="3886200"/>
            <a:ext cx="5486400" cy="4114800"/>
          </a:xfrm>
        </p:spPr>
        <p:txBody>
          <a:bodyPr/>
          <a:lstStyle/>
          <a:p>
            <a:pPr>
              <a:lnSpc>
                <a:spcPct val="115000"/>
              </a:lnSpc>
              <a:spcAft>
                <a:spcPts val="600"/>
              </a:spcAft>
            </a:pPr>
            <a:r>
              <a:rPr lang="en-GB" b="1" i="1" dirty="0">
                <a:latin typeface="Calibri" panose="020F0502020204030204" pitchFamily="34" charset="0"/>
                <a:ea typeface="MS Mincho" panose="02020609040205080304" pitchFamily="49" charset="-128"/>
                <a:cs typeface="Arial" panose="020B0604020202020204" pitchFamily="34" charset="0"/>
              </a:rPr>
              <a:t>Exercise 11.1: Creating a response team (45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is meant to help participants come up with a list of steps that can be taken to create a response team in their service.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split into groups of 3 or 4 members.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Allocate each group one or two of the following questions: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Who can you involve (be sure to consider gender, ethnic and age balance)?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people who are not staff members be included as part of the response? (e.g. can they be available at the service on a daily basis or they can be “on call” to come quickly to the service?)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What skills do you think would be necessary for the members of the response team?</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you organize the training for this team?</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Are there costs involved in setting up a response team and, if so, how can it be funded?	</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each group 30 minutes to discuss the questions.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ask one person in each group to volunteer to share their answer with other participants.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110</a:t>
            </a:fld>
            <a:endParaRPr lang="en-CH"/>
          </a:p>
        </p:txBody>
      </p:sp>
    </p:spTree>
    <p:extLst>
      <p:ext uri="{BB962C8B-B14F-4D97-AF65-F5344CB8AC3E}">
        <p14:creationId xmlns:p14="http://schemas.microsoft.com/office/powerpoint/2010/main" val="4951789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introduce complaints and reporting policies and procedures as a way of preventing and responding to violence, coercion and abuse in mental health and social services. It is important to make sure that people have a way of speaking out against violence, coercion and abuse. Accountability is an essential part of a rights-based approach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presentation introduces key information about complaints and reporting procedures. The presentation is followed by prompts for discussion about how participants can implement these procedures in their service.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111</a:t>
            </a:fld>
            <a:endParaRPr lang="en-CH"/>
          </a:p>
        </p:txBody>
      </p:sp>
    </p:spTree>
    <p:extLst>
      <p:ext uri="{BB962C8B-B14F-4D97-AF65-F5344CB8AC3E}">
        <p14:creationId xmlns:p14="http://schemas.microsoft.com/office/powerpoint/2010/main" val="33330582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Procedure for reporting complaints, coercion, violence and abuse (20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Establishing a procedure for reporting complaints, coercion, violence and abuse is central to preventing and stopping abuse from occurring.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Complaints and reporting procedures should uphold the rights of the CRPD and ensure that practices such as involuntary admission and treatment, seclusion and restraints are prohibited.</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complaints and reporting mechanisms in countries do not fully protect the rights of the CRPD.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advocate for these bodies and mechanisms to fully embrace the principles of the CRPD in order to guarantee an effective protection of people’s rights.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112</a:t>
            </a:fld>
            <a:endParaRPr lang="en-CH"/>
          </a:p>
        </p:txBody>
      </p:sp>
    </p:spTree>
    <p:extLst>
      <p:ext uri="{BB962C8B-B14F-4D97-AF65-F5344CB8AC3E}">
        <p14:creationId xmlns:p14="http://schemas.microsoft.com/office/powerpoint/2010/main" val="26995429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Any procedure should be independent of the mental health or social services and from government.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will be reluctant to make a complaint or to report abuse, no matter how minor or serious the incident, because of the potential negative repercussions on their treatment and care and concerns about retaliation.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Independent bodies could include ombudsperson offices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lwyd, 2013 #122"/>
              </a:rPr>
              <a:t>39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human rights institutions/commissions or other appropriate bodies</a:t>
            </a:r>
            <a:r>
              <a:rPr lang="en-GB">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a:latin typeface="Calibri" panose="020F0502020204030204" pitchFamily="34" charset="0"/>
                <a:ea typeface="SimSun" panose="02010600030101010101" pitchFamily="2" charset="-122"/>
                <a:cs typeface="Arial" panose="020B0604020202020204" pitchFamily="34" charset="0"/>
              </a:rPr>
              <a:t>An </a:t>
            </a:r>
            <a:r>
              <a:rPr lang="en-GB" dirty="0">
                <a:latin typeface="Calibri" panose="020F0502020204030204" pitchFamily="34" charset="0"/>
                <a:ea typeface="SimSun" panose="02010600030101010101" pitchFamily="2" charset="-122"/>
                <a:cs typeface="Arial" panose="020B0604020202020204" pitchFamily="34" charset="0"/>
              </a:rPr>
              <a:t>independent body or person can also be effective when based within the mental health service itself.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is that the body or person remains truly independent and is not pressured by staff or influenced by the surroundings to handle complaints in a certain way.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113</a:t>
            </a:fld>
            <a:endParaRPr lang="en-CH"/>
          </a:p>
        </p:txBody>
      </p:sp>
    </p:spTree>
    <p:extLst>
      <p:ext uri="{BB962C8B-B14F-4D97-AF65-F5344CB8AC3E}">
        <p14:creationId xmlns:p14="http://schemas.microsoft.com/office/powerpoint/2010/main" val="446647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independence, other important features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Accessibility to the complaints mechanism.</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Assistance by trusted persons (e.g. family, peer workers, independent advocacy services) to support someone, in line with their preferences and needs, to file a complaint or report violence or abusive practices.</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Real and effective investigation of the complaint.</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Timely processing and response to complaints.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the option to raise complaints directly with the service should also be available, as it enables improvement.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114</a:t>
            </a:fld>
            <a:endParaRPr lang="en-CH"/>
          </a:p>
        </p:txBody>
      </p:sp>
    </p:spTree>
    <p:extLst>
      <p:ext uri="{BB962C8B-B14F-4D97-AF65-F5344CB8AC3E}">
        <p14:creationId xmlns:p14="http://schemas.microsoft.com/office/powerpoint/2010/main" val="28489837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2313"/>
            <a:ext cx="5486400" cy="3086100"/>
          </a:xfrm>
        </p:spPr>
      </p:sp>
      <p:sp>
        <p:nvSpPr>
          <p:cNvPr id="3" name="Notes Placeholder 2"/>
          <p:cNvSpPr>
            <a:spLocks noGrp="1"/>
          </p:cNvSpPr>
          <p:nvPr>
            <p:ph type="body" idx="1"/>
          </p:nvPr>
        </p:nvSpPr>
        <p:spPr>
          <a:xfrm>
            <a:off x="685800" y="3808413"/>
            <a:ext cx="5486400" cy="5020794"/>
          </a:xfrm>
        </p:spPr>
        <p:txBody>
          <a:bodyPr/>
          <a:lstStyle/>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Cases of serious legal concern</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slides are designed to remind participants that, in serious cases of violence, coercion and abuse, complaints should be managed externally by the criminal justice system.</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reports of violence, coercion and abuse are criminal (e.g. physical abuse, rape, torture and other ill-treatment) and require criminal investigations and proceedings.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should be reported directly to the police, in addition to being reported to the independent body dealing with violence, coercion and complaints.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Criminal and civil legislation within the country must also be applied to incidents occurring in mental health and social services in order to protect people who are using services from violence and abuse. Accountability is very important. Every person has the right to be free from violence and abuse, and all citizens must be protected equally.</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Police, courts and other bodies should be trained in dealing with complaints from persons with psychosocial, intellectual or cognitive disabilities (e.g. raise awareness on the rights of these groups, on the barriers posed by substitute decision-making measures, involuntary hospitalization, social context or other factors).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115</a:t>
            </a:fld>
            <a:endParaRPr lang="en-CH"/>
          </a:p>
        </p:txBody>
      </p:sp>
    </p:spTree>
    <p:extLst>
      <p:ext uri="{BB962C8B-B14F-4D97-AF65-F5344CB8AC3E}">
        <p14:creationId xmlns:p14="http://schemas.microsoft.com/office/powerpoint/2010/main" val="40772211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Complementary strategies for addressing complaints, coercion, violence and abuse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Victorian Government Department of Health, 2009 #147"/>
              </a:rPr>
              <a:t>40</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having a body that receives and investigates complaints and reports of violence, coercion and abuse, it is useful to invite an independent body or service to conduct periodic but regular checks at which members of the investigative body talk to people who are using the service, as well as to families and staff members.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can be creative in introducing other mechanisms to allow people to make complaints in a way that they feel safe, such as by placing a “Suggestion box” in an accessible, but relatively private area for people to place complaints anonymously.</a:t>
            </a:r>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116</a:t>
            </a:fld>
            <a:endParaRPr lang="en-CH"/>
          </a:p>
        </p:txBody>
      </p:sp>
    </p:spTree>
    <p:extLst>
      <p:ext uri="{BB962C8B-B14F-4D97-AF65-F5344CB8AC3E}">
        <p14:creationId xmlns:p14="http://schemas.microsoft.com/office/powerpoint/2010/main" val="16650501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540" y="4400550"/>
            <a:ext cx="5819660" cy="4490062"/>
          </a:xfrm>
        </p:spPr>
        <p:txBody>
          <a:bodyPr/>
          <a:lstStyle/>
          <a:p>
            <a:pPr algn="just">
              <a:spcAft>
                <a:spcPts val="600"/>
              </a:spcAft>
            </a:pPr>
            <a:r>
              <a:rPr lang="en-GB" u="sng" dirty="0">
                <a:latin typeface="Calibri" panose="020F0502020204030204" pitchFamily="34" charset="0"/>
                <a:ea typeface="SimSun" panose="02010600030101010101" pitchFamily="2" charset="-122"/>
                <a:cs typeface="Arial" panose="020B0604020202020204" pitchFamily="34" charset="0"/>
              </a:rPr>
              <a:t>Service culture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reporting mechanism for complaints, violence, coercion and abuse must be supported by a culture of improvement in the mental health and social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culture of quality improvement in the services means: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persons are aware of their rights and of how and where they can complain.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Proactively seeking and learning through feedback from people. Any review process should always include feedback from the person(s) who has experienced violence, coercion or abuse.</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Encouraging people to share their feedback, and providing them with assurances that their opinions are valued.</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additional support to persons who have complaints or disagreements with the service they use, if they want this.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Establishing complaints processes that are fair and transparent.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Creating a service culture that values the safety and well-being of all people in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Instilling attitudes among mental health and other practitioners that consider complaints as opportunities for growth and improvement of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people can access independent advocacy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appropriate and relevant education (e.g. education around preventing violence, recognizing the signs of abuse, active listening and so on).</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117</a:t>
            </a:fld>
            <a:endParaRPr lang="en-CH"/>
          </a:p>
        </p:txBody>
      </p:sp>
    </p:spTree>
    <p:extLst>
      <p:ext uri="{BB962C8B-B14F-4D97-AF65-F5344CB8AC3E}">
        <p14:creationId xmlns:p14="http://schemas.microsoft.com/office/powerpoint/2010/main" val="8626959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can mental health and social services facilitate access to external complaints mechanisms?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tabLst>
                <a:tab pos="1010920" algn="l"/>
              </a:tabLs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may include: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Post telephone numbers, contact addresses and websites of public agencies or NGOs that deal with violence, coercion and abuse next to a phone or computer that is accessible to people.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Include relevant telephone numbers, websites and contact addresses in a leaflet provided to all persons in the service and to their supporters.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telephones that are reasonably private (e.g. not next to the nurse station or in the middle of a corridor).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Partner with local agencies or NGOs who specialize in handling violence, coercion and abuse to have regular visits in the service during which people can meet with NGO or agency members anonymously.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118</a:t>
            </a:fld>
            <a:endParaRPr lang="en-CH"/>
          </a:p>
        </p:txBody>
      </p:sp>
    </p:spTree>
    <p:extLst>
      <p:ext uri="{BB962C8B-B14F-4D97-AF65-F5344CB8AC3E}">
        <p14:creationId xmlns:p14="http://schemas.microsoft.com/office/powerpoint/2010/main" val="32298272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apply the concepts and strategies discussed in this training module for preventing violence, coercion and abuse in their own service.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119</a:t>
            </a:fld>
            <a:endParaRPr lang="en-CH"/>
          </a:p>
        </p:txBody>
      </p:sp>
    </p:spTree>
    <p:extLst>
      <p:ext uri="{BB962C8B-B14F-4D97-AF65-F5344CB8AC3E}">
        <p14:creationId xmlns:p14="http://schemas.microsoft.com/office/powerpoint/2010/main" val="49886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What are violence, coercion and abuse? (15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Violence is the intentional use of physical force or power – threatened or actual – which either results in or has a high likelihood of resulting in injury, death, psychological harm or deprivation. </a:t>
            </a:r>
            <a:endParaRPr lang="en-CH"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Coercion can be understood as any action or practice undertaken which is inconsistent with the wishes of the person in question (i.e. undertaken without the person’s informed consent) to make the person behave or stop behaving in a certain way. </a:t>
            </a:r>
          </a:p>
          <a:p>
            <a:pPr marL="628650" lvl="1"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In some cases, coercion may be authorized by national laws (e.g. a law allowing for involuntary admission and treatment of people in mental health services).</a:t>
            </a:r>
            <a:endParaRPr lang="en-CH"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There is an important overlap between the notions of violence and coercion.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Actions carried out coercively are often felt as violent.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Similarly, enacting coercion generally requires a degree of violence. </a:t>
            </a:r>
            <a:endParaRPr lang="en-CH" sz="1400" dirty="0">
              <a:latin typeface="Times New Roman" panose="02020603050405020304" pitchFamily="18" charset="0"/>
              <a:ea typeface="SimSun" panose="02010600030101010101" pitchFamily="2" charset="-122"/>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a:t>
            </a:fld>
            <a:endParaRPr lang="en-CH"/>
          </a:p>
        </p:txBody>
      </p:sp>
    </p:spTree>
    <p:extLst>
      <p:ext uri="{BB962C8B-B14F-4D97-AF65-F5344CB8AC3E}">
        <p14:creationId xmlns:p14="http://schemas.microsoft.com/office/powerpoint/2010/main" val="7795394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Ending abusive practices in services is possible! Example (40 min.)</a:t>
            </a:r>
            <a:endParaRPr lang="en-CH"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b="1" dirty="0">
                <a:latin typeface="Calibri" panose="020F0502020204030204" pitchFamily="34" charset="0"/>
                <a:ea typeface="MS Mincho" panose="02020609040205080304" pitchFamily="49" charset="-128"/>
                <a:cs typeface="Arial" panose="020B0604020202020204" pitchFamily="34" charset="0"/>
              </a:rPr>
              <a:t>The Pennsylvania example </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Pennsylvania Department of Human Services, 2017 #146"/>
              </a:rPr>
              <a:t>38</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the 1990s, the Pennsylvania Department of Public Welfare in the USA instituted an active programme to reduce, and ultimately eliminate, seclusion and restraints in mental health and forensic hospitals. </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All the hospitals have been seclusion-free for several years and are approaching zero use of restraints.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 programme was realized through a combination of training, monitoring, policy revisions, cultural change, data transparency, use of response teams and by adopting a recovery approach.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120</a:t>
            </a:fld>
            <a:endParaRPr lang="en-CH"/>
          </a:p>
        </p:txBody>
      </p:sp>
    </p:spTree>
    <p:extLst>
      <p:ext uri="{BB962C8B-B14F-4D97-AF65-F5344CB8AC3E}">
        <p14:creationId xmlns:p14="http://schemas.microsoft.com/office/powerpoint/2010/main" val="10393271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Research evaluating the impact of the programme from 2001 to 2010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rPr>
              <a:t>41</a:t>
            </a:r>
            <a:r>
              <a:rPr lang="en-GB" i="1" dirty="0">
                <a:latin typeface="Calibri" panose="020F0502020204030204" pitchFamily="34" charset="0"/>
                <a:ea typeface="MS Mincho" panose="02020609040205080304" pitchFamily="49" charset="-128"/>
                <a:cs typeface="Arial" panose="020B0604020202020204" pitchFamily="34" charset="0"/>
              </a:rPr>
              <a:t>, </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rPr>
              <a:t>42</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 showed significant reductions in the use of seclusion and restraint over this period across the state.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During the span of the study, the use of unscheduled medication an indicator of the use of chemical restraint also declined.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Furthermore, contrary to fears, there was no increase in assaults on staff; in some cases, the number of assaults on staff even decreased. </a:t>
            </a:r>
          </a:p>
          <a:p>
            <a:pPr marL="171450" indent="-171450" algn="just">
              <a:lnSpc>
                <a:spcPct val="115000"/>
              </a:lnSpc>
              <a:spcAft>
                <a:spcPts val="1000"/>
              </a:spcAft>
              <a:buFont typeface="Arial" panose="020B0604020202020204" pitchFamily="34" charset="0"/>
              <a:buChar char="•"/>
            </a:pPr>
            <a:endParaRPr lang="en-US" dirty="0">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initial presentation, show the slide summarizing the topics covered so far in order to provide a reference point for the brainstorming session. Encourage participants to think of strategies, policies and procedures that can be used to stop violence, coercion and abuse in their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121</a:t>
            </a:fld>
            <a:endParaRPr lang="en-CH"/>
          </a:p>
        </p:txBody>
      </p:sp>
    </p:spTree>
    <p:extLst>
      <p:ext uri="{BB962C8B-B14F-4D97-AF65-F5344CB8AC3E}">
        <p14:creationId xmlns:p14="http://schemas.microsoft.com/office/powerpoint/2010/main" val="42575764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Recap of strategies for understanding and stopping violence, coercion and abuse (5 min.)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Addressing power dynamics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Strategies to avoid coercion, violence and abuse: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 including comfort rooms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122</a:t>
            </a:fld>
            <a:endParaRPr lang="en-CH"/>
          </a:p>
        </p:txBody>
      </p:sp>
    </p:spTree>
    <p:extLst>
      <p:ext uri="{BB962C8B-B14F-4D97-AF65-F5344CB8AC3E}">
        <p14:creationId xmlns:p14="http://schemas.microsoft.com/office/powerpoint/2010/main" val="30161647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319088"/>
            <a:ext cx="3187700" cy="1793875"/>
          </a:xfrm>
        </p:spPr>
      </p:sp>
      <p:sp>
        <p:nvSpPr>
          <p:cNvPr id="3" name="Notes Placeholder 2"/>
          <p:cNvSpPr>
            <a:spLocks noGrp="1"/>
          </p:cNvSpPr>
          <p:nvPr>
            <p:ph type="body" idx="1"/>
          </p:nvPr>
        </p:nvSpPr>
        <p:spPr>
          <a:xfrm>
            <a:off x="440657" y="2215144"/>
            <a:ext cx="5976685" cy="6609768"/>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13.1: What can you do to prevent violence, coercion and abuse? (10 min.)</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think about their service (that they are using, or that they are working in) or a service they know:</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What can you do to prevent abuse in your service?</a:t>
            </a:r>
            <a:endParaRPr lang="en-CH" b="1"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Brainstorm with participants a list of ways by which violence, coercion and abuse can be prevented within their mental health or related service.</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from participants may include, but are not limited to:</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adopt a clear policy of no coercion, violence and abuse and of systematic improvement of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report incidences of violence, coercion or abuse which we witness.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become more aware of how we may create, contribute or exacerbate situations of violence, coercion or abuse and can encourage others to do the same.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let people decide to try treatment options that work for them and we should not try to impose ones that they don’t want.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establish a response ream.</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create/strengthen mechanisms by which people can report harmful practices.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give staff the opportunity to have more training, including training on good communication techniques and understanding the intersections between violence and mental health for diverse people using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start to implement individualized plans for staff and people using the service to prevent and respond to tense situations.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have open discussions with all the people concerned about what constitutes coercion, abuse and violence and how best it can be addressed.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lobby for repealing laws that allow for coercion, violence and abuse to occur in mental health and social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help building a culture of trust between all the stakeholders.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organize regular meetings to discuss the different strategies and make sure that they are implemented</a:t>
            </a:r>
            <a:r>
              <a:rPr lang="en-GB">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en-CH" smtClean="0"/>
              <a:t>123</a:t>
            </a:fld>
            <a:endParaRPr lang="en-CH"/>
          </a:p>
        </p:txBody>
      </p:sp>
    </p:spTree>
    <p:extLst>
      <p:ext uri="{BB962C8B-B14F-4D97-AF65-F5344CB8AC3E}">
        <p14:creationId xmlns:p14="http://schemas.microsoft.com/office/powerpoint/2010/main" val="26523207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Concluding the session (5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3 key points that you have learned from this session?</a:t>
            </a:r>
            <a:endParaRPr lang="en-CH"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the slide on take home messages.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124</a:t>
            </a:fld>
            <a:endParaRPr lang="en-CH"/>
          </a:p>
        </p:txBody>
      </p:sp>
    </p:spTree>
    <p:extLst>
      <p:ext uri="{BB962C8B-B14F-4D97-AF65-F5344CB8AC3E}">
        <p14:creationId xmlns:p14="http://schemas.microsoft.com/office/powerpoint/2010/main" val="10332681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80460"/>
          </a:xfrm>
        </p:spPr>
        <p:txBody>
          <a:bodyPr/>
          <a:lstStyle/>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 person deserves to be treated with respect and dignity at all times.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Coercion, violence and abuse are a violation of the CRPD and should never occur in mental health and social services. Everyone should work creatively to end these practices.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Unequal power dynamics exist in every mental health and social service. Mental health and other practitioners need to be mindful of this and should try to counter this imbalance when they interact with people using the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Many things can be done to prevent violence, coercion and abuse in mental health or social services, such as giving people a way to safely report these abusive practices, and making sure that their complaints are effectively and appropriately managed and addressed.</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We can all play a role in preventing violence, coercion and abuse in mental health and social services. Doing so will help create an environment in which the rights, well-being and recovery of people are promoted, as well as a safer and better working environment for service staff. Everyone in the service will benefit!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125</a:t>
            </a:fld>
            <a:endParaRPr lang="en-CH"/>
          </a:p>
        </p:txBody>
      </p:sp>
    </p:spTree>
    <p:extLst>
      <p:ext uri="{BB962C8B-B14F-4D97-AF65-F5344CB8AC3E}">
        <p14:creationId xmlns:p14="http://schemas.microsoft.com/office/powerpoint/2010/main" val="41303275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126</a:t>
            </a:fld>
            <a:endParaRPr lang="en-GB"/>
          </a:p>
        </p:txBody>
      </p:sp>
      <p:sp>
        <p:nvSpPr>
          <p:cNvPr id="6" name="Notes Placeholder 2">
            <a:extLst>
              <a:ext uri="{FF2B5EF4-FFF2-40B4-BE49-F238E27FC236}">
                <a16:creationId xmlns:a16="http://schemas.microsoft.com/office/drawing/2014/main" id="{EDBB2BF1-7635-AF4A-97DF-9755EC267247}"/>
              </a:ext>
            </a:extLst>
          </p:cNvPr>
          <p:cNvSpPr txBox="1">
            <a:spLocks/>
          </p:cNvSpPr>
          <p:nvPr/>
        </p:nvSpPr>
        <p:spPr>
          <a:xfrm>
            <a:off x="310842" y="23916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7785164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127</a:t>
            </a:fld>
            <a:endParaRPr lang="en-GB" dirty="0"/>
          </a:p>
        </p:txBody>
      </p:sp>
      <p:sp>
        <p:nvSpPr>
          <p:cNvPr id="6" name="Notes Placeholder 2">
            <a:extLst>
              <a:ext uri="{FF2B5EF4-FFF2-40B4-BE49-F238E27FC236}">
                <a16:creationId xmlns:a16="http://schemas.microsoft.com/office/drawing/2014/main" id="{CC653EA5-95DD-F941-AE60-8F9F2EFFD2CE}"/>
              </a:ext>
            </a:extLst>
          </p:cNvPr>
          <p:cNvSpPr txBox="1">
            <a:spLocks/>
          </p:cNvSpPr>
          <p:nvPr/>
        </p:nvSpPr>
        <p:spPr>
          <a:xfrm>
            <a:off x="382250" y="205450"/>
            <a:ext cx="5862577" cy="873309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lt-LT" sz="1100"/>
              <a:t>Louise Christie, Scottish Recovery Network (United Kingdom); Oryx Cohen, National Empowerment Center (United States of America); Celline Cole, Freie Universität Berlin (Germany); Janice Cooper, Carter Center (Liberia); Jillian Craigie, Kings College London (United Kingdom); David Crepaz-Keay, Mental Health Foundation (United Kingdom); Rita Cronise, International Association of Peer Supporters (United States of America); Gaia Montauti d’Harcourt, Fondation d’Harcourt (Switzerland); Yeni Rosa Damayanti, Indonesia Mental Health Association (Indonesia); Sera Davidow, Western Mass Recovery Learning Community (United Sates of America); Laura Davidson, Barrister and development consultant (United Kingdom); Lucia de la Sierra, Office of the United Nations High Commissioner for Human Rights (Switzerland); Theresia Degener, Bochum Center for Disability Studies (BODYS), Protestant University of Applied Studies (Germany); Paolo del Vecchio, Substance Abuse and Mental Health Services Administration (United States of America); Manuel Desviat, Atopos, Mental Health, Community and Culture (Spain); Catalina Devandas Aguilar, UN Special Rapporteur on the rights of persons with disabilities (Switzerland); Alex Devine, University of Melbourne (Australia); Christopher Dowrick, University of Liverpool (United Kingdom); Julian Eaton, CBM International and London School of Hygiene and Tropical Medicine (United Kingdom); Rabih El Chammay, Ministry of Health (Lebanon); Mona El-Bilsha, Mansoura University (Egypt); Ragia Elgerzawy, Egyptian Initiative for Personal Rights (Egypt); Radó Iván, Mental Health Interest Forum (Hungary); Natalia Santos Estrada, Colectivo Chuhcan (Mexico); Timothy P. Fadgen, University of Auckland (New Zealand); Michael Elnemais Fawzy, El-Abbassia mental health hospital (Egypt); Alva Finn, Mental Health Europe (Belgium); Susanne Forrest, NHS Education for Scotland (United Kingdom); Rodrigo Fredes, Locos por Nuestros Derechos (Chile); Paul Fung, Mental Health Portfolio, HETI Higher Education (Australia); Lynn Gentile, Office of the United Nations High Commissioner for Human Rights (Switzerland); Kirsty Giles, South London and Maudsley (SLaM) Recovery College (United Kingdom); Salam Gómez, World Network of Users and Survivors of Psychiatry (Colombia); Ugnė Grigaitė, NGO Mental Health Perspectives and Human Rights Monitoring Institute (Lithuania); Margaret Grigg, Department of Health and Human Services, Melbourne (Australia); Oye Gureje, Department of Psychiatry, University of Ibadan (Nigeria); Cerdic Hall, Camden and Islington NHS Foundation Trust, (United Kingdom); Julie Hannah, Human Rights Centre, University of Essex (United Kingdom); Steve Harrington, International Association of Peer Supporters (United States of America); Akiko Hart, Mental Health Europe (Belgium); Renae Hodgson, Western Australia Mental Health Commission (Australia); Nicole Hogan, Hampshire Hospitals NHS Foundation Trust (United Kingdom); Frances Hughes, Cutting Edge Oceania (New Zealand); Gemma Hunting, International Consultant (Germany); Hiroto Ito, National Center of Neurology and Psychiatry (Japan); Maths Jesperson, PO-Skåne (Sweden); Lucy Johnstone, Consultant Clinical Psychologist and Independent Trainer (United Kingdom); Titus Joseph, Centre for Mental Health Law and Policy, Indian Law Society (India); Dovilė Juodkaitė, Lithuanian Disability Forum (Lithuania); Rachel Kachaje, Disabled People's International (Malawi); Jasmine Kalha, Centre for Mental Health Law and Policy, Indian Law Society (India); Elizabeth Kamundia, National Commission on Human Rights (Kenya); Yasmin Kapadia, Sussex Recovery College</a:t>
            </a:r>
            <a:r>
              <a:rPr lang="en-US" sz="1100"/>
              <a:t>(United Kingdom); Brendan Kelly, Trinity College Dublin (Ireland); Mary Keogh, CBM International (Ireland); Akwatu Khenti, Ontario Anti-Racism Directorate, Ministry of Community Safety and Correctional Services (Canada); Seongsu Kim, WHO Collaborating Centre, Yongin Mental Hospital (South Korea); Diane Kingston, International HIV/AIDS Alliance (United Kingdom); Rishav Koirala, University of Oslo (Norway); Mika Kontiainen, Department of Foreign Affairs and Trade (Australia); Sadhvi Krishnamoorthy, Centre for Mental Health Law and Policy, Indian Law Society (India); Anna Kudiyarova, Psychoanalytic Institute for Central Asia (Kazakhstan); Linda Lee, Mental Health Worldwide (Canada); Itzhak Levav, Department of Community Mental Health, University of Haifa (Israel); Maureen Lewis, Mental Health Commission (Australia); Laura Loli-Dano, Centre for Addiction and Mental Health (Canada); Eleanor Longden, Greater Manchester Mental Health NHS Foundation Trust (United Kingdom); Crick Lund, University of Cape Town (South Africa); Judy Wanjiru Mbuthia, Uzima Mental Health Services (Kenya); John McCormack, Scottish Recovery Network (United Kingdom); Peter McGovern, Modum Bad (Norway); </a:t>
            </a:r>
          </a:p>
          <a:p>
            <a:endParaRPr lang="en-US" sz="1100" dirty="0"/>
          </a:p>
        </p:txBody>
      </p:sp>
    </p:spTree>
    <p:extLst>
      <p:ext uri="{BB962C8B-B14F-4D97-AF65-F5344CB8AC3E}">
        <p14:creationId xmlns:p14="http://schemas.microsoft.com/office/powerpoint/2010/main" val="15675352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128</a:t>
            </a:fld>
            <a:endParaRPr lang="en-GB"/>
          </a:p>
        </p:txBody>
      </p:sp>
      <p:sp>
        <p:nvSpPr>
          <p:cNvPr id="6" name="Notes Placeholder 2">
            <a:extLst>
              <a:ext uri="{FF2B5EF4-FFF2-40B4-BE49-F238E27FC236}">
                <a16:creationId xmlns:a16="http://schemas.microsoft.com/office/drawing/2014/main" id="{6B4558D3-EE25-1E49-BB53-CC544A4568C4}"/>
              </a:ext>
            </a:extLst>
          </p:cNvPr>
          <p:cNvSpPr txBox="1">
            <a:spLocks/>
          </p:cNvSpPr>
          <p:nvPr/>
        </p:nvSpPr>
        <p:spPr>
          <a:xfrm>
            <a:off x="352269" y="205450"/>
            <a:ext cx="5862577" cy="8733099"/>
          </a:xfrm>
          <a:prstGeom prst="rect">
            <a:avLst/>
          </a:prstGeom>
        </p:spPr>
        <p:txBody>
          <a:bodyPr vert="horz" lIns="95562" tIns="47781" rIns="95562" bIns="47781"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dirty="0"/>
              <a:t>David McGrath, international consultant (Australia); Emily McLoughlin, international consultant (Ireland); Bernadette McSherry, University of Melbourne (Australia); Roberto </a:t>
            </a:r>
            <a:r>
              <a:rPr lang="en-US" sz="1100" dirty="0" err="1"/>
              <a:t>Mezzina</a:t>
            </a:r>
            <a:r>
              <a:rPr lang="en-US" sz="1100" dirty="0"/>
              <a:t>, WHO Collaborating Centre, Trieste (Italy);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Pamela Molina Toledo, Organization of American States (United States of America); Andrew </a:t>
            </a:r>
            <a:r>
              <a:rPr lang="en-US" sz="1100" dirty="0" err="1"/>
              <a:t>Molodynski</a:t>
            </a:r>
            <a:r>
              <a:rPr lang="en-US" sz="1100" dirty="0"/>
              <a:t>, Oxford Health NHS Foundation Trust (United Kingdom); Maria Francesca Moro, Columbia University (United Sates of America); Fiona Morrissey, Disability Law Research Consultant (Ireland); Melita </a:t>
            </a:r>
            <a:r>
              <a:rPr lang="en-US" sz="1100" dirty="0" err="1"/>
              <a:t>Murko</a:t>
            </a:r>
            <a:r>
              <a:rPr lang="en-US" sz="1100" dirty="0"/>
              <a:t>, WHO Regional Office for Europe (Denmark); Chris </a:t>
            </a:r>
            <a:r>
              <a:rPr lang="en-US" sz="1100" dirty="0" err="1"/>
              <a:t>Nas</a:t>
            </a:r>
            <a:r>
              <a:rPr lang="en-US" sz="1100" dirty="0"/>
              <a:t>, </a:t>
            </a:r>
            <a:r>
              <a:rPr lang="en-US" sz="1100" dirty="0" err="1"/>
              <a:t>Trimbos</a:t>
            </a:r>
            <a:r>
              <a:rPr lang="en-US" sz="1100" dirty="0"/>
              <a:t> International (the Netherlands); Sutherland Carrie, Department for International Development (United Kingdom); Michael </a:t>
            </a:r>
            <a:r>
              <a:rPr lang="en-US" sz="1100" dirty="0" err="1"/>
              <a:t>Njenga</a:t>
            </a:r>
            <a:r>
              <a:rPr lang="en-US" sz="1100" dirty="0"/>
              <a:t>, Users and Survivors of Psychiatry in Kenya (Kenya); </a:t>
            </a:r>
            <a:r>
              <a:rPr lang="en-US" sz="1100" dirty="0" err="1"/>
              <a:t>Aikaterini</a:t>
            </a:r>
            <a:r>
              <a:rPr lang="en-US" sz="1100" dirty="0"/>
              <a:t> - Katerina </a:t>
            </a:r>
            <a:r>
              <a:rPr lang="en-US" sz="1100" dirty="0" err="1"/>
              <a:t>Nomidou</a:t>
            </a:r>
            <a:r>
              <a:rPr lang="en-US" sz="1100" dirty="0"/>
              <a:t>, GAMIAN-Europe (Belgium) &amp;  SOFPSI N. SERRON (Greece); Peter Oakes, University of Hull (United Kingdom); David W. Oaks, </a:t>
            </a:r>
            <a:r>
              <a:rPr lang="en-US" sz="1100" dirty="0" err="1"/>
              <a:t>Aciu</a:t>
            </a:r>
            <a:r>
              <a:rPr lang="en-US" sz="1100" dirty="0"/>
              <a:t> </a:t>
            </a:r>
            <a:r>
              <a:rPr lang="en-US" sz="1100" dirty="0" err="1"/>
              <a:t>Insitute</a:t>
            </a:r>
            <a:r>
              <a:rPr lang="en-US" sz="1100" dirty="0"/>
              <a:t>, LLC (United States of America); Martin </a:t>
            </a:r>
            <a:r>
              <a:rPr lang="en-US" sz="1100" dirty="0" err="1"/>
              <a:t>Orrell</a:t>
            </a:r>
            <a:r>
              <a:rPr lang="en-US" sz="1100" dirty="0"/>
              <a:t>, Institute of Mental Health, University of Nottingham (United Kingdom); Abdelaziz </a:t>
            </a:r>
            <a:r>
              <a:rPr lang="en-US" sz="1100" dirty="0" err="1"/>
              <a:t>Awadelseed</a:t>
            </a:r>
            <a:r>
              <a:rPr lang="en-US" sz="1100" dirty="0"/>
              <a:t> Alhassan Osman, Al Amal Hospital, Dubai (United Arab Emirates); Gareth Owen, King's college London (United Kingdom); </a:t>
            </a:r>
            <a:r>
              <a:rPr lang="en-US" sz="1100" dirty="0" err="1"/>
              <a:t>Soumitra</a:t>
            </a:r>
            <a:r>
              <a:rPr lang="en-US" sz="1100" dirty="0"/>
              <a:t> </a:t>
            </a:r>
            <a:r>
              <a:rPr lang="en-US" sz="1100" dirty="0" err="1"/>
              <a:t>Pathare</a:t>
            </a:r>
            <a:r>
              <a:rPr lang="en-US" sz="1100" dirty="0"/>
              <a:t>, Centre for Mental Health Law and Policy, Indian Law Society (India); Sara </a:t>
            </a:r>
            <a:r>
              <a:rPr lang="en-US" sz="1100" dirty="0" err="1"/>
              <a:t>Pedersini</a:t>
            </a:r>
            <a:r>
              <a:rPr lang="en-US" sz="1100" dirty="0"/>
              <a:t>, </a:t>
            </a:r>
            <a:r>
              <a:rPr lang="en-US" sz="1100" dirty="0" err="1"/>
              <a:t>Fondation</a:t>
            </a:r>
            <a:r>
              <a:rPr lang="en-US" sz="1100" dirty="0"/>
              <a:t> </a:t>
            </a:r>
            <a:r>
              <a:rPr lang="en-US" sz="1100" dirty="0" err="1"/>
              <a:t>d’Harcourt</a:t>
            </a:r>
            <a:r>
              <a:rPr lang="en-US" sz="1100" dirty="0"/>
              <a:t> (Switzerland); Elvira </a:t>
            </a:r>
            <a:r>
              <a:rPr lang="en-US" sz="1100" dirty="0" err="1"/>
              <a:t>Pértega</a:t>
            </a:r>
            <a:r>
              <a:rPr lang="en-US" sz="1100" dirty="0"/>
              <a:t> </a:t>
            </a:r>
            <a:r>
              <a:rPr lang="en-US" sz="1100" dirty="0" err="1"/>
              <a:t>Andía</a:t>
            </a:r>
            <a:r>
              <a:rPr lang="en-US" sz="1100" dirty="0"/>
              <a:t>, Saint Louis University (Spain);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Thara</a:t>
            </a:r>
            <a:r>
              <a:rPr lang="en-US" sz="1100" dirty="0"/>
              <a:t> </a:t>
            </a:r>
            <a:r>
              <a:rPr lang="en-US" sz="1100" dirty="0" err="1"/>
              <a:t>Rangaswamy</a:t>
            </a:r>
            <a:r>
              <a:rPr lang="en-US" sz="1100" dirty="0"/>
              <a:t>, Schizophrenia Research Foundation (India); </a:t>
            </a:r>
            <a:r>
              <a:rPr lang="en-US" sz="1100" dirty="0" err="1"/>
              <a:t>Manaan</a:t>
            </a:r>
            <a:r>
              <a:rPr lang="en-US" sz="1100" dirty="0"/>
              <a:t> Kar Ray, </a:t>
            </a:r>
            <a:r>
              <a:rPr lang="en-US" sz="1100" dirty="0" err="1"/>
              <a:t>Cambridgeshire</a:t>
            </a:r>
            <a:r>
              <a:rPr lang="en-US" sz="1100" dirty="0"/>
              <a:t> and Peterborough NHS Foundation Trust (United Kingdom); </a:t>
            </a:r>
            <a:r>
              <a:rPr lang="en-US" sz="1100" dirty="0" err="1"/>
              <a:t>Mayssa</a:t>
            </a:r>
            <a:r>
              <a:rPr lang="en-US" sz="1100" dirty="0"/>
              <a:t> </a:t>
            </a:r>
            <a:r>
              <a:rPr lang="en-US" sz="1100" dirty="0" err="1"/>
              <a:t>Rekhis</a:t>
            </a:r>
            <a:r>
              <a:rPr lang="en-US" sz="1100" dirty="0"/>
              <a:t> , faculty of Medicine, Tunis El </a:t>
            </a:r>
            <a:r>
              <a:rPr lang="en-US" sz="1100" dirty="0" err="1"/>
              <a:t>Manar</a:t>
            </a:r>
            <a:r>
              <a:rPr lang="en-US" sz="1100" dirty="0"/>
              <a:t> University (Tunisia); Julie </a:t>
            </a:r>
            <a:r>
              <a:rPr lang="en-US" sz="1100" dirty="0" err="1"/>
              <a:t>Repper</a:t>
            </a:r>
            <a:r>
              <a:rPr lang="en-US" sz="1100" dirty="0"/>
              <a:t>, University of Nottingham (United Kingdom); </a:t>
            </a:r>
            <a:r>
              <a:rPr lang="en-US" sz="1100" dirty="0" err="1"/>
              <a:t>Genevra</a:t>
            </a:r>
            <a:r>
              <a:rPr lang="en-US" sz="1100" dirty="0"/>
              <a:t> Richardson, King's college London (United Kingdom); Annie Robb, Ubuntu </a:t>
            </a:r>
            <a:r>
              <a:rPr lang="en-US" sz="1100" dirty="0" err="1"/>
              <a:t>centre</a:t>
            </a:r>
            <a:r>
              <a:rPr lang="en-US" sz="1100" dirty="0"/>
              <a:t> (South Africa); Jean Luc </a:t>
            </a:r>
            <a:r>
              <a:rPr lang="en-US" sz="1100" dirty="0" err="1"/>
              <a:t>Roelandt</a:t>
            </a:r>
            <a:r>
              <a:rPr lang="en-US" sz="1100" dirty="0"/>
              <a:t>, EPSM Lille Metropole, WHO Collaborating Centre, Lille (France); Eric Rosenthal, Disability Rights International (United Sates of America); Raul Montoya </a:t>
            </a:r>
            <a:r>
              <a:rPr lang="en-US" sz="1100" dirty="0" err="1"/>
              <a:t>Santamaría</a:t>
            </a:r>
            <a:r>
              <a:rPr lang="en-US" sz="1100" dirty="0"/>
              <a:t>, </a:t>
            </a:r>
            <a:r>
              <a:rPr lang="en-US" sz="1100" dirty="0" err="1"/>
              <a:t>Colectivo</a:t>
            </a:r>
            <a:r>
              <a:rPr lang="en-US" sz="1100" dirty="0"/>
              <a:t> </a:t>
            </a:r>
            <a:r>
              <a:rPr lang="en-US" sz="1100" dirty="0" err="1"/>
              <a:t>Chuhcan</a:t>
            </a:r>
            <a:r>
              <a:rPr lang="en-US" sz="1100" dirty="0"/>
              <a:t> A.C. (Mexico); </a:t>
            </a:r>
            <a:r>
              <a:rPr lang="en-US" sz="1100" dirty="0" err="1"/>
              <a:t>Jolijn</a:t>
            </a:r>
            <a:r>
              <a:rPr lang="en-US" sz="1100" dirty="0"/>
              <a:t> </a:t>
            </a:r>
            <a:r>
              <a:rPr lang="en-US" sz="1100" dirty="0" err="1"/>
              <a:t>Santegoeds</a:t>
            </a:r>
            <a:r>
              <a:rPr lang="en-US" sz="1100" dirty="0"/>
              <a:t>, World Network of Users and Survivors of Psychiatry (the Netherlands); Benedetto </a:t>
            </a:r>
            <a:r>
              <a:rPr lang="en-US" sz="1100" dirty="0" err="1"/>
              <a:t>Saraceno</a:t>
            </a:r>
            <a:r>
              <a:rPr lang="en-US" sz="1100" dirty="0"/>
              <a:t>, Lisbon Institute of Global Mental Health (Switzerland); </a:t>
            </a:r>
            <a:r>
              <a:rPr lang="en-US" sz="1100" dirty="0" err="1"/>
              <a:t>Sashi</a:t>
            </a:r>
            <a:r>
              <a:rPr lang="en-US" sz="1100" dirty="0"/>
              <a:t> </a:t>
            </a:r>
            <a:r>
              <a:rPr lang="en-US" sz="1100" dirty="0" err="1"/>
              <a:t>Sashidharan</a:t>
            </a:r>
            <a:r>
              <a:rPr lang="en-US" sz="1100" dirty="0"/>
              <a:t>, University of Glasgow (United Kingdom); Marianne Schulze, international consultant (Austria); </a:t>
            </a:r>
          </a:p>
          <a:p>
            <a:pPr lvl="0">
              <a:defRPr/>
            </a:pPr>
            <a:r>
              <a:rPr lang="en-US" sz="1100" dirty="0"/>
              <a:t>Tom Shakespeare, London School of Hygiene &amp; Tropical Medicine (United Kingdom); Gordon Singer, expert consultant (Canada); Frances </a:t>
            </a:r>
            <a:r>
              <a:rPr lang="en-US" sz="1100" dirty="0" err="1"/>
              <a:t>Skerritt</a:t>
            </a:r>
            <a:r>
              <a:rPr lang="en-US" sz="1100" dirty="0"/>
              <a:t>, Peer Specialist (Canada); Mike Slade, University of Nottingham (United Kingdom); Gregory Smith, International consultant, (United States of America); </a:t>
            </a:r>
            <a:r>
              <a:rPr lang="en-US" sz="1100" dirty="0" err="1"/>
              <a:t>Natasa</a:t>
            </a:r>
            <a:r>
              <a:rPr lang="en-US" sz="1100" dirty="0"/>
              <a:t> Dale, Western Australia Mental Health Commission, (Australia); Michael Ashley Stein, Harvard Law School (United States of America); Anthony Stratford, Mind Australia (Australia); Charlene </a:t>
            </a:r>
            <a:r>
              <a:rPr lang="en-US" sz="1100" dirty="0" err="1"/>
              <a:t>Sunkel</a:t>
            </a:r>
            <a:r>
              <a:rPr lang="en-US" sz="1100" dirty="0"/>
              <a:t>, Global Mental Health Peer Network (South Africa); Kate </a:t>
            </a:r>
            <a:r>
              <a:rPr lang="en-US" sz="1100" dirty="0" err="1"/>
              <a:t>Swaffer</a:t>
            </a:r>
            <a:r>
              <a:rPr lang="en-US" sz="1100" dirty="0"/>
              <a:t>, Dementia International Alliance(Australia); Shelly Thomson, Department of Foreign Affairs and Trade (Australia); Carmen Valle, CBM International (Thailand); Alberto Vásquez </a:t>
            </a:r>
            <a:r>
              <a:rPr lang="en-US" sz="1100" dirty="0" err="1"/>
              <a:t>Encalada</a:t>
            </a:r>
            <a:r>
              <a:rPr lang="en-US" sz="1100" dirty="0"/>
              <a:t>, Office of the UN Special Rapporteur on the rights of persons with disabilities (Switzerland); Javier Vasquez, Vice President, Health Programs, Special Olympics, International (United States of America); Benjamin </a:t>
            </a:r>
            <a:r>
              <a:rPr lang="en-US" sz="1100" dirty="0" err="1"/>
              <a:t>Veness</a:t>
            </a:r>
            <a:r>
              <a:rPr lang="en-US" sz="1100" dirty="0"/>
              <a:t>, Alfred Health (Australia); Peter </a:t>
            </a:r>
            <a:r>
              <a:rPr lang="en-US" sz="1100" dirty="0" err="1"/>
              <a:t>Ventevogel</a:t>
            </a:r>
            <a:r>
              <a:rPr lang="en-US" sz="1100" dirty="0"/>
              <a:t>, Public Health Section, United Nations High Commissioner for Refugees (Switzerland); Carla Aparecida Arena Ventura, University of Sao Paulo (Brazil); Alison </a:t>
            </a:r>
            <a:r>
              <a:rPr lang="en-US" sz="1100" dirty="0" err="1"/>
              <a:t>Xamon</a:t>
            </a:r>
            <a:r>
              <a:rPr lang="en-US" sz="1100" dirty="0"/>
              <a:t>, Western Australia Association for Mental Health, President(Australia).</a:t>
            </a:r>
          </a:p>
          <a:p>
            <a:endParaRPr lang="en-US" sz="1100" dirty="0"/>
          </a:p>
          <a:p>
            <a:endParaRPr lang="en-US" sz="1100" dirty="0"/>
          </a:p>
        </p:txBody>
      </p:sp>
    </p:spTree>
    <p:extLst>
      <p:ext uri="{BB962C8B-B14F-4D97-AF65-F5344CB8AC3E}">
        <p14:creationId xmlns:p14="http://schemas.microsoft.com/office/powerpoint/2010/main" val="10347764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129</a:t>
            </a:fld>
            <a:endParaRPr lang="en-GB"/>
          </a:p>
        </p:txBody>
      </p:sp>
      <p:sp>
        <p:nvSpPr>
          <p:cNvPr id="6" name="Rectangle 5">
            <a:extLst>
              <a:ext uri="{FF2B5EF4-FFF2-40B4-BE49-F238E27FC236}">
                <a16:creationId xmlns:a16="http://schemas.microsoft.com/office/drawing/2014/main" id="{9A728AAA-ED1B-9043-95BD-D2E8130C801D}"/>
              </a:ext>
            </a:extLst>
          </p:cNvPr>
          <p:cNvSpPr/>
          <p:nvPr/>
        </p:nvSpPr>
        <p:spPr>
          <a:xfrm>
            <a:off x="480349" y="249257"/>
            <a:ext cx="5897302" cy="8894743"/>
          </a:xfrm>
          <a:prstGeom prst="rect">
            <a:avLst/>
          </a:prstGeom>
        </p:spPr>
        <p:txBody>
          <a:bodyPr wrap="square">
            <a:spAutoFit/>
          </a:bodyPr>
          <a:lstStyle/>
          <a:p>
            <a:r>
              <a:rPr lang="en-US" sz="1100" b="1" dirty="0">
                <a:solidFill>
                  <a:schemeClr val="accent2"/>
                </a:solidFill>
              </a:rPr>
              <a:t>WHO interns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a:t>
            </a:r>
            <a:r>
              <a:rPr lang="en-US" sz="1100" dirty="0"/>
              <a:t> </a:t>
            </a:r>
            <a:r>
              <a:rPr lang="en-US" sz="1100" dirty="0" err="1"/>
              <a:t>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a:t>
            </a:r>
            <a:r>
              <a:rPr lang="en-US" sz="1100" dirty="0"/>
              <a:t> Lim, Izabella </a:t>
            </a:r>
            <a:r>
              <a:rPr lang="en-US" sz="1100" dirty="0" err="1"/>
              <a:t>Zant</a:t>
            </a:r>
            <a:endParaRPr lang="en-US" sz="1100" dirty="0"/>
          </a:p>
          <a:p>
            <a:endParaRPr lang="en-US" sz="1100" dirty="0"/>
          </a:p>
          <a:p>
            <a:r>
              <a:rPr lang="en-US" sz="1100" b="1" dirty="0">
                <a:solidFill>
                  <a:schemeClr val="accent2"/>
                </a:solidFill>
              </a:rPr>
              <a:t>WHO Headquarters and Regional Offices </a:t>
            </a:r>
          </a:p>
          <a:p>
            <a:r>
              <a:rPr lang="en-US" sz="1100" dirty="0"/>
              <a:t>Nazneen Anwar (WHO/SEARO), Florence </a:t>
            </a:r>
            <a:r>
              <a:rPr lang="en-US" sz="1100" dirty="0" err="1"/>
              <a:t>Baingana</a:t>
            </a:r>
            <a:r>
              <a:rPr lang="en-US" sz="1100" dirty="0"/>
              <a:t> (WHO/AFRO),  Andrea Bruni (WHO/AMRO), Darryl Barrett (WHO/WPRO), Rebecca Bosco Thomas (WHO HQ), </a:t>
            </a:r>
            <a:r>
              <a:rPr lang="en-US" sz="1100" dirty="0" err="1"/>
              <a:t>Claudina</a:t>
            </a:r>
            <a:r>
              <a:rPr lang="en-US" sz="1100" dirty="0"/>
              <a:t> Cayetano (WHO/AMRO), Daniel Chisholm (WHO/EURO), Neerja Chowdary (HOHQ), Fahmy Hanna (WHO HQ), Eva </a:t>
            </a:r>
            <a:r>
              <a:rPr lang="en-US" sz="1100" dirty="0" err="1"/>
              <a:t>Lustigova</a:t>
            </a:r>
            <a:r>
              <a:rPr lang="en-US" sz="1100" dirty="0"/>
              <a:t> (WHO HQ), Carmen Martinez (WHO/AMRO), Maristela Monteiro (WHO/AMRO), Melita </a:t>
            </a:r>
            <a:r>
              <a:rPr lang="en-US" sz="1100" dirty="0" err="1"/>
              <a:t>Murko</a:t>
            </a:r>
            <a:r>
              <a:rPr lang="en-US" sz="1100" dirty="0"/>
              <a:t> (WHO/EURO), Khalid Saeed (WHO/EMRO), Steven </a:t>
            </a:r>
            <a:r>
              <a:rPr lang="en-US" sz="1100" dirty="0" err="1"/>
              <a:t>Shongwe</a:t>
            </a:r>
            <a:r>
              <a:rPr lang="en-US" sz="1100" dirty="0"/>
              <a:t> (WHO/AFRO),  </a:t>
            </a:r>
            <a:r>
              <a:rPr lang="en-US" sz="1100" dirty="0" err="1"/>
              <a:t>Yutaro</a:t>
            </a:r>
            <a:r>
              <a:rPr lang="en-US" sz="1100" dirty="0"/>
              <a:t> </a:t>
            </a:r>
            <a:r>
              <a:rPr lang="en-US" sz="1100" dirty="0" err="1"/>
              <a:t>Setoya</a:t>
            </a:r>
            <a:r>
              <a:rPr lang="en-US" sz="1100" dirty="0"/>
              <a:t> (WHO/WPRO), Martin </a:t>
            </a:r>
            <a:r>
              <a:rPr lang="en-US" sz="1100" dirty="0" err="1"/>
              <a:t>Vandendyck</a:t>
            </a:r>
            <a:r>
              <a:rPr lang="en-US" sz="1100" dirty="0"/>
              <a:t> (WHO/WPRO),  Mark Van Ommeren (WHO HQ), Edith </a:t>
            </a:r>
            <a:r>
              <a:rPr lang="en-US" sz="1100" dirty="0" err="1"/>
              <a:t>Van’t</a:t>
            </a:r>
            <a:r>
              <a:rPr lang="en-US" sz="1100" dirty="0"/>
              <a:t> Hof (WHO HQ) and </a:t>
            </a:r>
            <a:r>
              <a:rPr lang="en-US" sz="1100" dirty="0" err="1"/>
              <a:t>Dévora</a:t>
            </a:r>
            <a:r>
              <a:rPr lang="en-US" sz="1100" dirty="0"/>
              <a:t> </a:t>
            </a:r>
            <a:r>
              <a:rPr lang="en-US" sz="1100" dirty="0" err="1"/>
              <a:t>Kestel</a:t>
            </a:r>
            <a:r>
              <a:rPr lang="en-US" sz="1100" dirty="0"/>
              <a:t> (WHO  HQ).</a:t>
            </a:r>
          </a:p>
          <a:p>
            <a:endParaRPr lang="en-US" sz="1100" dirty="0"/>
          </a:p>
          <a:p>
            <a:r>
              <a:rPr lang="en-US" sz="1100" b="1" dirty="0"/>
              <a:t>WHO administrative and editorial support</a:t>
            </a:r>
            <a:endParaRPr lang="en-US" sz="1100" dirty="0"/>
          </a:p>
          <a:p>
            <a:r>
              <a:rPr lang="en-US" sz="1100" dirty="0"/>
              <a:t>Patricia Robertson, Mental Health Policy and Service Development, Department of Mental Health and Substance Abuse (WHO, Geneva); David </a:t>
            </a:r>
            <a:r>
              <a:rPr lang="en-US" sz="1100" dirty="0" err="1"/>
              <a:t>Bramley</a:t>
            </a:r>
            <a:r>
              <a:rPr lang="en-US" sz="1100" dirty="0"/>
              <a:t>, editing (Switzerland); Julia Faure (France), Casey Chu (Canada) and Benjamin Funk (Switzerland), design and support</a:t>
            </a:r>
          </a:p>
          <a:p>
            <a:endParaRPr lang="en-US" sz="1100" dirty="0"/>
          </a:p>
          <a:p>
            <a:r>
              <a:rPr lang="en-US" sz="1100" b="1" dirty="0"/>
              <a:t>Video contributions</a:t>
            </a:r>
          </a:p>
          <a:p>
            <a:r>
              <a:rPr lang="en-US" sz="1100" dirty="0"/>
              <a:t>We would like to thank the following individuals and organizations for granting permission to use their videos in these materials:</a:t>
            </a:r>
          </a:p>
          <a:p>
            <a:endParaRPr lang="en-US" sz="1100" dirty="0"/>
          </a:p>
          <a:p>
            <a:r>
              <a:rPr lang="en-US" sz="1100" b="1" dirty="0"/>
              <a:t>50 Mums, 50 Kids, 1 Extra Chromosome</a:t>
            </a:r>
          </a:p>
          <a:p>
            <a:r>
              <a:rPr lang="en-US" sz="1100" i="1" dirty="0"/>
              <a:t>Video produced by Wouldn`t Change a Thing</a:t>
            </a:r>
          </a:p>
          <a:p>
            <a:r>
              <a:rPr lang="en-US" sz="1100" b="1" dirty="0"/>
              <a:t>Breaking the chains by Erminia Colucci</a:t>
            </a:r>
          </a:p>
          <a:p>
            <a:r>
              <a:rPr lang="en-US" sz="1100" i="1" dirty="0"/>
              <a:t>Video produced by Movie-</a:t>
            </a:r>
            <a:r>
              <a:rPr lang="en-US" sz="1100" i="1" dirty="0" err="1"/>
              <a:t>Ment</a:t>
            </a:r>
            <a:endParaRPr lang="en-US" sz="1100" i="1" dirty="0"/>
          </a:p>
          <a:p>
            <a:r>
              <a:rPr lang="en-US" sz="1100" b="1" dirty="0"/>
              <a:t>Chained and Locked Up in Somaliland</a:t>
            </a:r>
          </a:p>
          <a:p>
            <a:r>
              <a:rPr lang="en-US" sz="1100" i="1" dirty="0"/>
              <a:t>Video produced by Human Rights Watch</a:t>
            </a:r>
          </a:p>
          <a:p>
            <a:r>
              <a:rPr lang="en-US" sz="1100" b="1" dirty="0"/>
              <a:t>Circles of Support</a:t>
            </a:r>
          </a:p>
          <a:p>
            <a:r>
              <a:rPr lang="en-US" sz="1100" i="1" dirty="0"/>
              <a:t>Video produced by Inclusion Melbourne</a:t>
            </a:r>
          </a:p>
          <a:p>
            <a:r>
              <a:rPr lang="en-US" sz="1100" b="1" dirty="0"/>
              <a:t>Decolonizing the Mind: A Trans-cultural Dialogue on Rights, Inclusion and Community (International Network toward Alternatives and Recovery - INTAR, India, 2016)</a:t>
            </a:r>
          </a:p>
          <a:p>
            <a:r>
              <a:rPr lang="en-US" sz="1100" i="1" dirty="0"/>
              <a:t>Video produced by </a:t>
            </a:r>
            <a:r>
              <a:rPr lang="en-US" sz="1100" i="1" dirty="0" err="1"/>
              <a:t>Bapu</a:t>
            </a:r>
            <a:r>
              <a:rPr lang="en-US" sz="1100" i="1" dirty="0"/>
              <a:t> Trust for Research on Mind &amp; Discourse</a:t>
            </a:r>
          </a:p>
          <a:p>
            <a:r>
              <a:rPr lang="en-US" sz="1100" b="1" dirty="0"/>
              <a:t>Dementia, Disability &amp; Rights - Kate </a:t>
            </a:r>
            <a:r>
              <a:rPr lang="en-US" sz="1100" b="1" dirty="0" err="1"/>
              <a:t>Swaffer</a:t>
            </a:r>
            <a:endParaRPr lang="en-US" sz="1100" b="1" dirty="0"/>
          </a:p>
          <a:p>
            <a:r>
              <a:rPr lang="en-US" sz="1100" i="1" dirty="0"/>
              <a:t>Video produced by Dementia Alliance International</a:t>
            </a:r>
          </a:p>
          <a:p>
            <a:r>
              <a:rPr lang="en-US" sz="1100" b="1" dirty="0"/>
              <a:t>Finger Prints and Foot Prints</a:t>
            </a:r>
          </a:p>
          <a:p>
            <a:r>
              <a:rPr lang="en-US" sz="1100" i="1" dirty="0"/>
              <a:t>Video produced by PROMISE Global</a:t>
            </a:r>
          </a:p>
          <a:p>
            <a:r>
              <a:rPr lang="en-GB" sz="1100" b="1" dirty="0"/>
              <a:t>Forget the Stigma</a:t>
            </a:r>
            <a:endParaRPr lang="en-US" sz="1100" dirty="0"/>
          </a:p>
          <a:p>
            <a:r>
              <a:rPr lang="en-GB" sz="1100" i="1" dirty="0"/>
              <a:t>Video produced by The Alzheimer Society of Ireland</a:t>
            </a:r>
            <a:endParaRPr lang="en-US" sz="1100" dirty="0"/>
          </a:p>
          <a:p>
            <a:r>
              <a:rPr lang="en-GB" sz="1100" b="1" dirty="0"/>
              <a:t>Ghana: Abuse of people with disabilities</a:t>
            </a:r>
            <a:endParaRPr lang="en-US" sz="1100" dirty="0"/>
          </a:p>
          <a:p>
            <a:r>
              <a:rPr lang="en-GB" sz="1100" i="1" dirty="0"/>
              <a:t>Video produced by Human Rights Watch</a:t>
            </a:r>
            <a:endParaRPr lang="en-US" sz="1100" dirty="0"/>
          </a:p>
          <a:p>
            <a:r>
              <a:rPr lang="en-GB" sz="1100" b="1" dirty="0"/>
              <a:t>Global Campaign: The Right to Decide</a:t>
            </a:r>
            <a:endParaRPr lang="en-US" sz="1100" dirty="0"/>
          </a:p>
          <a:p>
            <a:r>
              <a:rPr lang="en-GB" sz="1100" i="1" dirty="0"/>
              <a:t>Video produced by Inclusion International</a:t>
            </a:r>
            <a:endParaRPr lang="en-US" sz="1100" dirty="0"/>
          </a:p>
          <a:p>
            <a:r>
              <a:rPr lang="en-GB" sz="1100" b="1" dirty="0"/>
              <a:t>Human Rights, Ageing and Dementia: Challenging Current Practice by Kate </a:t>
            </a:r>
            <a:r>
              <a:rPr lang="en-GB" sz="1100" b="1" dirty="0" err="1"/>
              <a:t>Swaffer</a:t>
            </a:r>
            <a:endParaRPr lang="en-US" sz="1100" dirty="0"/>
          </a:p>
          <a:p>
            <a:r>
              <a:rPr lang="en-GB" sz="1100" i="1" dirty="0"/>
              <a:t>Video produced by Your aged and disability advocates (ADA), Australia</a:t>
            </a:r>
          </a:p>
          <a:p>
            <a:r>
              <a:rPr lang="en-GB" sz="1100" b="1" dirty="0"/>
              <a:t>I go home</a:t>
            </a:r>
          </a:p>
          <a:p>
            <a:r>
              <a:rPr lang="en-GB" sz="1100" i="1" dirty="0"/>
              <a:t>Video produced by WITF TV, Harrisburg, PA. © 2016 WITF</a:t>
            </a:r>
            <a:endParaRPr lang="en-GB" sz="1100" b="1" dirty="0"/>
          </a:p>
          <a:p>
            <a:r>
              <a:rPr lang="en-GB" sz="1100" b="1" dirty="0"/>
              <a:t>Inclusive Health Overview</a:t>
            </a:r>
            <a:endParaRPr lang="en-US" sz="1100" dirty="0"/>
          </a:p>
          <a:p>
            <a:r>
              <a:rPr lang="en-GB" sz="1100" i="1" dirty="0"/>
              <a:t>Video produced by Special Olympics</a:t>
            </a:r>
            <a:endParaRPr lang="en-US" sz="1100" dirty="0"/>
          </a:p>
          <a:p>
            <a:endParaRPr lang="en-US" sz="1100" dirty="0"/>
          </a:p>
        </p:txBody>
      </p:sp>
    </p:spTree>
    <p:extLst>
      <p:ext uri="{BB962C8B-B14F-4D97-AF65-F5344CB8AC3E}">
        <p14:creationId xmlns:p14="http://schemas.microsoft.com/office/powerpoint/2010/main" val="267396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000000"/>
                </a:solidFill>
                <a:latin typeface="Calibri" panose="020F0502020204030204" pitchFamily="34" charset="0"/>
                <a:ea typeface="SimSun" panose="02010600030101010101" pitchFamily="2" charset="-122"/>
              </a:rPr>
              <a:t>Examples of violence and coercion against people with psychosocial, cognitive and intellectual disabilities may include:</a:t>
            </a:r>
            <a:endParaRPr lang="en-CH" sz="1400" dirty="0">
              <a:latin typeface="Times New Roman" panose="02020603050405020304" pitchFamily="18" charset="0"/>
              <a:ea typeface="SimSun" panose="02010600030101010101" pitchFamily="2" charset="-122"/>
            </a:endParaRPr>
          </a:p>
          <a:p>
            <a:pPr marL="171450" lvl="0" indent="-171450">
              <a:lnSpc>
                <a:spcPct val="115000"/>
              </a:lnSpc>
              <a:buSzPts val="800"/>
              <a:buFont typeface="Arial" panose="020B0604020202020204" pitchFamily="34" charset="0"/>
              <a:buChar char="•"/>
            </a:pPr>
            <a:r>
              <a:rPr lang="en-GB" dirty="0"/>
              <a:t>Seclusion such as isolating some in a room or confined space and preventing them from leaving.</a:t>
            </a:r>
          </a:p>
          <a:p>
            <a:pPr marL="171450" lvl="0" indent="-171450">
              <a:lnSpc>
                <a:spcPct val="115000"/>
              </a:lnSpc>
              <a:buSzPts val="800"/>
              <a:buFont typeface="Arial" panose="020B0604020202020204" pitchFamily="34" charset="0"/>
              <a:buChar char="•"/>
            </a:pPr>
            <a:r>
              <a:rPr lang="en-GB" dirty="0"/>
              <a:t>Restraint, including hands-on physical restraint, mechanical restraint or using medication to control someone’s behaviour (chemical restraint). </a:t>
            </a:r>
          </a:p>
          <a:p>
            <a:pPr marL="171450" indent="-171450">
              <a:lnSpc>
                <a:spcPct val="115000"/>
              </a:lnSpc>
              <a:buSzPts val="800"/>
              <a:buFont typeface="Arial" panose="020B0604020202020204" pitchFamily="34" charset="0"/>
              <a:buChar char="•"/>
            </a:pPr>
            <a:r>
              <a:rPr lang="en-GB" dirty="0"/>
              <a:t>Forced admission to, and treatment in, mental health and social services.</a:t>
            </a:r>
            <a:endParaRPr lang="en-CH" dirty="0"/>
          </a:p>
          <a:p>
            <a:pPr marL="171450" indent="-171450">
              <a:lnSpc>
                <a:spcPct val="115000"/>
              </a:lnSpc>
              <a:buSzPts val="800"/>
              <a:buFont typeface="Arial" panose="020B0604020202020204" pitchFamily="34" charset="0"/>
              <a:buChar char="•"/>
            </a:pPr>
            <a:r>
              <a:rPr lang="en-GB" dirty="0"/>
              <a:t>Forced treatment in the community. </a:t>
            </a:r>
            <a:endParaRPr lang="en-CH" dirty="0"/>
          </a:p>
          <a:p>
            <a:pPr marL="171450" indent="-171450">
              <a:lnSpc>
                <a:spcPct val="115000"/>
              </a:lnSpc>
              <a:buSzPts val="800"/>
              <a:buFont typeface="Arial" panose="020B0604020202020204" pitchFamily="34" charset="0"/>
              <a:buChar char="•"/>
            </a:pPr>
            <a:r>
              <a:rPr lang="en-GB" dirty="0"/>
              <a:t>Economic violence and coercion (i.e. controlling a person’s resources to compel the person to do things he or she does not want to do). </a:t>
            </a:r>
            <a:endParaRPr lang="en-CH" dirty="0"/>
          </a:p>
          <a:p>
            <a:pPr marL="171450" indent="-171450">
              <a:lnSpc>
                <a:spcPct val="115000"/>
              </a:lnSpc>
              <a:buSzPts val="800"/>
              <a:buFont typeface="Arial" panose="020B0604020202020204" pitchFamily="34" charset="0"/>
              <a:buChar char="•"/>
            </a:pPr>
            <a:r>
              <a:rPr lang="en-GB" dirty="0"/>
              <a:t>Involuntary sterilization, contraception or abortion.</a:t>
            </a:r>
            <a:endParaRPr lang="en-CH" dirty="0"/>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13</a:t>
            </a:fld>
            <a:endParaRPr lang="en-CH"/>
          </a:p>
        </p:txBody>
      </p:sp>
    </p:spTree>
    <p:extLst>
      <p:ext uri="{BB962C8B-B14F-4D97-AF65-F5344CB8AC3E}">
        <p14:creationId xmlns:p14="http://schemas.microsoft.com/office/powerpoint/2010/main" val="27491393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130</a:t>
            </a:fld>
            <a:endParaRPr lang="en-GB"/>
          </a:p>
        </p:txBody>
      </p:sp>
      <p:sp>
        <p:nvSpPr>
          <p:cNvPr id="6" name="Notes Placeholder 2">
            <a:extLst>
              <a:ext uri="{FF2B5EF4-FFF2-40B4-BE49-F238E27FC236}">
                <a16:creationId xmlns:a16="http://schemas.microsoft.com/office/drawing/2014/main" id="{98006C4C-C762-814F-BE76-5096F4869F85}"/>
              </a:ext>
            </a:extLst>
          </p:cNvPr>
          <p:cNvSpPr txBox="1">
            <a:spLocks/>
          </p:cNvSpPr>
          <p:nvPr/>
        </p:nvSpPr>
        <p:spPr>
          <a:xfrm>
            <a:off x="247338" y="172615"/>
            <a:ext cx="5897301" cy="89713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Independent Advocacy, James' story</a:t>
            </a:r>
            <a:endParaRPr lang="en-US" sz="1100"/>
          </a:p>
          <a:p>
            <a:r>
              <a:rPr lang="en-GB" sz="1100" i="1"/>
              <a:t>Video produced by The Scottish Independent Advocacy Alliance</a:t>
            </a:r>
            <a:endParaRPr lang="en-US" sz="1100"/>
          </a:p>
          <a:p>
            <a:r>
              <a:rPr lang="en-GB" sz="1100" b="1"/>
              <a:t>Interview - Special Olympic athlete Victoria Smith, ESPN, 4 July 2018</a:t>
            </a:r>
            <a:endParaRPr lang="en-US" sz="1100"/>
          </a:p>
          <a:p>
            <a:r>
              <a:rPr lang="en-GB" sz="1100" i="1"/>
              <a:t>Video produced by Special Olympics</a:t>
            </a:r>
            <a:endParaRPr lang="en-US" sz="1100"/>
          </a:p>
          <a:p>
            <a:r>
              <a:rPr lang="en-GB" sz="1100" b="1"/>
              <a:t>Living in the Community</a:t>
            </a:r>
            <a:endParaRPr lang="en-US" sz="1100"/>
          </a:p>
          <a:p>
            <a:r>
              <a:rPr lang="en-GB" sz="1100" i="1"/>
              <a:t>Video produced by Lebanese Association for Self Advocacy (LASA) and Disability Rights Fund (DRF)</a:t>
            </a:r>
            <a:endParaRPr lang="en-GB" sz="1100" b="1"/>
          </a:p>
          <a:p>
            <a:r>
              <a:rPr lang="en-GB" sz="1100" b="1"/>
              <a:t>Living it Forward</a:t>
            </a:r>
            <a:endParaRPr lang="en-US" sz="1100"/>
          </a:p>
          <a:p>
            <a:r>
              <a:rPr lang="en-GB" sz="1100" i="1"/>
              <a:t>Video produced by LedBetter Films</a:t>
            </a:r>
            <a:endParaRPr lang="en-US" sz="1100"/>
          </a:p>
          <a:p>
            <a:r>
              <a:rPr lang="en-GB" sz="1100" b="1"/>
              <a:t>Living with Mental Health Problems in Russia</a:t>
            </a:r>
            <a:endParaRPr lang="en-US" sz="1100"/>
          </a:p>
          <a:p>
            <a:r>
              <a:rPr lang="en-GB" sz="1100" i="1"/>
              <a:t>Video produced by Sky News</a:t>
            </a:r>
            <a:endParaRPr lang="en-US" sz="1100"/>
          </a:p>
          <a:p>
            <a:r>
              <a:rPr lang="en-GB" sz="1100" b="1"/>
              <a:t>Love, loss and laughter - Living with dementia</a:t>
            </a:r>
            <a:endParaRPr lang="en-US" sz="1100"/>
          </a:p>
          <a:p>
            <a:r>
              <a:rPr lang="en-GB" sz="1100" i="1"/>
              <a:t>Video produced by Fire Films</a:t>
            </a:r>
            <a:endParaRPr lang="en-US" sz="1100"/>
          </a:p>
          <a:p>
            <a:r>
              <a:rPr lang="en-GB" sz="1100" b="1"/>
              <a:t>Mari Yamamoto</a:t>
            </a:r>
            <a:endParaRPr lang="en-US" sz="1100"/>
          </a:p>
          <a:p>
            <a:r>
              <a:rPr lang="en-GB" sz="1100" i="1"/>
              <a:t>Video produced by Bapu Trust for Research on Mind &amp; Discourse</a:t>
            </a:r>
            <a:endParaRPr lang="en-US" sz="1100"/>
          </a:p>
          <a:p>
            <a:r>
              <a:rPr lang="en-GB" sz="1100" b="1"/>
              <a:t>Mental health peer support champions, Uganda 2013</a:t>
            </a:r>
            <a:endParaRPr lang="en-US" sz="1100"/>
          </a:p>
          <a:p>
            <a:r>
              <a:rPr lang="en-GB" sz="1100" i="1"/>
              <a:t>Video produced by Cerdic Hall</a:t>
            </a:r>
            <a:endParaRPr lang="en-US" sz="1100"/>
          </a:p>
          <a:p>
            <a:r>
              <a:rPr lang="en-GB" sz="1100" b="1"/>
              <a:t>Moving beyond psychiatric labels</a:t>
            </a:r>
            <a:endParaRPr lang="en-US" sz="1100"/>
          </a:p>
          <a:p>
            <a:r>
              <a:rPr lang="en-GB" sz="1100" i="1"/>
              <a:t>Video produced by The Open Paradigm Project/ P.J. Moynihan, Digital Eyes Film Producer </a:t>
            </a:r>
            <a:endParaRPr lang="en-US" sz="1100"/>
          </a:p>
          <a:p>
            <a:r>
              <a:rPr lang="en-GB" sz="1100" b="1"/>
              <a:t>'My dream is to make pizza': the caterers with Down's syndrome</a:t>
            </a:r>
            <a:endParaRPr lang="en-US" sz="1100"/>
          </a:p>
          <a:p>
            <a:r>
              <a:rPr lang="en-GB" sz="1100" i="1"/>
              <a:t>Video produced by The Guardian</a:t>
            </a:r>
            <a:endParaRPr lang="en-US" sz="1100"/>
          </a:p>
          <a:p>
            <a:r>
              <a:rPr lang="en-GB" sz="1100" b="1"/>
              <a:t>My Story: Timothy</a:t>
            </a:r>
            <a:endParaRPr lang="en-US" sz="1100"/>
          </a:p>
          <a:p>
            <a:r>
              <a:rPr lang="en-GB" sz="1100" i="1"/>
              <a:t>Video produced by End the Cycle (Initiative of CBM Australia)</a:t>
            </a:r>
            <a:endParaRPr lang="en-US" sz="1100"/>
          </a:p>
          <a:p>
            <a:r>
              <a:rPr lang="en-GB" sz="1100" b="1"/>
              <a:t> Neil Laybourn and Jonny Benjamin discuss mental health</a:t>
            </a:r>
            <a:endParaRPr lang="en-US" sz="1100"/>
          </a:p>
          <a:p>
            <a:r>
              <a:rPr lang="en-GB" sz="1100" i="1"/>
              <a:t>Video produced by Rethink Mental Illness</a:t>
            </a:r>
            <a:endParaRPr lang="en-US" sz="1100"/>
          </a:p>
          <a:p>
            <a:r>
              <a:rPr lang="en-GB" sz="1100" b="1"/>
              <a:t>No Force First</a:t>
            </a:r>
            <a:endParaRPr lang="en-US" sz="1100"/>
          </a:p>
          <a:p>
            <a:r>
              <a:rPr lang="en-GB" sz="1100" i="1"/>
              <a:t>Video produced by Mersey Care NHS Foundation Trust</a:t>
            </a:r>
            <a:endParaRPr lang="en-US" sz="1100"/>
          </a:p>
          <a:p>
            <a:r>
              <a:rPr lang="en-GB" sz="1100" b="1"/>
              <a:t>No more Barriers</a:t>
            </a:r>
            <a:endParaRPr lang="en-US" sz="1100"/>
          </a:p>
          <a:p>
            <a:r>
              <a:rPr lang="en-GB" sz="1100" i="1"/>
              <a:t>Video produced by BC Self Advocacy Foundation</a:t>
            </a:r>
            <a:endParaRPr lang="en-US" sz="1100"/>
          </a:p>
          <a:p>
            <a:r>
              <a:rPr lang="en-GB" sz="1100" b="1"/>
              <a:t>‘Not Without Us’ from Sam Avery &amp; Mental Health Peer Connection</a:t>
            </a:r>
            <a:endParaRPr lang="en-US" sz="1100"/>
          </a:p>
          <a:p>
            <a:r>
              <a:rPr lang="en-GB" sz="1100" i="1"/>
              <a:t>Video produced by Mental Health Peer Connection</a:t>
            </a:r>
            <a:endParaRPr lang="en-US" sz="1100"/>
          </a:p>
          <a:p>
            <a:r>
              <a:rPr lang="en-GB" sz="1100" b="1"/>
              <a:t> Open Dialogue: an alternative Finnish approach to healing psychosis (complete film)</a:t>
            </a:r>
            <a:endParaRPr lang="en-US" sz="1100"/>
          </a:p>
          <a:p>
            <a:r>
              <a:rPr lang="en-GB" sz="1100" i="1"/>
              <a:t>Video produced by Daniel Mackler, Filmmaker</a:t>
            </a:r>
            <a:endParaRPr lang="en-US" sz="1100"/>
          </a:p>
          <a:p>
            <a:r>
              <a:rPr lang="en-GB" sz="1100" b="1"/>
              <a:t> The Open Paradigm Project – Celia Brown</a:t>
            </a:r>
            <a:endParaRPr lang="en-US" sz="1100"/>
          </a:p>
          <a:p>
            <a:r>
              <a:rPr lang="en-GB" sz="1100" i="1"/>
              <a:t>Video produced by The Open Paradigm Project/ Mindfreedom International</a:t>
            </a:r>
            <a:endParaRPr lang="en-US" sz="1100"/>
          </a:p>
          <a:p>
            <a:r>
              <a:rPr lang="en-GB" sz="1100" b="1"/>
              <a:t>Open Paradigm Project – Dorothy Dundas</a:t>
            </a:r>
            <a:endParaRPr lang="en-US" sz="1100"/>
          </a:p>
          <a:p>
            <a:r>
              <a:rPr lang="en-GB" sz="1100" i="1"/>
              <a:t>Video produced by The Open Paradigm Project</a:t>
            </a:r>
          </a:p>
          <a:p>
            <a:r>
              <a:rPr lang="en-GB" sz="1100" b="1"/>
              <a:t>Open Paradigm Project – Oryx Cohen</a:t>
            </a:r>
            <a:endParaRPr lang="en-US" sz="1100"/>
          </a:p>
          <a:p>
            <a:r>
              <a:rPr lang="en-GB" sz="1100" i="1"/>
              <a:t>Video produced by The Open Paradigm Project/ National Empowerment Center</a:t>
            </a:r>
            <a:endParaRPr lang="en-US" sz="1100"/>
          </a:p>
          <a:p>
            <a:r>
              <a:rPr lang="en-GB" sz="1100" b="1"/>
              <a:t>Open Paradigm Project - Sera Davidow</a:t>
            </a:r>
            <a:endParaRPr lang="en-US" sz="1100"/>
          </a:p>
          <a:p>
            <a:r>
              <a:rPr lang="en-GB" sz="1100" i="1"/>
              <a:t>Video produced by The Open Paradigm Project/ Western Mass Recovery Learning</a:t>
            </a:r>
            <a:endParaRPr lang="en-US" sz="1100"/>
          </a:p>
          <a:p>
            <a:r>
              <a:rPr lang="en-GB" sz="1100" b="1"/>
              <a:t>Ovidores de Vozes (Hearing Voices) Canal Futura, Brazil 2017</a:t>
            </a:r>
            <a:endParaRPr lang="en-US" sz="1100"/>
          </a:p>
          <a:p>
            <a:r>
              <a:rPr lang="en-GB" sz="1100" i="1"/>
              <a:t>Video produced by L4 Filmes</a:t>
            </a:r>
            <a:endParaRPr lang="en-US" sz="1100"/>
          </a:p>
          <a:p>
            <a:r>
              <a:rPr lang="en-GB" sz="1100" b="1"/>
              <a:t> Paving the way to recovery - the Personal Ombudsman System</a:t>
            </a:r>
            <a:endParaRPr lang="en-US" sz="1100"/>
          </a:p>
          <a:p>
            <a:r>
              <a:rPr lang="en-GB" sz="1100" i="1"/>
              <a:t>Video produced by Mental Health Europe (</a:t>
            </a:r>
            <a:r>
              <a:rPr lang="en-GB" sz="1100" i="1" u="sng">
                <a:hlinkClick r:id="rId3"/>
              </a:rPr>
              <a:t>www.mhe-sme.org</a:t>
            </a:r>
            <a:r>
              <a:rPr lang="en-GB" sz="1100" i="1"/>
              <a:t>)</a:t>
            </a:r>
          </a:p>
          <a:p>
            <a:r>
              <a:rPr lang="en-GB" sz="1100" b="1"/>
              <a:t>Peer Advocacy in Action</a:t>
            </a:r>
            <a:endParaRPr lang="en-US" sz="1100"/>
          </a:p>
          <a:p>
            <a:r>
              <a:rPr lang="en-GB" sz="1050" i="1"/>
              <a:t>Video produced and directed by David W. Barker, Createus Media Inc. (www.createusmedia.com)</a:t>
            </a:r>
            <a:endParaRPr lang="en-US" sz="1050"/>
          </a:p>
          <a:p>
            <a:r>
              <a:rPr lang="en-GB" sz="1050" i="1"/>
              <a:t>© 2014 Createus Media Inc., All Rights Reserved.  Used with permission by the World Health Organization.  Contact info@createusmedia.com for more information.  Special thanks to Rita Cronise for all her help and support.</a:t>
            </a:r>
            <a:endParaRPr lang="en-US" sz="1050"/>
          </a:p>
          <a:p>
            <a:r>
              <a:rPr lang="en-GB" sz="1100" b="1" i="1"/>
              <a:t> </a:t>
            </a:r>
            <a:r>
              <a:rPr lang="en-GB" sz="1100" b="1"/>
              <a:t>Planning Ahead – Living with Younger Onset Dementia</a:t>
            </a:r>
            <a:endParaRPr lang="en-US" sz="1100"/>
          </a:p>
          <a:p>
            <a:r>
              <a:rPr lang="en-GB" sz="1100" i="1"/>
              <a:t>Original Video produced by Office for the Ageing, SA Health, Adelaide, Australia. Creative copyright: Kate Swaffer &amp; Dementia Alliance International</a:t>
            </a:r>
            <a:endParaRPr lang="en-US" sz="1100"/>
          </a:p>
          <a:p>
            <a:r>
              <a:rPr lang="en-GB" sz="1100" b="1"/>
              <a:t> </a:t>
            </a:r>
            <a:endParaRPr lang="en-US" sz="1100"/>
          </a:p>
          <a:p>
            <a:endParaRPr lang="en-GB" sz="1100" i="1"/>
          </a:p>
          <a:p>
            <a:endParaRPr lang="en-US" sz="1100"/>
          </a:p>
          <a:p>
            <a:endParaRPr lang="en-US" sz="1100" dirty="0"/>
          </a:p>
        </p:txBody>
      </p:sp>
    </p:spTree>
    <p:extLst>
      <p:ext uri="{BB962C8B-B14F-4D97-AF65-F5344CB8AC3E}">
        <p14:creationId xmlns:p14="http://schemas.microsoft.com/office/powerpoint/2010/main" val="30870106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131</a:t>
            </a:fld>
            <a:endParaRPr lang="en-GB"/>
          </a:p>
        </p:txBody>
      </p:sp>
      <p:sp>
        <p:nvSpPr>
          <p:cNvPr id="5" name="Notes Placeholder 2">
            <a:extLst>
              <a:ext uri="{FF2B5EF4-FFF2-40B4-BE49-F238E27FC236}">
                <a16:creationId xmlns:a16="http://schemas.microsoft.com/office/drawing/2014/main" id="{F8459C70-AF77-6C4D-8388-968DBA7DDF09}"/>
              </a:ext>
            </a:extLst>
          </p:cNvPr>
          <p:cNvSpPr txBox="1">
            <a:spLocks/>
          </p:cNvSpPr>
          <p:nvPr/>
        </p:nvSpPr>
        <p:spPr>
          <a:xfrm>
            <a:off x="202368" y="242047"/>
            <a:ext cx="5874152" cy="865990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Quality in Social Services - Understanding the Convention on the Rights of Persons with Disabilities</a:t>
            </a:r>
            <a:endParaRPr lang="en-US" sz="1100"/>
          </a:p>
          <a:p>
            <a:r>
              <a:rPr lang="en-GB" sz="1100" i="1"/>
              <a:t>Video produced by The European Quality in Social Service (EQUASS) Unit of the European Platform for Rehabilitation (EPR) (www.epr.eu – </a:t>
            </a:r>
            <a:r>
              <a:rPr lang="en-GB" sz="1100" i="1" u="sng">
                <a:hlinkClick r:id="rId3"/>
              </a:rPr>
              <a:t>www.equass.be</a:t>
            </a:r>
            <a:r>
              <a:rPr lang="en-GB" sz="1100" i="1"/>
              <a:t>).  With financial support from the European Union Programme for Employment and Social Innovation “EaSI” (2014-2020) – http://ec.europa.eu/social/easi.</a:t>
            </a:r>
            <a:endParaRPr lang="en-US" sz="1100"/>
          </a:p>
          <a:p>
            <a:r>
              <a:rPr lang="en-GB" sz="1100" i="1"/>
              <a:t>Animation:  S. Allaeys – QUIDOS.  Content support:  European Disability Forum</a:t>
            </a:r>
            <a:endParaRPr lang="en-GB" sz="1100" b="1"/>
          </a:p>
          <a:p>
            <a:r>
              <a:rPr lang="en-GB" sz="1100" b="1"/>
              <a:t>Raising awareness of the reality of living with dementia</a:t>
            </a:r>
            <a:r>
              <a:rPr lang="en-GB" sz="1100"/>
              <a:t>, </a:t>
            </a:r>
            <a:endParaRPr lang="en-US" sz="1100"/>
          </a:p>
          <a:p>
            <a:r>
              <a:rPr lang="en-GB" sz="1100"/>
              <a:t>Video produced by Mental Health Foundation (United Kingdom)</a:t>
            </a:r>
            <a:endParaRPr lang="en-US" sz="1100"/>
          </a:p>
          <a:p>
            <a:r>
              <a:rPr lang="en-GB" sz="1100" b="1"/>
              <a:t> Recovery from mental disorders, a lecture by Patricia Deegan</a:t>
            </a:r>
            <a:endParaRPr lang="en-US" sz="1100"/>
          </a:p>
          <a:p>
            <a:r>
              <a:rPr lang="en-GB" sz="1100" i="1"/>
              <a:t>Video produced by Patricia E. Deegan, Pat Deegan PhD &amp; Associates LLC</a:t>
            </a:r>
            <a:endParaRPr lang="en-US" sz="1100"/>
          </a:p>
          <a:p>
            <a:r>
              <a:rPr lang="en-GB" sz="1100" b="1"/>
              <a:t>Reshma Valliappan </a:t>
            </a:r>
            <a:r>
              <a:rPr lang="en-GB" sz="1100"/>
              <a:t>(International Network toward Alternatives and Recovery - INTAR, India, 2016)</a:t>
            </a:r>
            <a:endParaRPr lang="en-US" sz="1100"/>
          </a:p>
          <a:p>
            <a:r>
              <a:rPr lang="en-GB" sz="1100" i="1"/>
              <a:t>Video produced by Bapu Trust for Research on Mind &amp; Discourse</a:t>
            </a:r>
            <a:endParaRPr lang="en-US" sz="1100"/>
          </a:p>
          <a:p>
            <a:r>
              <a:rPr lang="en-GB" sz="1100" b="1"/>
              <a:t>Rory Doody on his experience of Ireland's capacity legislation and mental health services</a:t>
            </a:r>
            <a:endParaRPr lang="en-US" sz="1100"/>
          </a:p>
          <a:p>
            <a:r>
              <a:rPr lang="en-GB" sz="1100" i="1"/>
              <a:t>Video produced by Amnesty International Ireland</a:t>
            </a:r>
            <a:endParaRPr lang="en-US" sz="1100"/>
          </a:p>
          <a:p>
            <a:r>
              <a:rPr lang="en-GB" sz="1100" b="1"/>
              <a:t> Seclusion: Ashley Peacock</a:t>
            </a:r>
            <a:endParaRPr lang="en-US" sz="1100"/>
          </a:p>
          <a:p>
            <a:r>
              <a:rPr lang="en-GB" sz="1100" i="1"/>
              <a:t>Video produced by Attitude Pictures Ltd.  Courtesy Attitude – all rights reserved.</a:t>
            </a:r>
            <a:endParaRPr lang="en-US" sz="1100"/>
          </a:p>
          <a:p>
            <a:r>
              <a:rPr lang="en-GB" sz="1100" b="1"/>
              <a:t>Seher Urban Community Mental Health Program, Pune</a:t>
            </a:r>
            <a:endParaRPr lang="en-US" sz="1100"/>
          </a:p>
          <a:p>
            <a:r>
              <a:rPr lang="en-GB" sz="1100" i="1"/>
              <a:t>Video produced by Bapu Trust for Research on Mind &amp; Discourse</a:t>
            </a:r>
            <a:endParaRPr lang="en-US" sz="1100"/>
          </a:p>
          <a:p>
            <a:r>
              <a:rPr lang="en-GB" sz="1100" b="1"/>
              <a:t>Self-advocacy</a:t>
            </a:r>
            <a:endParaRPr lang="en-US" sz="1100"/>
          </a:p>
          <a:p>
            <a:r>
              <a:rPr lang="en-GB" sz="1100" i="1"/>
              <a:t>Video produced by Self Advocacy Online (@selfadvocacyonline.org)</a:t>
            </a:r>
            <a:endParaRPr lang="en-US" sz="1100"/>
          </a:p>
          <a:p>
            <a:r>
              <a:rPr lang="en-GB" sz="1100" b="1"/>
              <a:t>Social networks, open dialogue and recovery from psychosis - Jaakko Seikkula, PhD</a:t>
            </a:r>
            <a:endParaRPr lang="en-US" sz="1100"/>
          </a:p>
          <a:p>
            <a:r>
              <a:rPr lang="en-GB" sz="1100" i="1"/>
              <a:t>Video produced by Daniel Mackler, Filmmaker</a:t>
            </a:r>
            <a:endParaRPr lang="en-US" sz="1100"/>
          </a:p>
          <a:p>
            <a:r>
              <a:rPr lang="en-GB" sz="1100" b="1"/>
              <a:t>Speech by Craig Mokhiber, Deputy to the Assistant Secretary-General for Human Rights, Office of the High Commissioner for Human Rights</a:t>
            </a:r>
            <a:r>
              <a:rPr lang="en-GB" sz="1100"/>
              <a:t> made during the event ‘Time to Act on Global Mental Health - Building Momentum on Mental Health in the SDG Era’ held on the occasion of the 73rd Session of the United Nations General Assembly.</a:t>
            </a:r>
            <a:endParaRPr lang="en-US" sz="1100"/>
          </a:p>
          <a:p>
            <a:r>
              <a:rPr lang="en-GB" sz="1100" i="1"/>
              <a:t>Video produced by UN Web TV</a:t>
            </a:r>
            <a:endParaRPr lang="en-US" sz="1100"/>
          </a:p>
          <a:p>
            <a:r>
              <a:rPr lang="en-GB" sz="1100" b="1"/>
              <a:t>Thanks to John Howard peers for support</a:t>
            </a:r>
            <a:endParaRPr lang="en-US" sz="1100"/>
          </a:p>
          <a:p>
            <a:r>
              <a:rPr lang="en-GB" sz="1100" i="1"/>
              <a:t>Video produced by Cerdic Hall</a:t>
            </a:r>
            <a:endParaRPr lang="en-US" sz="1100"/>
          </a:p>
          <a:p>
            <a:r>
              <a:rPr lang="en-GB" sz="1100" b="1"/>
              <a:t>The Gestalt Project: Stop the Stigma</a:t>
            </a:r>
            <a:endParaRPr lang="en-US" sz="1100"/>
          </a:p>
          <a:p>
            <a:r>
              <a:rPr lang="en-GB" sz="1100" i="1"/>
              <a:t>Video produced by Kian Madjedi, Filmmaker</a:t>
            </a:r>
          </a:p>
          <a:p>
            <a:r>
              <a:rPr lang="en-GB" sz="1100" b="1"/>
              <a:t>The T.D.M. (Transitional Discharge Model)</a:t>
            </a:r>
            <a:endParaRPr lang="en-US" sz="1100"/>
          </a:p>
          <a:p>
            <a:r>
              <a:rPr lang="en-GB" sz="1100" i="1"/>
              <a:t>Video produced by LedBetter Films</a:t>
            </a:r>
            <a:endParaRPr lang="en-US" sz="1100"/>
          </a:p>
          <a:p>
            <a:r>
              <a:rPr lang="en-GB" sz="1100" b="1"/>
              <a:t>This is the Story of a Civil Rights Movement</a:t>
            </a:r>
            <a:endParaRPr lang="en-US" sz="1100"/>
          </a:p>
          <a:p>
            <a:r>
              <a:rPr lang="en-GB" sz="1100" i="1"/>
              <a:t>Video produced by Inclusion BC</a:t>
            </a:r>
            <a:endParaRPr lang="en-US" sz="1100"/>
          </a:p>
          <a:p>
            <a:r>
              <a:rPr lang="en-GB" sz="1100" b="1"/>
              <a:t>Uganda: ‘Stop the abuse’</a:t>
            </a:r>
            <a:endParaRPr lang="en-US" sz="1100"/>
          </a:p>
          <a:p>
            <a:r>
              <a:rPr lang="en-GB" sz="1100" i="1"/>
              <a:t>Video produced by Validity, formerly the Mental Disability Advocacy Centre (MDAC)</a:t>
            </a:r>
            <a:endParaRPr lang="en-US" sz="1100"/>
          </a:p>
          <a:p>
            <a:r>
              <a:rPr lang="en-GB" sz="1100" b="1"/>
              <a:t>UN CRPD: What is article 19 and independent living?</a:t>
            </a:r>
            <a:endParaRPr lang="en-US" sz="1100"/>
          </a:p>
          <a:p>
            <a:r>
              <a:rPr lang="en-GB" sz="1100" i="1"/>
              <a:t>Video produced by Mental Health Europe (</a:t>
            </a:r>
            <a:r>
              <a:rPr lang="en-GB" sz="1100" i="1" u="sng">
                <a:hlinkClick r:id="rId4"/>
              </a:rPr>
              <a:t>www.mhe-sme.org</a:t>
            </a:r>
            <a:r>
              <a:rPr lang="en-GB" sz="1100" i="1"/>
              <a:t>)</a:t>
            </a:r>
            <a:endParaRPr lang="en-US" sz="1100"/>
          </a:p>
          <a:p>
            <a:r>
              <a:rPr lang="en-GB" sz="1100" b="1"/>
              <a:t>UNCRPD: What is Article 12 and Legal Capacity?</a:t>
            </a:r>
            <a:endParaRPr lang="en-US" sz="1100"/>
          </a:p>
          <a:p>
            <a:r>
              <a:rPr lang="en-GB" sz="1100" i="1"/>
              <a:t>Video produced by Mental Health </a:t>
            </a:r>
            <a:r>
              <a:rPr lang="en-GB" sz="1100" i="1" u="sng"/>
              <a:t>Europe (</a:t>
            </a:r>
            <a:r>
              <a:rPr lang="en-GB" sz="1100" i="1" u="sng">
                <a:hlinkClick r:id="rId4"/>
              </a:rPr>
              <a:t>www.mhe-sme.org</a:t>
            </a:r>
            <a:r>
              <a:rPr lang="en-GB" sz="1100" i="1"/>
              <a:t>)</a:t>
            </a:r>
            <a:endParaRPr lang="en-US" sz="1100"/>
          </a:p>
          <a:p>
            <a:r>
              <a:rPr lang="en-GB" sz="1100" b="1"/>
              <a:t>Universal Declaration of Human Rights</a:t>
            </a:r>
            <a:endParaRPr lang="en-US" sz="1100"/>
          </a:p>
          <a:p>
            <a:r>
              <a:rPr lang="en-GB" sz="1100" i="1"/>
              <a:t>Video produced by the Office of the United Nations High Commissioner for Human Rights</a:t>
            </a:r>
            <a:endParaRPr lang="en-US" sz="1100"/>
          </a:p>
          <a:p>
            <a:r>
              <a:rPr lang="en-GB" sz="1100" b="1"/>
              <a:t>What is Recovery?</a:t>
            </a:r>
            <a:endParaRPr lang="en-US" sz="1100"/>
          </a:p>
          <a:p>
            <a:r>
              <a:rPr lang="en-GB" sz="1100" i="1"/>
              <a:t>Video produced by Mental Health Europe (www.mhe-sme.org)</a:t>
            </a:r>
            <a:endParaRPr lang="en-US" sz="1100"/>
          </a:p>
          <a:p>
            <a:r>
              <a:rPr lang="en-GB" sz="1100" b="1"/>
              <a:t>What is the role of a Personal Assistant?</a:t>
            </a:r>
            <a:endParaRPr lang="en-US" sz="1100"/>
          </a:p>
          <a:p>
            <a:r>
              <a:rPr lang="en-GB" sz="1100" i="1"/>
              <a:t>Video produced by Ruils - Disability Action &amp; Advice Centre (DAAC)</a:t>
            </a:r>
            <a:endParaRPr lang="en-US" sz="1100"/>
          </a:p>
          <a:p>
            <a:r>
              <a:rPr lang="en-GB" sz="1100" b="1"/>
              <a:t>Why self advocacy is important</a:t>
            </a:r>
            <a:endParaRPr lang="en-US" sz="1100"/>
          </a:p>
          <a:p>
            <a:r>
              <a:rPr lang="en-GB" sz="1100" i="1"/>
              <a:t>Video produced by Inclusion International</a:t>
            </a:r>
            <a:endParaRPr lang="en-US" sz="1100"/>
          </a:p>
          <a:p>
            <a:r>
              <a:rPr lang="en-GB" sz="1100" b="1"/>
              <a:t>Women Institutionalized Against their Will in India</a:t>
            </a:r>
            <a:endParaRPr lang="en-US" sz="1100"/>
          </a:p>
          <a:p>
            <a:r>
              <a:rPr lang="en-GB" sz="1100" i="1"/>
              <a:t>Video produced by Human Rights Watch</a:t>
            </a:r>
            <a:endParaRPr lang="en-US" sz="1100"/>
          </a:p>
          <a:p>
            <a:endParaRPr lang="en-US" sz="1100"/>
          </a:p>
          <a:p>
            <a:endParaRPr lang="en-US" sz="1100"/>
          </a:p>
          <a:p>
            <a:endParaRPr lang="en-US" sz="1100" dirty="0"/>
          </a:p>
        </p:txBody>
      </p:sp>
    </p:spTree>
    <p:extLst>
      <p:ext uri="{BB962C8B-B14F-4D97-AF65-F5344CB8AC3E}">
        <p14:creationId xmlns:p14="http://schemas.microsoft.com/office/powerpoint/2010/main" val="2735979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A70AF2-C819-47A0-A399-EA1272036C6D}" type="slidenum">
              <a:rPr lang="en-CH" smtClean="0"/>
              <a:t>132</a:t>
            </a:fld>
            <a:endParaRPr lang="en-CH"/>
          </a:p>
        </p:txBody>
      </p:sp>
      <p:sp>
        <p:nvSpPr>
          <p:cNvPr id="5" name="Notes Placeholder 2">
            <a:extLst>
              <a:ext uri="{FF2B5EF4-FFF2-40B4-BE49-F238E27FC236}">
                <a16:creationId xmlns:a16="http://schemas.microsoft.com/office/drawing/2014/main" id="{D87DE7AB-6CCA-4343-83BB-85718EB5BE14}"/>
              </a:ext>
            </a:extLst>
          </p:cNvPr>
          <p:cNvSpPr txBox="1">
            <a:spLocks/>
          </p:cNvSpPr>
          <p:nvPr/>
        </p:nvSpPr>
        <p:spPr>
          <a:xfrm>
            <a:off x="457200" y="457200"/>
            <a:ext cx="5897301" cy="431202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Working together- Ivymount School and PAHO</a:t>
            </a:r>
            <a:endParaRPr lang="en-US" sz="1100"/>
          </a:p>
          <a:p>
            <a:r>
              <a:rPr lang="en-GB" sz="1100" i="1"/>
              <a:t>Video produced by the Pan American Health Organization (PAHO)/ World Health Organization - Regional Office for the Americas (AMRO)</a:t>
            </a:r>
          </a:p>
          <a:p>
            <a:r>
              <a:rPr lang="en-GB" sz="1100" b="1"/>
              <a:t>You can recover (Reshma Valliappan, India)</a:t>
            </a:r>
            <a:endParaRPr lang="en-US" sz="1100"/>
          </a:p>
          <a:p>
            <a:r>
              <a:rPr lang="en-GB" sz="1100" i="1"/>
              <a:t>Video produced by ASHA International</a:t>
            </a:r>
            <a:endParaRPr lang="en-US" sz="1100"/>
          </a:p>
          <a:p>
            <a:r>
              <a:rPr lang="en-GB" sz="1100"/>
              <a:t> </a:t>
            </a:r>
            <a:endParaRPr lang="en-US" sz="1100"/>
          </a:p>
          <a:p>
            <a:r>
              <a:rPr lang="en-GB" sz="1100" b="1" u="sng"/>
              <a:t>Financial and other support</a:t>
            </a:r>
            <a:endParaRPr lang="en-US" sz="1100" b="1"/>
          </a:p>
          <a:p>
            <a:r>
              <a:rPr lang="en-GB" sz="1100"/>
              <a:t> </a:t>
            </a:r>
            <a:endParaRPr lang="en-US" sz="1100"/>
          </a:p>
          <a:p>
            <a:r>
              <a:rPr lang="en-GB" sz="1100"/>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lang="en-US" sz="1100"/>
          </a:p>
          <a:p>
            <a:r>
              <a:rPr lang="en-GB" sz="1100"/>
              <a:t> </a:t>
            </a:r>
            <a:endParaRPr lang="en-US" sz="1100"/>
          </a:p>
          <a:p>
            <a:r>
              <a:rPr lang="en-GB" sz="1100"/>
              <a:t>WHO would like to thank the International Disability Alliance (IDA) for providing financial support to several reviewers of the WHO QualityRights modules.</a:t>
            </a:r>
            <a:endParaRPr lang="en-US" sz="1100"/>
          </a:p>
          <a:p>
            <a:endParaRPr lang="en-US" sz="1100" dirty="0"/>
          </a:p>
        </p:txBody>
      </p:sp>
    </p:spTree>
    <p:extLst>
      <p:ext uri="{BB962C8B-B14F-4D97-AF65-F5344CB8AC3E}">
        <p14:creationId xmlns:p14="http://schemas.microsoft.com/office/powerpoint/2010/main" val="360983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8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Violence and coercion can be more subtle. For instance: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people think that there may be negative repercussions or actions taken against them, or that certain things may be refused to them (e.g. access to food, newspapers, television) if they do not comply with a treatment.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Giving someone medication without their knowledge (e.g. hidden in their food).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14</a:t>
            </a:fld>
            <a:endParaRPr lang="en-CH"/>
          </a:p>
        </p:txBody>
      </p:sp>
    </p:spTree>
    <p:extLst>
      <p:ext uri="{BB962C8B-B14F-4D97-AF65-F5344CB8AC3E}">
        <p14:creationId xmlns:p14="http://schemas.microsoft.com/office/powerpoint/2010/main" val="234925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important to note that United Nations bodies and experts have said that coercive practices in the mental health context – such as forced treatment, seclusion and restraint, ECT and psychosurgery without informed consent – can be considered as a form of torture and ill-treatment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4 #400">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Committee on the Rights of Persons with Disabilities, 2016 #103">
                  <a:extLst>
                    <a:ext uri="{A12FA001-AC4F-418D-AE19-62706E023703}">
                      <ahyp:hlinkClr xmlns:ahyp="http://schemas.microsoft.com/office/drawing/2018/hyperlinkcolor" val="tx"/>
                    </a:ext>
                  </a:extLst>
                </a:hlinkClick>
              </a:rPr>
              <a:t>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ction="ppaction://hlinkfile" tooltip="Committee on the Rights of Persons with Disabilities, 2015 #102">
                  <a:extLst>
                    <a:ext uri="{A12FA001-AC4F-418D-AE19-62706E023703}">
                      <ahyp:hlinkClr xmlns:ahyp="http://schemas.microsoft.com/office/drawing/2018/hyperlinkcolor" val="tx"/>
                    </a:ext>
                  </a:extLst>
                </a:hlinkClick>
              </a:rPr>
              <a:t>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6" action="ppaction://hlinkfile" tooltip="United Nations (UN) General Assembly, 2008 #54">
                  <a:extLst>
                    <a:ext uri="{A12FA001-AC4F-418D-AE19-62706E023703}">
                      <ahyp:hlinkClr xmlns:ahyp="http://schemas.microsoft.com/office/drawing/2018/hyperlinkcolor" val="tx"/>
                    </a:ext>
                  </a:extLst>
                </a:hlinkClick>
              </a:rPr>
              <a:t>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7" action="ppaction://hlinkfile" tooltip="United Nations Human Rights Council (UNHRC), 2013 #55">
                  <a:extLst>
                    <a:ext uri="{A12FA001-AC4F-418D-AE19-62706E023703}">
                      <ahyp:hlinkClr xmlns:ahyp="http://schemas.microsoft.com/office/drawing/2018/hyperlinkcolor" val="tx"/>
                    </a:ext>
                  </a:extLst>
                </a:hlinkClick>
              </a:rPr>
              <a:t>6</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example the United Nations Special Rapporteur on Torture has stated that solitary confinement “of any duration to a person with mental disabilities constitutes cruel, inhuman and a degrading treatment” and that any restraint for even a short period of time may constitute torture and ill-treatment.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Special Rapporteur has called for “an absolute ban on restraints and seclusion</a:t>
            </a:r>
            <a:r>
              <a:rPr lang="en-GB" sz="9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8" action="ppaction://hlinkfile" tooltip="United Nations (UN) General Assembly, 2011 #156">
                  <a:extLst>
                    <a:ext uri="{A12FA001-AC4F-418D-AE19-62706E023703}">
                      <ahyp:hlinkClr xmlns:ahyp="http://schemas.microsoft.com/office/drawing/2018/hyperlinkcolor" val="tx"/>
                    </a:ext>
                  </a:extLst>
                </a:hlinkClick>
              </a:rPr>
              <a:t>7</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9" action="ppaction://hlinkfile" tooltip="United Nations Human Rights Council (UNHRC), 2013 #256">
                  <a:extLst>
                    <a:ext uri="{A12FA001-AC4F-418D-AE19-62706E023703}">
                      <ahyp:hlinkClr xmlns:ahyp="http://schemas.microsoft.com/office/drawing/2018/hyperlinkcolor" val="tx"/>
                    </a:ext>
                  </a:extLst>
                </a:hlinkClick>
              </a:rPr>
              <a:t>8</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ECT should never be given without informed consent and never in its unmodified form (i.e. without </a:t>
            </a:r>
            <a:r>
              <a:rPr lang="en-GB" dirty="0" err="1">
                <a:latin typeface="Calibri" panose="020F0502020204030204" pitchFamily="34" charset="0"/>
                <a:ea typeface="SimSun" panose="02010600030101010101" pitchFamily="2" charset="-122"/>
                <a:cs typeface="Arial" panose="020B0604020202020204" pitchFamily="34" charset="0"/>
              </a:rPr>
              <a:t>anaesthesic</a:t>
            </a:r>
            <a:r>
              <a:rPr lang="en-GB" dirty="0">
                <a:latin typeface="Calibri" panose="020F0502020204030204" pitchFamily="34" charset="0"/>
                <a:ea typeface="SimSun" panose="02010600030101010101" pitchFamily="2" charset="-122"/>
                <a:cs typeface="Arial" panose="020B0604020202020204" pitchFamily="34" charset="0"/>
              </a:rPr>
              <a:t> and muscle relaxant).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15</a:t>
            </a:fld>
            <a:endParaRPr lang="en-CH"/>
          </a:p>
        </p:txBody>
      </p:sp>
    </p:spTree>
    <p:extLst>
      <p:ext uri="{BB962C8B-B14F-4D97-AF65-F5344CB8AC3E}">
        <p14:creationId xmlns:p14="http://schemas.microsoft.com/office/powerpoint/2010/main" val="95829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are working definitions that are likely to cover issues and examples identified by participants in the previous exercise. These categories are only indicative. Acts of violence and abuse identified in exercise 1.1. may fall under more than one category.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Physical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Love Is Respect, 2016 #10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Any intentional and unwanted contact against any person that may or may not inflict injury or harm on the body, including hitting, pushing, pulling, kicking, scratching, slapping, grabbing at clothing or the face, throwing objects, and forcefully preventing movement.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16</a:t>
            </a:fld>
            <a:endParaRPr lang="en-CH"/>
          </a:p>
        </p:txBody>
      </p:sp>
    </p:spTree>
    <p:extLst>
      <p:ext uri="{BB962C8B-B14F-4D97-AF65-F5344CB8AC3E}">
        <p14:creationId xmlns:p14="http://schemas.microsoft.com/office/powerpoint/2010/main" val="57875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Mental/emotional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unseling Center University of Illinois, 2015 #126"/>
              </a:rPr>
              <a:t>10</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is designed to control and subjugate another person through fear, humiliation, intimidation, punishment, and emotional trauma;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wears away at the victim’s sense of self-worth through, for example, berating and belittling, intimidation, threats, deception, misinformation, manipulation, privation of decision-making power, restricting access to family and friends, removing a ramp or assistive device (such as a white cane) or mobility devices (such as a wheelchair), removing or controlling communication aids or refusal of assistance to communicate.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just because mental or emotional abuse does not involve physical contact or force, this does not mean it is not extremely harmful.</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17</a:t>
            </a:fld>
            <a:endParaRPr lang="en-CH"/>
          </a:p>
        </p:txBody>
      </p:sp>
    </p:spTree>
    <p:extLst>
      <p:ext uri="{BB962C8B-B14F-4D97-AF65-F5344CB8AC3E}">
        <p14:creationId xmlns:p14="http://schemas.microsoft.com/office/powerpoint/2010/main" val="185928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Verbal violence and abuse:</a:t>
            </a:r>
            <a:r>
              <a:rPr lang="en-GB" dirty="0">
                <a:latin typeface="Calibri" panose="020F0502020204030204" pitchFamily="34" charset="0"/>
                <a:ea typeface="SimSun" panose="02010600030101010101" pitchFamily="2" charset="-122"/>
                <a:cs typeface="Arial" panose="020B0604020202020204" pitchFamily="34" charset="0"/>
              </a:rPr>
              <a:t> Demeaning, destructive, infantilizing, condescending and aggressive language, including name-calling, yelling, aggressive, discriminatory or disrespectful speech, using profanities or threats, deliberately triggering anger or fear in the person.</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18</a:t>
            </a:fld>
            <a:endParaRPr lang="en-CH"/>
          </a:p>
        </p:txBody>
      </p:sp>
    </p:spTree>
    <p:extLst>
      <p:ext uri="{BB962C8B-B14F-4D97-AF65-F5344CB8AC3E}">
        <p14:creationId xmlns:p14="http://schemas.microsoft.com/office/powerpoint/2010/main" val="41453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Sexual violence and abuse:</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Any unwanted action involving a sexual element. For instance: rape (i.e. penetration with any body parts or objects), sexual assault, unwanted sexual touching of any part of the body (clothed or unclothed); harassment, encouraging a vulnerable individual to engage in sexual activity, including sexual acts with someone else; or intentionally engaging in sexual activity in front of a vulnerable individual.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Other practices such as strip searches and forcing people to stand naked in front of others (e.g. for showers) may also constitute sexual violence.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19</a:t>
            </a:fld>
            <a:endParaRPr lang="en-CH"/>
          </a:p>
        </p:txBody>
      </p:sp>
    </p:spTree>
    <p:extLst>
      <p:ext uri="{BB962C8B-B14F-4D97-AF65-F5344CB8AC3E}">
        <p14:creationId xmlns:p14="http://schemas.microsoft.com/office/powerpoint/2010/main" val="24308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A70AF2-C819-47A0-A399-EA1272036C6D}" type="slidenum">
              <a:rPr lang="en-CH" smtClean="0"/>
              <a:t>2</a:t>
            </a:fld>
            <a:endParaRPr lang="en-CH"/>
          </a:p>
        </p:txBody>
      </p:sp>
    </p:spTree>
    <p:extLst>
      <p:ext uri="{BB962C8B-B14F-4D97-AF65-F5344CB8AC3E}">
        <p14:creationId xmlns:p14="http://schemas.microsoft.com/office/powerpoint/2010/main" val="624811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Neglect:</a:t>
            </a:r>
            <a:r>
              <a:rPr lang="en-GB" dirty="0">
                <a:latin typeface="Calibri" panose="020F0502020204030204" pitchFamily="34" charset="0"/>
                <a:ea typeface="SimSun" panose="02010600030101010101" pitchFamily="2" charset="-122"/>
                <a:cs typeface="Arial" panose="020B0604020202020204" pitchFamily="34" charset="0"/>
              </a:rPr>
              <a:t> The failure, whether deliberate or inadvertent, to provide for a person’s basic needs, whether physical, emotional, social or medical – for instance ignoring a person, failing to assist with needs of daily living (hygiene, dressing, eating), failing to provide food, water or sanitation, failing to provide access to services and support.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20</a:t>
            </a:fld>
            <a:endParaRPr lang="en-CH"/>
          </a:p>
        </p:txBody>
      </p:sp>
    </p:spTree>
    <p:extLst>
      <p:ext uri="{BB962C8B-B14F-4D97-AF65-F5344CB8AC3E}">
        <p14:creationId xmlns:p14="http://schemas.microsoft.com/office/powerpoint/2010/main" val="118158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Intersections of gender with violence, coercion and abuse</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A number of social factors, including gender, can increase the risk of violence, coercion and abuse within and beyond mental health services.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and girls can experience high rates of intimate partner violence and sexual assault, including in mental health </a:t>
            </a:r>
            <a:r>
              <a:rPr lang="en-GB" u="sng" dirty="0">
                <a:latin typeface="Calibri" panose="020F0502020204030204" pitchFamily="34" charset="0"/>
                <a:ea typeface="SimSun" panose="02010600030101010101" pitchFamily="2" charset="-122"/>
                <a:cs typeface="Arial" panose="020B0604020202020204" pitchFamily="34" charset="0"/>
              </a:rPr>
              <a:t>facilities</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Weller P, 2016 #401">
                  <a:extLst>
                    <a:ext uri="{A12FA001-AC4F-418D-AE19-62706E023703}">
                      <ahyp:hlinkClr xmlns:ahyp="http://schemas.microsoft.com/office/drawing/2018/hyperlinkcolor" val="tx"/>
                    </a:ext>
                  </a:extLst>
                </a:hlinkClick>
              </a:rPr>
              <a:t>11</a:t>
            </a:r>
            <a:r>
              <a:rPr lang="en-GB" i="1" dirty="0">
                <a:latin typeface="Calibri" panose="020F0502020204030204" pitchFamily="34" charset="0"/>
                <a:ea typeface="SimSun" panose="02010600030101010101" pitchFamily="2" charset="-122"/>
                <a:cs typeface="Arial" panose="020B0604020202020204" pitchFamily="34" charset="0"/>
              </a:rPr>
              <a:t>)</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latin typeface="Calibri" panose="020F0502020204030204" pitchFamily="34" charset="0"/>
                <a:ea typeface="SimSun" panose="02010600030101010101" pitchFamily="2" charset="-122"/>
                <a:cs typeface="Arial" panose="020B0604020202020204" pitchFamily="34" charset="0"/>
              </a:rPr>
              <a:t>and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women and girls with psychosocial disabilities are at increased risk of violence both in community and domestic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Khalifeh H, 2015 #402">
                  <a:extLst>
                    <a:ext uri="{A12FA001-AC4F-418D-AE19-62706E023703}">
                      <ahyp:hlinkClr xmlns:ahyp="http://schemas.microsoft.com/office/drawing/2018/hyperlinkcolor" val="tx"/>
                    </a:ext>
                  </a:extLst>
                </a:hlinkClick>
              </a:rPr>
              <a:t>12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Transgender populations can experience high rates of violence, harassment and abuse, including when accessing health services and within mental health service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Ellis SJ, 2015 #404">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Operario D, 2017 #405">
                  <a:extLst>
                    <a:ext uri="{A12FA001-AC4F-418D-AE19-62706E023703}">
                      <ahyp:hlinkClr xmlns:ahyp="http://schemas.microsoft.com/office/drawing/2018/hyperlinkcolor" val="tx"/>
                    </a:ext>
                  </a:extLst>
                </a:hlinkClick>
              </a:rPr>
              <a:t>14</a:t>
            </a:r>
            <a:r>
              <a:rPr lang="en-GB"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coercive measures such as restraint can vary across gender within services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Kotze A, 2015 #403">
                  <a:extLst>
                    <a:ext uri="{A12FA001-AC4F-418D-AE19-62706E023703}">
                      <ahyp:hlinkClr xmlns:ahyp="http://schemas.microsoft.com/office/drawing/2018/hyperlinkcolor" val="tx"/>
                    </a:ext>
                  </a:extLst>
                </a:hlinkClick>
              </a:rPr>
              <a:t>15</a:t>
            </a:r>
            <a:r>
              <a:rPr lang="en-GB"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As seen in the previous exercise, many of these forms of violence and abuse are happening in mental health and social services.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21</a:t>
            </a:fld>
            <a:endParaRPr lang="en-CH"/>
          </a:p>
        </p:txBody>
      </p:sp>
    </p:spTree>
    <p:extLst>
      <p:ext uri="{BB962C8B-B14F-4D97-AF65-F5344CB8AC3E}">
        <p14:creationId xmlns:p14="http://schemas.microsoft.com/office/powerpoint/2010/main" val="222271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encourage participants to recall the articles of the CRPD that relate to violence, coercion and abuse.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22</a:t>
            </a:fld>
            <a:endParaRPr lang="en-CH"/>
          </a:p>
        </p:txBody>
      </p:sp>
    </p:spTree>
    <p:extLst>
      <p:ext uri="{BB962C8B-B14F-4D97-AF65-F5344CB8AC3E}">
        <p14:creationId xmlns:p14="http://schemas.microsoft.com/office/powerpoint/2010/main" val="250908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Recalling the CRPD (5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take their copies of the CRPD (Annex 1). Then ask the group: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does the CRPD say about violence, coercion and abuse?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question is meant to re-introduce the content and relevance of the CRPD to the topic of violence, abuse and coercion in mental health and social services. Encourage participants to share their thoughts, or even guesses, as this will help them re-engage with the CRPD. After a few minutes of participants sharing ideas, continue with the following presentations.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23</a:t>
            </a:fld>
            <a:endParaRPr lang="en-CH"/>
          </a:p>
        </p:txBody>
      </p:sp>
    </p:spTree>
    <p:extLst>
      <p:ext uri="{BB962C8B-B14F-4D97-AF65-F5344CB8AC3E}">
        <p14:creationId xmlns:p14="http://schemas.microsoft.com/office/powerpoint/2010/main" val="282220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Articles of the </a:t>
            </a:r>
            <a:r>
              <a:rPr lang="en-GB" b="1" dirty="0">
                <a:latin typeface="Calibri" panose="020F0502020204030204" pitchFamily="34" charset="0"/>
                <a:ea typeface="SimSun" panose="02010600030101010101" pitchFamily="2" charset="-122"/>
                <a:cs typeface="Calibri" panose="020F0502020204030204" pitchFamily="34" charset="0"/>
              </a:rPr>
              <a:t>United Nations Convention on the Rights of Persons with Disabilities </a:t>
            </a:r>
            <a:r>
              <a:rPr lang="en-GB" b="1" i="1" dirty="0">
                <a:latin typeface="Calibri" panose="020F0502020204030204" pitchFamily="34" charset="0"/>
                <a:ea typeface="SimSun" panose="02010600030101010101" pitchFamily="2" charset="-122"/>
                <a:cs typeface="Calibri" panose="020F0502020204030204" pitchFamily="34" charset="0"/>
              </a:rPr>
              <a:t>(15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protects people against violence, exploitation, abuse, neglect and coercion.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All the articles of the Convention are interrelated and are relevant to this topic. However, only the most directly relevant articles are presented here.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24</a:t>
            </a:fld>
            <a:endParaRPr lang="en-CH"/>
          </a:p>
        </p:txBody>
      </p:sp>
    </p:spTree>
    <p:extLst>
      <p:ext uri="{BB962C8B-B14F-4D97-AF65-F5344CB8AC3E}">
        <p14:creationId xmlns:p14="http://schemas.microsoft.com/office/powerpoint/2010/main" val="72264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The right to life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requires countries to take measures to protect the right to life of people with disabilities.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Ending violence, coercion and abuse, which can lead to death, is an important measure for protecting the right to life.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25</a:t>
            </a:fld>
            <a:endParaRPr lang="en-CH"/>
          </a:p>
        </p:txBody>
      </p:sp>
    </p:spTree>
    <p:extLst>
      <p:ext uri="{BB962C8B-B14F-4D97-AF65-F5344CB8AC3E}">
        <p14:creationId xmlns:p14="http://schemas.microsoft.com/office/powerpoint/2010/main" val="410519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206240"/>
            <a:ext cx="5486400" cy="4772868"/>
          </a:xfrm>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recognizes that people with disabilities have the right to legal capacity – that is, the right to make their own decisions and to have their decisions respected by others.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By recognizing this right, and ensuring that people’s choices are respected, the CRPD protects people with disabilities against many forms of violence, coercion and abuse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is particularly important in creating equality and protecting against any discrimination, exclusion or forced treatment or intervention against one’s will by giving people the right to decide in any area of life.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Laws in countries often allow coercive practices to be carried out against people with disabilities on the basis that the practices are considered “beneficial” to the person and/or that the person is seen as having poor decision-making skills.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However, article 12 requires States Parties to ensure that service providers, family members and others respect the person’s choices and refrain from carrying out interventions against the person’s will.</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provisions of article 12 are explained in more depth in the modules on </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 Supported decision-making and advance planning</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26</a:t>
            </a:fld>
            <a:endParaRPr lang="en-CH"/>
          </a:p>
        </p:txBody>
      </p:sp>
    </p:spTree>
    <p:extLst>
      <p:ext uri="{BB962C8B-B14F-4D97-AF65-F5344CB8AC3E}">
        <p14:creationId xmlns:p14="http://schemas.microsoft.com/office/powerpoint/2010/main" val="59934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Liberty and security of the person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Committee on the Rights of Persons with Disabilities, which oversees the implementation of the CRPD by States Parties, has clearly established that article 14 prohibits involuntary detention in mental health and social services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200">
                  <a:extLst>
                    <a:ext uri="{A12FA001-AC4F-418D-AE19-62706E023703}">
                      <ahyp:hlinkClr xmlns:ahyp="http://schemas.microsoft.com/office/drawing/2018/hyperlinkcolor" val="tx"/>
                    </a:ext>
                  </a:extLst>
                </a:hlinkClick>
              </a:rPr>
              <a:t>16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extremely important because detention in these services is often accompanied by – and is the setting for – violence, coercion and abuse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Human Rights Council (UNHRC), 2013 #55">
                  <a:extLst>
                    <a:ext uri="{A12FA001-AC4F-418D-AE19-62706E023703}">
                      <ahyp:hlinkClr xmlns:ahyp="http://schemas.microsoft.com/office/drawing/2018/hyperlinkcolor" val="tx"/>
                    </a:ext>
                  </a:extLst>
                </a:hlinkClick>
              </a:rPr>
              <a:t>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Detention is harmful as it deprives people of their liberty and places them under the control of others, breaking their links with the community.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Behind closed doors, violence and abuse can go unnoticed and unhindered.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Prohibiting involuntary detention in mental health and related settings, therefore, prevents many forms of violence, coercion and abuse from occurring in mental health settings.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27</a:t>
            </a:fld>
            <a:endParaRPr lang="en-CH"/>
          </a:p>
        </p:txBody>
      </p:sp>
    </p:spTree>
    <p:extLst>
      <p:ext uri="{BB962C8B-B14F-4D97-AF65-F5344CB8AC3E}">
        <p14:creationId xmlns:p14="http://schemas.microsoft.com/office/powerpoint/2010/main" val="228081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15: </a:t>
            </a:r>
            <a:r>
              <a:rPr lang="en-GB" b="1" u="sng" dirty="0">
                <a:latin typeface="Calibri" panose="020F0502020204030204" pitchFamily="34" charset="0"/>
                <a:ea typeface="Times New Roman" panose="02020603050405020304" pitchFamily="18" charset="0"/>
                <a:cs typeface="Calibri" panose="020F0502020204030204" pitchFamily="34" charset="0"/>
              </a:rPr>
              <a:t>Freedom from torture or cruel, inhuman or degrading treatment or punishment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15 states that people with disabilities must not be:</a:t>
            </a: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treated cruelly or tortured (e.g. beaten, sexually abused or forcibly given medication or ECT).</a:t>
            </a:r>
            <a:endParaRPr lang="en-CH"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must not be subjected to medical or scientific experimentation, unless they provide free and informed consent (e.g. in relation to a clinical trial where people are administered drugs that are being tested).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28</a:t>
            </a:fld>
            <a:endParaRPr lang="en-CH"/>
          </a:p>
        </p:txBody>
      </p:sp>
    </p:spTree>
    <p:extLst>
      <p:ext uri="{BB962C8B-B14F-4D97-AF65-F5344CB8AC3E}">
        <p14:creationId xmlns:p14="http://schemas.microsoft.com/office/powerpoint/2010/main" val="377382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1143000"/>
            <a:ext cx="4573587" cy="2573338"/>
          </a:xfrm>
        </p:spPr>
      </p:sp>
      <p:sp>
        <p:nvSpPr>
          <p:cNvPr id="3" name="Notes Placeholder 2"/>
          <p:cNvSpPr>
            <a:spLocks noGrp="1"/>
          </p:cNvSpPr>
          <p:nvPr>
            <p:ph type="body" idx="1"/>
          </p:nvPr>
        </p:nvSpPr>
        <p:spPr>
          <a:xfrm>
            <a:off x="220337" y="3943349"/>
            <a:ext cx="5951863" cy="474186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16: Freedom from </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exploitation, violence and abuse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Exploitation, violence and abuse can take many forms and can occur in health-care settings as well as within the community.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recognizes that attention to gender, age and disability-related concerns needs to occur in order to provide protection from exploitation, violence and abuse and to provide services and supports that promote recovery for people who have experienced them.</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requires that:</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implement laws and rules and take other necessary measures to protect people with disabilities from exploitation, violence and abuse in the home and in the community.</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provide support and information to people with disabilities, their families and carers to enable them to recognize and report exploitation, violence and abuse.</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ensure that services for people with disabilities are properly checked and monitored to make sure that abuses do not occur.</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must put in place policies, laws and other measures to ensure that abuses are investigated and that abusers are brought before the courts.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29</a:t>
            </a:fld>
            <a:endParaRPr lang="en-CH"/>
          </a:p>
        </p:txBody>
      </p:sp>
    </p:spTree>
    <p:extLst>
      <p:ext uri="{BB962C8B-B14F-4D97-AF65-F5344CB8AC3E}">
        <p14:creationId xmlns:p14="http://schemas.microsoft.com/office/powerpoint/2010/main" val="13117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257175"/>
            <a:ext cx="2940050" cy="1654175"/>
          </a:xfrm>
        </p:spPr>
      </p:sp>
      <p:sp>
        <p:nvSpPr>
          <p:cNvPr id="3" name="Notes Placeholder 2"/>
          <p:cNvSpPr>
            <a:spLocks noGrp="1"/>
          </p:cNvSpPr>
          <p:nvPr>
            <p:ph type="body" idx="1"/>
          </p:nvPr>
        </p:nvSpPr>
        <p:spPr>
          <a:xfrm>
            <a:off x="685006" y="1937066"/>
            <a:ext cx="5784374" cy="674814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endParaRPr lang="en-GB" sz="1000" b="1" dirty="0"/>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endParaRPr lang="en-GB" sz="1000" dirty="0"/>
          </a:p>
          <a:p>
            <a:pPr>
              <a:defRPr/>
            </a:pPr>
            <a:r>
              <a:rPr lang="en-GB" sz="1000" b="1" dirty="0"/>
              <a:t>In addition, QualityRights uses a participatory approach involving all stakeholders in order to meet each of its objectives.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998898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Article 17 states that people with disabilities must have their physical and mental integrity respected on an equal basis with the physical and mental integrity of others.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their body and mind must be respected.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example, they should not be beaten or raped, and they should not be subjected to treatment or intervention without their consent.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800"/>
              </a:spcAft>
            </a:pPr>
            <a:r>
              <a:rPr lang="en-GB" dirty="0">
                <a:solidFill>
                  <a:srgbClr val="000000"/>
                </a:solidFill>
                <a:latin typeface="Calibri" panose="020F0502020204030204" pitchFamily="34" charset="0"/>
                <a:ea typeface="SimSun" panose="02010600030101010101" pitchFamily="2" charset="-122"/>
              </a:rPr>
              <a:t>In any form, violence, coercion and abuse violate human rights and profoundly negatively affect individual health and well-being. </a:t>
            </a:r>
            <a:endParaRPr lang="en-CH" sz="1400" dirty="0">
              <a:latin typeface="Times New Roman" panose="02020603050405020304" pitchFamily="18" charset="0"/>
              <a:ea typeface="SimSun" panose="02010600030101010101" pitchFamily="2" charset="-122"/>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30</a:t>
            </a:fld>
            <a:endParaRPr lang="en-CH"/>
          </a:p>
        </p:txBody>
      </p:sp>
    </p:spTree>
    <p:extLst>
      <p:ext uri="{BB962C8B-B14F-4D97-AF65-F5344CB8AC3E}">
        <p14:creationId xmlns:p14="http://schemas.microsoft.com/office/powerpoint/2010/main" val="376709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1: approximately  1 hour and 50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2: approximately 45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3: 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Warning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This activity may provoke strong emotional responses from some people. </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facilitators should let participants know that they should feel free to voice their emotions, or take a pause or step out of the training session until the end of the activity. The facilitator should also be mindful of any sign of distress shown by participants and should be prepared to provide support.</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31</a:t>
            </a:fld>
            <a:endParaRPr lang="en-CH"/>
          </a:p>
        </p:txBody>
      </p:sp>
      <p:pic>
        <p:nvPicPr>
          <p:cNvPr id="5" name="Picture 4">
            <a:extLst>
              <a:ext uri="{FF2B5EF4-FFF2-40B4-BE49-F238E27FC236}">
                <a16:creationId xmlns:a16="http://schemas.microsoft.com/office/drawing/2014/main" id="{A42C0C5C-AE74-4703-9FFD-DB8E750AD615}"/>
              </a:ext>
            </a:extLst>
          </p:cNvPr>
          <p:cNvPicPr>
            <a:picLocks noChangeAspect="1"/>
          </p:cNvPicPr>
          <p:nvPr/>
        </p:nvPicPr>
        <p:blipFill>
          <a:blip r:embed="rId3"/>
          <a:stretch>
            <a:fillRect/>
          </a:stretch>
        </p:blipFill>
        <p:spPr>
          <a:xfrm>
            <a:off x="813869" y="5615985"/>
            <a:ext cx="225572" cy="225572"/>
          </a:xfrm>
          <a:prstGeom prst="rect">
            <a:avLst/>
          </a:prstGeom>
        </p:spPr>
      </p:pic>
    </p:spTree>
    <p:extLst>
      <p:ext uri="{BB962C8B-B14F-4D97-AF65-F5344CB8AC3E}">
        <p14:creationId xmlns:p14="http://schemas.microsoft.com/office/powerpoint/2010/main" val="4027925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334963"/>
            <a:ext cx="2533650" cy="1425575"/>
          </a:xfrm>
        </p:spPr>
      </p:sp>
      <p:sp>
        <p:nvSpPr>
          <p:cNvPr id="3" name="Notes Placeholder 2"/>
          <p:cNvSpPr>
            <a:spLocks noGrp="1"/>
          </p:cNvSpPr>
          <p:nvPr>
            <p:ph type="body" idx="1"/>
          </p:nvPr>
        </p:nvSpPr>
        <p:spPr>
          <a:xfrm>
            <a:off x="454514" y="1846264"/>
            <a:ext cx="5948971" cy="6962773"/>
          </a:xfrm>
        </p:spPr>
        <p:txBody>
          <a:bodyPr/>
          <a:lstStyle/>
          <a:p>
            <a:pPr>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3.1: Personal experiences of violence, coercion and abuse have impacts (50 min.)</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present participants with real examples of the negative impacts of violence, coercion and abuse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Highlight to participants that: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As we saw, the CRPD has many articles which protect people against violence, abuse and coercive practices.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The CRPD also explains what countries need to do to prevent and protect people from these practices.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Very often, people undertake these practices without any real thought or idea about the actual consequences of their actions on the person concerned. </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In order to end these practices (and the attitudes and beliefs that facilitate them), it is important to consider, understand and internalize the impact that violence, coercion and abuse have on people.</a:t>
            </a:r>
            <a:endParaRPr lang="en-CH"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Three options are given below, in order of preference, based on the potential for impact on participants that each option can have. One or more of the options will be followed by group exercise 3.1.</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Exercise options:</a:t>
            </a:r>
            <a:endParaRPr lang="en-CH" dirty="0">
              <a:latin typeface="Calibri" panose="020F0502020204030204" pitchFamily="34" charset="0"/>
              <a:ea typeface="SimSun" panose="02010600030101010101" pitchFamily="2" charset="-122"/>
              <a:cs typeface="Arial" panose="020B0604020202020204" pitchFamily="34" charset="0"/>
            </a:endParaRPr>
          </a:p>
          <a:p>
            <a:pPr marL="270510" marR="0" lvl="0" indent="0" algn="l" defTabSz="914400" rtl="0" eaLnBrk="1" fontAlgn="auto" latinLnBrk="0" hangingPunct="1">
              <a:lnSpc>
                <a:spcPct val="115000"/>
              </a:lnSpc>
              <a:spcBef>
                <a:spcPts val="0"/>
              </a:spcBef>
              <a:spcAft>
                <a:spcPts val="300"/>
              </a:spcAft>
              <a:buClrTx/>
              <a:buSzTx/>
              <a:buFontTx/>
              <a:buNone/>
              <a:tabLst/>
              <a:defRPr/>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1: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person or panel of people who have experienced violence, coercion or abuse in mental health or social services to talk about their experience and the impact it had on their lives. </a:t>
            </a: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2: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Videos on violence, coercion and abuse and persons who have survived these experiences..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3: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Quotes from people who have experienced  violence, coercion and abuse.</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 three options may create an opportunity for participants who have experienced coercion, violence and abuse to speak about it. If participants feel comfortable enough to share their experience with the rest of the participants they should be allowed and supported to do so. It may be necessary to adjust the time of the session to make sure that participants who wish to share their experience are given the appropriate time and space to do so.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32</a:t>
            </a:fld>
            <a:endParaRPr lang="en-CH"/>
          </a:p>
        </p:txBody>
      </p:sp>
    </p:spTree>
    <p:extLst>
      <p:ext uri="{BB962C8B-B14F-4D97-AF65-F5344CB8AC3E}">
        <p14:creationId xmlns:p14="http://schemas.microsoft.com/office/powerpoint/2010/main" val="3222306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503238"/>
            <a:ext cx="3692525" cy="2078037"/>
          </a:xfrm>
        </p:spPr>
      </p:sp>
      <p:sp>
        <p:nvSpPr>
          <p:cNvPr id="3" name="Notes Placeholder 2"/>
          <p:cNvSpPr>
            <a:spLocks noGrp="1"/>
          </p:cNvSpPr>
          <p:nvPr>
            <p:ph type="body" idx="1"/>
          </p:nvPr>
        </p:nvSpPr>
        <p:spPr>
          <a:xfrm>
            <a:off x="440675" y="2842351"/>
            <a:ext cx="5916058" cy="5842861"/>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1</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b="1" i="1" dirty="0"/>
              <a:t>Face-to-face discussion with people who have experienced coercion, violence and abuse</a:t>
            </a:r>
            <a:endParaRPr lang="en-GB" dirty="0"/>
          </a:p>
          <a:p>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Option 1 is the </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preferred option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 facilitator should try to arrange for one or more people who have experienced coercion, violence and abuse in mental health and social services to tell their story during this training. </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careful selection of a speaker (or speakers) who can bring their perspective to the issue is key to this process. Some people may not be ready to speak publicly about their experience or may have a tendency to minimize or justify the abuse that they have suffered.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Invite people with experience of violence, coercion and abuse to attend the session and share their experiences with the participants.</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a person(s) who has experienced violence, coercion or abuse is identified and willing to speak, the following format may be used:</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Introduction to the session and speaker(s) by the facilitator.</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person(s) share their stories (as much or as little as they feel comfortable with). Encourage the person(s) to talk about the types of abuse they have experienced, as well as the impact it had on them.</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period for questions, answers and discussion with the participants. The facilitator is encouraged to mediate questions to ensure that the speaker(s) feel comfortable and supported in sharing their story with the group. The speaker(s) should by no means be made to feel obliged to respond to uncomfortable, inappropriate or intrusive questions. Speakers should also not be made to feel that they are being interrogated by the group.</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33</a:t>
            </a:fld>
            <a:endParaRPr lang="en-CH" dirty="0"/>
          </a:p>
        </p:txBody>
      </p:sp>
    </p:spTree>
    <p:extLst>
      <p:ext uri="{BB962C8B-B14F-4D97-AF65-F5344CB8AC3E}">
        <p14:creationId xmlns:p14="http://schemas.microsoft.com/office/powerpoint/2010/main" val="184672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871538"/>
            <a:ext cx="3302000" cy="1858962"/>
          </a:xfrm>
        </p:spPr>
      </p:sp>
      <p:sp>
        <p:nvSpPr>
          <p:cNvPr id="3" name="Notes Placeholder 2"/>
          <p:cNvSpPr>
            <a:spLocks noGrp="1"/>
          </p:cNvSpPr>
          <p:nvPr>
            <p:ph type="body" idx="1"/>
          </p:nvPr>
        </p:nvSpPr>
        <p:spPr>
          <a:xfrm>
            <a:off x="330506" y="3040380"/>
            <a:ext cx="6115538" cy="5644832"/>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2</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Videos of violence, coercion and abuse in services (45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Show videos of interviews/testimonials of persons who have experienced violence, coercion or abuse in mental health settings. Examples include the following:</a:t>
            </a:r>
          </a:p>
          <a:p>
            <a:pPr algn="just">
              <a:spcAft>
                <a:spcPts val="600"/>
              </a:spcAft>
            </a:pP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institutionalized against their will in India. (4.15) December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rPr>
              <a:t>https://youtu.be/NZBxI9pNYHw</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96"/>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 couldn't move. I couldn't breathe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(52 seconds). BBC News. </a:t>
            </a:r>
            <a:r>
              <a:rPr lang="en-GB" b="1" dirty="0">
                <a:solidFill>
                  <a:srgbClr val="7030A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4 December 2018).</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Open Paradigm Project – Dorothy Dundas (12:22). May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rPr>
              <a:t>https://youtu.be/8kZMaUZ7wm0</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Ghana: abuse of people with disabilities (3:45).  Human Rights Watch, October 2012.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6"/>
              </a:rPr>
              <a:t>https://youtu.be/wTGV4s2fktQ</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Uganda: people with psychosocial disabilities demand, “End the abuse!” (4.57). MDAC, April 2016</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7"/>
              </a:rPr>
              <a:t>https://youtu.be/slr_SvB1uyU</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Bupa Adelaide nursing home accused of poor care following death of resident (7:28 min.). ABC Australia, 1 May 2017</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23 February 2017).</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necessary to emphasize to participants that: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abuses shown in these videos are obvious and extreme. However, it is important to understand that violence and abuse can take many forms, including more subtle forms, and can happen anywhere.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Remind participants of the different forms of violence, coercion and abuse discussed in Topic 1.</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en-CH" smtClean="0"/>
              <a:t>34</a:t>
            </a:fld>
            <a:endParaRPr lang="en-CH"/>
          </a:p>
        </p:txBody>
      </p:sp>
    </p:spTree>
    <p:extLst>
      <p:ext uri="{BB962C8B-B14F-4D97-AF65-F5344CB8AC3E}">
        <p14:creationId xmlns:p14="http://schemas.microsoft.com/office/powerpoint/2010/main" val="240907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3</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000" dirty="0">
                <a:solidFill>
                  <a:srgbClr val="7030A0"/>
                </a:solidFill>
                <a:latin typeface="Calibri" panose="020F0502020204030204" pitchFamily="34" charset="0"/>
                <a:ea typeface="SimSun" panose="02010600030101010101" pitchFamily="2" charset="-122"/>
                <a:cs typeface="Arial" panose="020B0604020202020204" pitchFamily="34" charset="0"/>
              </a:rPr>
              <a:t>Show the following quotes about violence, coercion or abuse in services. This option may be combined with Option 1 and/or Option 2 for a more comprehensive session.</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Quotes from people who have experienced v</a:t>
            </a:r>
            <a:r>
              <a:rPr lang="en-GB" sz="1000" b="1" i="1" dirty="0">
                <a:latin typeface="Calibri" panose="020F0502020204030204" pitchFamily="34" charset="0"/>
                <a:ea typeface="SimSun" panose="02010600030101010101" pitchFamily="2" charset="-122"/>
                <a:cs typeface="Arial" panose="020B0604020202020204" pitchFamily="34" charset="0"/>
              </a:rPr>
              <a:t>iolence, coercion or abuse (20 min.)</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Catherine, ex-mental health service user.</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“The ECT was a violent and damaging assault on my brain and my very soul. It made me emotionally worse, not better. I became catatonic and desperately in fear for my life”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Dorothy</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SimSun" panose="02010600030101010101" pitchFamily="2" charset="-122"/>
                <a:cs typeface="Arial" panose="020B0604020202020204" pitchFamily="34" charset="0"/>
              </a:rPr>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000" dirty="0">
                <a:latin typeface="Calibri" panose="020F0502020204030204" pitchFamily="34" charset="0"/>
                <a:ea typeface="SimSun" panose="02010600030101010101" pitchFamily="2" charset="-122"/>
                <a:cs typeface="Arial" panose="020B0604020202020204" pitchFamily="34" charset="0"/>
              </a:rPr>
              <a:t>was extend my hate”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SimSun" panose="02010600030101010101" pitchFamily="2" charset="-122"/>
                <a:cs typeface="Arial" panose="020B0604020202020204" pitchFamily="34" charset="0"/>
              </a:rPr>
              <a:t>A woman in seclusion and restraint as an adolescent</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Times New Roman" panose="02020603050405020304" pitchFamily="18" charset="0"/>
                <a:cs typeface="Calibri" panose="020F0502020204030204" pitchFamily="34" charset="0"/>
              </a:rPr>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Times New Roman" panose="02020603050405020304" pitchFamily="18" charset="0"/>
                <a:cs typeface="Calibri" panose="020F0502020204030204" pitchFamily="34" charset="0"/>
              </a:rPr>
              <a:t>46-year-old woman with a perceived psychosocial disability,</a:t>
            </a:r>
            <a:r>
              <a:rPr lang="en-US" sz="1000" dirty="0">
                <a:latin typeface="Calibri" panose="020F0502020204030204" pitchFamily="34" charset="0"/>
                <a:ea typeface="Times New Roman" panose="02020603050405020304" pitchFamily="18" charset="0"/>
                <a:cs typeface="Calibri" panose="020F0502020204030204" pitchFamily="34" charset="0"/>
              </a:rPr>
              <a:t> Delhi, 25 August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“I was locked up at</a:t>
            </a:r>
            <a:r>
              <a:rPr lang="en-GB" sz="1000" dirty="0">
                <a:latin typeface="Calibri" panose="020F0502020204030204" pitchFamily="34" charset="0"/>
                <a:ea typeface="SimSun" panose="02010600030101010101" pitchFamily="2" charset="-122"/>
                <a:cs typeface="Calibri" panose="020F0502020204030204" pitchFamily="34" charset="0"/>
              </a:rPr>
              <a:t>…[the] </a:t>
            </a:r>
            <a:r>
              <a:rPr lang="en-GB" sz="1000" dirty="0">
                <a:latin typeface="Calibri" panose="020F0502020204030204" pitchFamily="34" charset="0"/>
                <a:ea typeface="SimSun" panose="02010600030101010101" pitchFamily="2" charset="-122"/>
                <a:cs typeface="Arial" panose="020B0604020202020204" pitchFamily="34" charset="0"/>
              </a:rPr>
              <a:t>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a:t>
            </a:r>
            <a:endParaRPr lang="en-CH"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W. Martin</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 have been wearing them [the chains] for 45 days. Someone escaped from the centre and they chained several of us after this as they said we might escape too. One patient is chained to the window now. They [the staff] said he tried to escape, so they chained him." (</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en-CH" sz="1000" dirty="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Somaliland.</a:t>
            </a:r>
            <a:endParaRPr lang="en-CH" sz="1000" i="1"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35</a:t>
            </a:fld>
            <a:endParaRPr lang="en-CH" dirty="0"/>
          </a:p>
        </p:txBody>
      </p:sp>
    </p:spTree>
    <p:extLst>
      <p:ext uri="{BB962C8B-B14F-4D97-AF65-F5344CB8AC3E}">
        <p14:creationId xmlns:p14="http://schemas.microsoft.com/office/powerpoint/2010/main" val="3278607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400050"/>
            <a:ext cx="2514600" cy="1416050"/>
          </a:xfrm>
        </p:spPr>
      </p:sp>
      <p:sp>
        <p:nvSpPr>
          <p:cNvPr id="3" name="Notes Placeholder 2"/>
          <p:cNvSpPr>
            <a:spLocks noGrp="1"/>
          </p:cNvSpPr>
          <p:nvPr>
            <p:ph type="body" idx="1"/>
          </p:nvPr>
        </p:nvSpPr>
        <p:spPr>
          <a:xfrm>
            <a:off x="403492" y="2016311"/>
            <a:ext cx="6123037" cy="6668902"/>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3.2: Violence, coercion and abuse have impacts (15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one or more of the previous exercise options, brainstorm with the group various impacts of violence, coercion and abuse in mental health and social services. Write down examples given by participants in a list. Where necessary, refer to previous exercises to stimulate discussion.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are some of the impacts of these violent, coercive or abusive practices?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Within the discussion, highlight the impact, not only on people experiencing these practices, but also on mental health and other practitioners, care partners, family members and other people involved.</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examples of impacts include, but are not limited to:</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trauma or re-traumatization and suffering.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health consequences such as injury and even death.</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bad from the effects of medication or ECT.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feeling such as a sense of grief, anger, loss, humiliation, sadness.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Sense of separation from society and feeling like a second-class citizen.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relationships because of friends or family members’ involvement in coercive practices such as forced admission to mental health and social services and/or forced medication and difficulty in forming new relationships.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impact on mental health.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Poor recovery outcomes, need for long-term support.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trust/fear in the staff, the service and the system.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Bad reputation/media exposure for staff and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respect for staff.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job fulfilment for staff.</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scars, demoralization for people experiencing the abuse and also for staff and families.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Funding for services is limited or withdrawn, leading to further deterioration of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Police enquiry.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Lawsuits.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36</a:t>
            </a:fld>
            <a:endParaRPr lang="en-CH"/>
          </a:p>
        </p:txBody>
      </p:sp>
    </p:spTree>
    <p:extLst>
      <p:ext uri="{BB962C8B-B14F-4D97-AF65-F5344CB8AC3E}">
        <p14:creationId xmlns:p14="http://schemas.microsoft.com/office/powerpoint/2010/main" val="2821289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addition, if this issue does not arise during the discussion, it is important to make the point that: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who have already experienced violence and abuse in their lives – as well as coercive practices in services such as seclusion and restraint, and the associated feelings of loss of control, mistrust, fear and humiliation – may feel that they have very little choice but to defend themselves, even violently, against a renewed coercive intervention.  </a:t>
            </a:r>
            <a:endParaRPr lang="en-CH"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“If we want people to stop acting violently, perhaps we need to stop</a:t>
            </a:r>
            <a:endParaRPr lang="en-CH"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treating them violently”(</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Davidow, 11 December 2013 #111">
                  <a:extLst>
                    <a:ext uri="{A12FA001-AC4F-418D-AE19-62706E023703}">
                      <ahyp:hlinkClr xmlns:ahyp="http://schemas.microsoft.com/office/drawing/2018/hyperlinkcolor" val="tx"/>
                    </a:ext>
                  </a:extLst>
                </a:hlinkClick>
              </a:rPr>
              <a:t>23</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Sera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Director of Western Mass Recovery Learning Community, Massachusetts, USA</a:t>
            </a:r>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37</a:t>
            </a:fld>
            <a:endParaRPr lang="en-CH"/>
          </a:p>
        </p:txBody>
      </p:sp>
    </p:spTree>
    <p:extLst>
      <p:ext uri="{BB962C8B-B14F-4D97-AF65-F5344CB8AC3E}">
        <p14:creationId xmlns:p14="http://schemas.microsoft.com/office/powerpoint/2010/main" val="2936955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latin typeface="Calibri" panose="020F0502020204030204" pitchFamily="34" charset="0"/>
                <a:ea typeface="SimSun" panose="02010600030101010101" pitchFamily="2" charset="-122"/>
                <a:cs typeface="Arial" panose="020B060402020202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help participants become aware of reasons why violence, coercion and abuse occur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38</a:t>
            </a:fld>
            <a:endParaRPr lang="en-CH"/>
          </a:p>
        </p:txBody>
      </p:sp>
    </p:spTree>
    <p:extLst>
      <p:ext uri="{BB962C8B-B14F-4D97-AF65-F5344CB8AC3E}">
        <p14:creationId xmlns:p14="http://schemas.microsoft.com/office/powerpoint/2010/main" val="2815182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176213"/>
            <a:ext cx="1423987" cy="801687"/>
          </a:xfrm>
        </p:spPr>
      </p:sp>
      <p:sp>
        <p:nvSpPr>
          <p:cNvPr id="3" name="Notes Placeholder 2"/>
          <p:cNvSpPr>
            <a:spLocks noGrp="1"/>
          </p:cNvSpPr>
          <p:nvPr>
            <p:ph type="body" idx="1"/>
          </p:nvPr>
        </p:nvSpPr>
        <p:spPr>
          <a:xfrm>
            <a:off x="306683" y="1165092"/>
            <a:ext cx="6198916" cy="7802695"/>
          </a:xfrm>
        </p:spPr>
        <p:txBody>
          <a:bodyPr/>
          <a:lstStyle/>
          <a:p>
            <a:pPr>
              <a:lnSpc>
                <a:spcPct val="115000"/>
              </a:lnSpc>
              <a:spcAft>
                <a:spcPts val="1000"/>
              </a:spcAft>
            </a:pPr>
            <a:r>
              <a:rPr lang="en-GB" sz="950" b="1" i="1" dirty="0">
                <a:latin typeface="Calibri" panose="020F0502020204030204" pitchFamily="34" charset="0"/>
                <a:ea typeface="SimSun" panose="02010600030101010101" pitchFamily="2" charset="-122"/>
                <a:cs typeface="Arial" panose="020B0604020202020204" pitchFamily="34" charset="0"/>
              </a:rPr>
              <a:t>Exercise 4.1: Reasons why violence, coercion and abuse occur in services (15 min.)</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5000"/>
              </a:lnSpc>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Begin this topic with a brainstorming session with the group about reasons why these practices might occur in services. </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a:t>
            </a:r>
            <a:endParaRPr lang="en-CH" sz="9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950" b="1" dirty="0">
                <a:latin typeface="Calibri" panose="020F0502020204030204" pitchFamily="34" charset="0"/>
                <a:ea typeface="SimSun" panose="02010600030101010101" pitchFamily="2" charset="-122"/>
                <a:cs typeface="Arial" panose="020B0604020202020204" pitchFamily="34" charset="0"/>
              </a:rPr>
              <a:t>What are some of the reasons why violence, coercion and abuse occur?</a:t>
            </a:r>
            <a:endParaRPr lang="en-CH" sz="95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Make a list of the reasons given by participants on the flip chart. </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have difficulty identifying reasons why violence, coercion and abuse occur. If the group reaches a standstill, try encouraging participants to view the situation from different perspectives: from the perspective of a person with psychosocial, intellectual or cognitive disability, an individual staff member, a security member of the security staff, or a person from the administration, and encourage them to think about the service policies, culture, etc. (e.g. ask: “What might cause a staff member or a family member to act abusively towards a person?”)</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introduce the issue of mental health legislation which allows - and even in some cases makes compulsory - staff to use coercive practices in mental health and social services if it does not come up in the discussion.</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also be prepared for participants bringing up that the behaviour of people using the services is responsible for the use of coercion or violence by staff. </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response to this argument may include that it is considered legitimate to use physical force in self-defence or to defend another person when the use of force is proportionate to the attempted act of violence. However, in many services, responses to behaviour that is perceived as violent are not in self-defence and are out of proportion with the threat of harm. </a:t>
            </a:r>
            <a:endParaRPr lang="en-CH"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Therefore it is important that alternatives to coercive or abusive practices are implemented in order to safeguard the wellbeing of people using the services. Mental health and other practitioners and security staff, who have the primary responsibility to ensure safety in the service, need to be well trained in de-escalation techniques, human rights and in showing sensitivity to the concerns of people using services. People with psychosocial, intellectual or cognitive disabilities should also participate as trainers and be hired in services to help change the culture around coercion, violence and abuse (e.g. as peer supporters). The fact that individuals may act in a way that is perceived as challenging should not be a reason to resort to coercion, violence and abuse.</a:t>
            </a:r>
            <a:endParaRPr lang="en-CH"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Some reasons why violence, coercion and abusive practices occur include (but are not limited to):</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feel that it is the only way to “manage” behaviours perceived as challenging, and a lack of awareness of alternative methods.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disabilities/users of mental health and social services are dehumanized in the eyes of practitioners and others.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staffing shortages and a lack of time to support people individually.</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believe that it is justified/not a problem or that it is “therapeutic”.</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use of these practices has gone unchallenged in the past. </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ingrained discrimination, or stereotypes, of people using services, including on the basis of their race, gender, age and other factors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fear for the safety of the person or others.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lack of staff supervision and disciplinary action can lead to inappropriate behaviour or practices.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Services may be isolated from the community, with a lack of interactions and linkages between the services and the community and a lack of monitoring of services.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practices are allowed by the service, by national law and policy or by courts.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Practitioners are not properly screened before being accepted for employment in the service (i.e. some may have a prior history of abuse, bullying or criminal activity).</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People’s own experience of being mistreated in their lives,</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may lead the to believe that some violence or abusive behaviours are normal or acceptable.</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Staff feel overwhelmed at managing both their work and home life (extra jobs, financial stressors, family caregiving burden, etc.).</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Psychological defences may play a role (e.g. staff project their feelings onto others or see others as different, partly due to diagnosis or labelling).</a:t>
            </a:r>
            <a:endParaRPr lang="en-CH"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a lack of contact, trust and communication between people using the service and staff. </a:t>
            </a:r>
            <a:endParaRPr lang="en-CH"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Then show the slide below to participants and compare it with the answers written on the flipchart</a:t>
            </a:r>
            <a:endParaRPr lang="en-CH" sz="950" dirty="0"/>
          </a:p>
        </p:txBody>
      </p:sp>
      <p:sp>
        <p:nvSpPr>
          <p:cNvPr id="4" name="Slide Number Placeholder 3"/>
          <p:cNvSpPr>
            <a:spLocks noGrp="1"/>
          </p:cNvSpPr>
          <p:nvPr>
            <p:ph type="sldNum" sz="quarter" idx="5"/>
          </p:nvPr>
        </p:nvSpPr>
        <p:spPr/>
        <p:txBody>
          <a:bodyPr/>
          <a:lstStyle/>
          <a:p>
            <a:fld id="{21A70AF2-C819-47A0-A399-EA1272036C6D}" type="slidenum">
              <a:rPr lang="en-CH" smtClean="0"/>
              <a:t>39</a:t>
            </a:fld>
            <a:endParaRPr lang="en-CH"/>
          </a:p>
        </p:txBody>
      </p:sp>
    </p:spTree>
    <p:extLst>
      <p:ext uri="{BB962C8B-B14F-4D97-AF65-F5344CB8AC3E}">
        <p14:creationId xmlns:p14="http://schemas.microsoft.com/office/powerpoint/2010/main" val="37565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60338"/>
            <a:ext cx="5486400" cy="3086100"/>
          </a:xfrm>
        </p:spPr>
      </p:sp>
      <p:sp>
        <p:nvSpPr>
          <p:cNvPr id="3" name="Notes Placeholder 2"/>
          <p:cNvSpPr>
            <a:spLocks noGrp="1"/>
          </p:cNvSpPr>
          <p:nvPr>
            <p:ph type="body" idx="1"/>
          </p:nvPr>
        </p:nvSpPr>
        <p:spPr>
          <a:xfrm>
            <a:off x="685800" y="3246438"/>
            <a:ext cx="5486400" cy="5737224"/>
          </a:xfrm>
        </p:spPr>
        <p:txBody>
          <a:bodyPr/>
          <a:lstStyle/>
          <a:p>
            <a:r>
              <a:rPr lang="en-US" b="1" dirty="0"/>
              <a:t>Preliminary note on language</a:t>
            </a:r>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2251267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Reasons why violence, coercion and abuse occur in services (15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We will look at some of the reasons why violence, coercion and abuse occur. You will recognize some of your responses on the following slides.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of the reasons are linked to attitudes, others are linked to knowledge and skills (or lack of) and yet others are linked to management practices.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40</a:t>
            </a:fld>
            <a:endParaRPr lang="en-CH"/>
          </a:p>
        </p:txBody>
      </p:sp>
    </p:spTree>
    <p:extLst>
      <p:ext uri="{BB962C8B-B14F-4D97-AF65-F5344CB8AC3E}">
        <p14:creationId xmlns:p14="http://schemas.microsoft.com/office/powerpoint/2010/main" val="16199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6063" y="419100"/>
            <a:ext cx="1285875" cy="723900"/>
          </a:xfrm>
        </p:spPr>
      </p:sp>
      <p:sp>
        <p:nvSpPr>
          <p:cNvPr id="3" name="Notes Placeholder 2"/>
          <p:cNvSpPr>
            <a:spLocks noGrp="1"/>
          </p:cNvSpPr>
          <p:nvPr>
            <p:ph type="body" idx="1"/>
          </p:nvPr>
        </p:nvSpPr>
        <p:spPr>
          <a:xfrm>
            <a:off x="571500" y="1371600"/>
            <a:ext cx="5737860" cy="7006590"/>
          </a:xfrm>
        </p:spPr>
        <p:txBody>
          <a:bodyPr/>
          <a:lstStyle/>
          <a:p>
            <a:pPr>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ATTITUDE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the use of violence, coercion or abuse is justified or necessary to control a behaviour perceived as challenging. This can be based on discriminatory beliefs about people with disabilities and other groups.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sometimes practices such as seclusion and restraints are inevitable.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(attitude and management).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violence and coercion may be necessary to punish behaviours that are considered inappropriate.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Misconception and discriminatory attitudes.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KNOWLEDGE AND SKILLS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understanding and education about the linkages between violence, trauma and mental health</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Belief that coercive practices are a form of treatment, that they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prevent harm or create safety.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training on building meaningful contact and supportive relations and on alternative strategies for defusing violent and challenging situations.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are not being informed and educated about human rights.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no active learning from mistakes and complaints based on feedback from the person concerned about how they experienced the coercive event.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POLICY AND MANAGEMENT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lack of supervision in the mental health or social service.</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Local/national legislation or policies permit these practices, and there is a lack of sanctions and remedies from courts.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Service policy or protocols allow practices such as seclusion and restraint, involuntary admission and treatment etc. </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Abuses in services are not visible to the outside world due to lack of monitoring, services are isolated from the community, and there is a lack of interaction and linkages between the service and the community.</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culture of violence, coercion and abuse in services.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Prevention of violence, coercion or abuse within services is not a priority issue.</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are not enough staff to manage tense, difficult or conflict situations adequately.</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Power imbalance between staff and people using services.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fear they may lose their job or face repercussions if they report abuses.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inappropriate design of the service (e.g. stressful, oppressive environment) is not suitable for fostering recovery and inclusion. </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interests of service and providers (e.g. profit-making) are being prioritized over the interests and needs of people. </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41</a:t>
            </a:fld>
            <a:endParaRPr lang="en-CH"/>
          </a:p>
        </p:txBody>
      </p:sp>
    </p:spTree>
    <p:extLst>
      <p:ext uri="{BB962C8B-B14F-4D97-AF65-F5344CB8AC3E}">
        <p14:creationId xmlns:p14="http://schemas.microsoft.com/office/powerpoint/2010/main" val="3462140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pre-empt the following topic on “Understanding attitudes and power relations”, engage participants in thinking about how violence, coercion and abuse can be prevented: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As a group: think about instances of violence, coercion and abuse in mental health and social services that you have experienced, witnessed, heard or read about.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the factors that led to this incident? Think about factors ranging from the individual to the system-level.</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do you think it affected all the persons involved, including people using the service, family and service staff?</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could these incidents have been prevented and what could be changed now to prevent similar incidents from happening in the future?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have any ideas about alternative strategies that can be used to avoid violence, abuse or coercive practices?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42</a:t>
            </a:fld>
            <a:endParaRPr lang="en-CH"/>
          </a:p>
        </p:txBody>
      </p:sp>
    </p:spTree>
    <p:extLst>
      <p:ext uri="{BB962C8B-B14F-4D97-AF65-F5344CB8AC3E}">
        <p14:creationId xmlns:p14="http://schemas.microsoft.com/office/powerpoint/2010/main" val="428925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topic is to help participants to understand how some mental health and social services create an environment in which power imbalances exist and contribute to coercion, violence and abuse.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43</a:t>
            </a:fld>
            <a:endParaRPr lang="en-CH"/>
          </a:p>
        </p:txBody>
      </p:sp>
    </p:spTree>
    <p:extLst>
      <p:ext uri="{BB962C8B-B14F-4D97-AF65-F5344CB8AC3E}">
        <p14:creationId xmlns:p14="http://schemas.microsoft.com/office/powerpoint/2010/main" val="3024803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In this exercise, we will discuss the power dynamics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understand by the word power?</a:t>
            </a:r>
            <a:endParaRPr lang="en-CH"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answers may include, but are not limited to:</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Authority</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Force</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Control</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Hierarchy</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Unequal/unfair</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Repression</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Influence.</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44</a:t>
            </a:fld>
            <a:endParaRPr lang="en-CH"/>
          </a:p>
        </p:txBody>
      </p:sp>
    </p:spTree>
    <p:extLst>
      <p:ext uri="{BB962C8B-B14F-4D97-AF65-F5344CB8AC3E}">
        <p14:creationId xmlns:p14="http://schemas.microsoft.com/office/powerpoint/2010/main" val="488015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this presentation we shall explore what is meant by the “power dynamics”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t> </a:t>
            </a:r>
            <a:endParaRPr lang="en-CH" dirty="0"/>
          </a:p>
          <a:p>
            <a:pPr>
              <a:lnSpc>
                <a:spcPct val="115000"/>
              </a:lnSpc>
            </a:pPr>
            <a:r>
              <a:rPr lang="en-GB" b="1" dirty="0"/>
              <a:t>What is power?</a:t>
            </a:r>
            <a:endParaRPr lang="en-CH" dirty="0"/>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operates in everyone’s day-to-day lives, creating advantages and disadvantages that change over time and place.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is exerted and resisted at multiple levels, from the structural level (e.g. discriminatory policy) to individual interaction (e.g. racial slurs).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relations include “power over” others, but also “power with” others (when people work together as a collective)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Hankivsky O, 2012 #407"/>
              </a:rPr>
              <a:t>24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other words, this often means being able to control or decide what someone can or cannot do and having a certain authority</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over something or someone.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imbalance can lead to violence, exploitation, coercion, abuse and cruel and degrading treatments.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45</a:t>
            </a:fld>
            <a:endParaRPr lang="en-CH"/>
          </a:p>
        </p:txBody>
      </p:sp>
    </p:spTree>
    <p:extLst>
      <p:ext uri="{BB962C8B-B14F-4D97-AF65-F5344CB8AC3E}">
        <p14:creationId xmlns:p14="http://schemas.microsoft.com/office/powerpoint/2010/main" val="975568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are power dynamics?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term “power dynamics” refers to the different amounts of power that various people have in a given place.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also influence access to the delivery and experiences of mental health and social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 mental health or social service, mental health and other practitioners have more power than people using the services. This is often referred to as a power imbalance.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46</a:t>
            </a:fld>
            <a:endParaRPr lang="en-CH"/>
          </a:p>
        </p:txBody>
      </p:sp>
    </p:spTree>
    <p:extLst>
      <p:ext uri="{BB962C8B-B14F-4D97-AF65-F5344CB8AC3E}">
        <p14:creationId xmlns:p14="http://schemas.microsoft.com/office/powerpoint/2010/main" val="4166425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08075"/>
            <a:ext cx="5508625" cy="3098800"/>
          </a:xfrm>
        </p:spPr>
      </p:sp>
      <p:sp>
        <p:nvSpPr>
          <p:cNvPr id="3" name="Notes Placeholder 2"/>
          <p:cNvSpPr>
            <a:spLocks noGrp="1"/>
          </p:cNvSpPr>
          <p:nvPr>
            <p:ph type="body" idx="1"/>
          </p:nvPr>
        </p:nvSpPr>
        <p:spPr>
          <a:xfrm>
            <a:off x="692150" y="4206875"/>
            <a:ext cx="5486400" cy="4478338"/>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Why are there differences in power?</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Many differences in power are due to the various roles and responsibilities of people in mental health or social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provide services, are responsible for running the services, and implement the service rules and procedures. In this sense, they inherently have power.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staff are legally permitted and often required by law to use coercion.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renders people subjected to coercive practices powerless to defend themselves and change their situation and allows the staff to regard their wishes (e.g. concerning leaving the service, choices about care and treatment) as invalid and ignore them.</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mere threat or possibility of being involuntarily detained and treated can often exacerbate the power imbalance: </a:t>
            </a:r>
          </a:p>
          <a:p>
            <a:pPr marL="685800" marR="0" lvl="1"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know they need to adhere to what staff members offer or prescribe in order to avoid being involuntarily admitted and treated.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47</a:t>
            </a:fld>
            <a:endParaRPr lang="en-CH"/>
          </a:p>
        </p:txBody>
      </p:sp>
    </p:spTree>
    <p:extLst>
      <p:ext uri="{BB962C8B-B14F-4D97-AF65-F5344CB8AC3E}">
        <p14:creationId xmlns:p14="http://schemas.microsoft.com/office/powerpoint/2010/main" val="816470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Within the mental health or social service context, people using the services depend on staff for their well-being and to receive services.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They require the expertise of staff for their treatment and care over which they often have no control.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This dependence on staff and lack of control can put them at particularly high risk of coercion and violent and/or abusive treatment.</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48</a:t>
            </a:fld>
            <a:endParaRPr lang="en-CH"/>
          </a:p>
        </p:txBody>
      </p:sp>
    </p:spTree>
    <p:extLst>
      <p:ext uri="{BB962C8B-B14F-4D97-AF65-F5344CB8AC3E}">
        <p14:creationId xmlns:p14="http://schemas.microsoft.com/office/powerpoint/2010/main" val="3315640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 number of factors can influence and exacerbate the power dynamics in mental health and social services: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type of clothing worn by staff (e.g. uniforms versus more casual clothing) and people using the services (service-issued/pyjamas versus personal clothing).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places where people eat meals (e.g. if staff have their own separate cafeteria or meal lounge); or separate staff toilets.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nature of communication between people (e.g. staff talk condescendingly to other people or ignore them/their views, wishes and opinions).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wear badges.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taking notes and/or keeping files?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has authority and keys/swipe cards to lock certain areas (e.g. locked wards)?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expected to live their lives with written treatment plan, goals, etc. and who just gets to live their lives?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voice and opinion is heard and accepted with greater frequency?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needs are reflected in service policies, agendas and guidelines.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49</a:t>
            </a:fld>
            <a:endParaRPr lang="en-CH"/>
          </a:p>
        </p:txBody>
      </p:sp>
    </p:spTree>
    <p:extLst>
      <p:ext uri="{BB962C8B-B14F-4D97-AF65-F5344CB8AC3E}">
        <p14:creationId xmlns:p14="http://schemas.microsoft.com/office/powerpoint/2010/main" val="344849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135412"/>
            <a:ext cx="5486400" cy="4473627"/>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1377892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Given the potential power dynamics in a service, the behaviour of staff towards people using the service has a huge impact on their rights as well as on their well-being and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and preventing violence, coercion and abuse can happen only when people acknowledge the unequal power dynamics in a service and change their behaviour accordingly.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power dynamic cannot be eliminated completely – especially as long as laws allow for involuntary admission and treatment and other forms of coercion – it can nevertheless be recognized and limited.</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respectful and supportive contact decreases chances of escalation and reduces the risk of violence, abuse and coercion.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All people deserve to be treated on an equal basis with others, and with dignity and respect.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50</a:t>
            </a:fld>
            <a:endParaRPr lang="en-CH"/>
          </a:p>
        </p:txBody>
      </p:sp>
    </p:spTree>
    <p:extLst>
      <p:ext uri="{BB962C8B-B14F-4D97-AF65-F5344CB8AC3E}">
        <p14:creationId xmlns:p14="http://schemas.microsoft.com/office/powerpoint/2010/main" val="1486178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5.2: What contributes to power dynamics? (35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contributes to power dynamics in a mental health or social service?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Beliefs that a group or individual is “lesser than” another (e.g. less able, less intelligent, less deserving of rights, etc.).</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Social and structural exclusion of individuals and groups or segments of the population (e.g. discrimination based on gender as well as colonialism, sexism, racism, policies that do not address or worsen the experience of certain groups, etc.).</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powerless or resisting certain power dynamics.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51</a:t>
            </a:fld>
            <a:endParaRPr lang="en-CH"/>
          </a:p>
        </p:txBody>
      </p:sp>
    </p:spTree>
    <p:extLst>
      <p:ext uri="{BB962C8B-B14F-4D97-AF65-F5344CB8AC3E}">
        <p14:creationId xmlns:p14="http://schemas.microsoft.com/office/powerpoint/2010/main" val="2044360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clothing people wear influence power dynamics?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sets people apart from one another.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wearing hospital clothes can increase the perception of being different (i.e. requiring treatment) and not of the same status as others.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can distinguish and create hierarchy.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52</a:t>
            </a:fld>
            <a:endParaRPr lang="en-CH"/>
          </a:p>
        </p:txBody>
      </p:sp>
    </p:spTree>
    <p:extLst>
      <p:ext uri="{BB962C8B-B14F-4D97-AF65-F5344CB8AC3E}">
        <p14:creationId xmlns:p14="http://schemas.microsoft.com/office/powerpoint/2010/main" val="1821026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places where people eat lunch influence power dynamics?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people have separate dining facilities, it entrenches differences and helps create a “them and us ” environment.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53</a:t>
            </a:fld>
            <a:endParaRPr lang="en-CH"/>
          </a:p>
        </p:txBody>
      </p:sp>
    </p:spTree>
    <p:extLst>
      <p:ext uri="{BB962C8B-B14F-4D97-AF65-F5344CB8AC3E}">
        <p14:creationId xmlns:p14="http://schemas.microsoft.com/office/powerpoint/2010/main" val="2706699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the way in which staff listen and talk to people using the services influence power dynamics?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are not listened to or heard they can feel powerless and not valued. Conversely, active listening and empathy can change power dynamics for the better.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Diagnosis and medical terms may make people feel dehumanized and imply that staff has the knowledge and power.</a:t>
            </a:r>
            <a:endParaRPr lang="en-CH"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54</a:t>
            </a:fld>
            <a:endParaRPr lang="en-CH"/>
          </a:p>
        </p:txBody>
      </p:sp>
    </p:spTree>
    <p:extLst>
      <p:ext uri="{BB962C8B-B14F-4D97-AF65-F5344CB8AC3E}">
        <p14:creationId xmlns:p14="http://schemas.microsoft.com/office/powerpoint/2010/main" val="2179538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other examples can you think of that might influence power dynamics within services?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personal freedoms and choice.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privacy (e.g. other people coming into one’s personal space without permission).</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Needing to ask permission for everything.</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Curfews.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Separate toilets.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55</a:t>
            </a:fld>
            <a:endParaRPr lang="en-CH"/>
          </a:p>
        </p:txBody>
      </p:sp>
    </p:spTree>
    <p:extLst>
      <p:ext uri="{BB962C8B-B14F-4D97-AF65-F5344CB8AC3E}">
        <p14:creationId xmlns:p14="http://schemas.microsoft.com/office/powerpoint/2010/main" val="3668135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are the power dynamics at play in your service?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Can you think of situations in your service where staff have power over people using the service or where people have little power to make their own decisions?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might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choices about treatment and care;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visiting hours and access to family and friends;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phone calls;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go to sleep and to get up;</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outside;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to occupational therapy;</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 of food and when to eat;</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decisions about when to take a shower/bath etc;</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leave the service.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56</a:t>
            </a:fld>
            <a:endParaRPr lang="en-CH"/>
          </a:p>
        </p:txBody>
      </p:sp>
    </p:spTree>
    <p:extLst>
      <p:ext uri="{BB962C8B-B14F-4D97-AF65-F5344CB8AC3E}">
        <p14:creationId xmlns:p14="http://schemas.microsoft.com/office/powerpoint/2010/main" val="3707584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repercussions may sometimes occur when people using the service do not comply with service rules or with instructions given to them?</a:t>
            </a:r>
            <a:endParaRPr lang="en-CH" dirty="0">
              <a:latin typeface="Calibri" panose="020F0502020204030204" pitchFamily="34" charset="0"/>
              <a:ea typeface="SimSun" panose="02010600030101010101" pitchFamily="2" charset="-122"/>
              <a:cs typeface="Arial" panose="020B0604020202020204" pitchFamily="34" charset="0"/>
            </a:endParaRPr>
          </a:p>
          <a:p>
            <a:pPr marL="18034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or verbal abuse;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restraints or other punishments;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forced detention and treatment;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restrictions on leave;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delayed discharge (some people may comply with what they are told only to get out sooner);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withholding of access to television, means of communication etc.</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57</a:t>
            </a:fld>
            <a:endParaRPr lang="en-CH"/>
          </a:p>
        </p:txBody>
      </p:sp>
    </p:spTree>
    <p:extLst>
      <p:ext uri="{BB962C8B-B14F-4D97-AF65-F5344CB8AC3E}">
        <p14:creationId xmlns:p14="http://schemas.microsoft.com/office/powerpoint/2010/main" val="3244794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communicate the message that: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Often, the reasons why people are not complying with service rules are not explored or taken seriously by staff.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Instead, this noncompliance is seen as being due to the person’s mental health condition or personality.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58</a:t>
            </a:fld>
            <a:endParaRPr lang="en-CH"/>
          </a:p>
        </p:txBody>
      </p:sp>
    </p:spTree>
    <p:extLst>
      <p:ext uri="{BB962C8B-B14F-4D97-AF65-F5344CB8AC3E}">
        <p14:creationId xmlns:p14="http://schemas.microsoft.com/office/powerpoint/2010/main" val="3603738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can be done to overcome this power imbalance?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Encourage debate around this question as there may be a wide range of answers</a:t>
            </a:r>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59</a:t>
            </a:fld>
            <a:endParaRPr lang="en-CH"/>
          </a:p>
        </p:txBody>
      </p:sp>
    </p:spTree>
    <p:extLst>
      <p:ext uri="{BB962C8B-B14F-4D97-AF65-F5344CB8AC3E}">
        <p14:creationId xmlns:p14="http://schemas.microsoft.com/office/powerpoint/2010/main" val="355416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solidFill>
                <a:latin typeface="Calibri" panose="020F0502020204030204" pitchFamily="34" charset="0"/>
                <a:ea typeface="SimSun" panose="02010600030101010101" pitchFamily="2" charset="-122"/>
                <a:cs typeface="Arial" panose="020B0604020202020204" pitchFamily="34" charset="0"/>
              </a:rPr>
              <a:t>Learning objectives </a:t>
            </a:r>
            <a:endParaRPr lang="en-CH"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At the end of the training, participants will be able to:</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how and why violence, coercion and abuse occur in mental health and social care settings;</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the impact of violence, coercion and abuse;</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apply knowledge of the CRPD to understand how it protects people with disabilities from violence, coercion and abuse;</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and address attitudes, power relations and dynamics in mental health and social care settings;</a:t>
            </a:r>
          </a:p>
          <a:p>
            <a:pPr marL="171450"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understand and apply different approaches and strategies for diffusing conflictual and tense situations.</a:t>
            </a: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239713"/>
            <a:ext cx="4762500" cy="2679700"/>
          </a:xfrm>
        </p:spPr>
      </p:sp>
      <p:sp>
        <p:nvSpPr>
          <p:cNvPr id="3" name="Notes Placeholder 2"/>
          <p:cNvSpPr>
            <a:spLocks noGrp="1"/>
          </p:cNvSpPr>
          <p:nvPr>
            <p:ph type="body" idx="1"/>
          </p:nvPr>
        </p:nvSpPr>
        <p:spPr>
          <a:xfrm>
            <a:off x="330505" y="3161841"/>
            <a:ext cx="6081311" cy="5089793"/>
          </a:xfrm>
        </p:spPr>
        <p:txBody>
          <a:bodyPr/>
          <a:lstStyle/>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message to get across to participants is that: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essential to acknowledge that due to the power imbalances and dynamics, people using services are at higher risk of violence, coercion and abuse.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Law that allows for involuntary admission and treatment in mental health and social services largely contributes to power imbalance and are not compliant with the CRPD.</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Changing practices within mental health and social services to end coercion, violence and abuse does not have to wait until such laws are repealed. </a:t>
            </a:r>
            <a:endParaRPr lang="en-US"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Thinking about our own role, position or work is the first step towards addressing the power imbalance. </a:t>
            </a: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service staff, this involves asking oneself questions such as: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knowledge, values and experiences do I bring to my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has my upbringing, education or training shaped the way I see things?”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have my experiences of advantage and disadvantage shaped how I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I know how others might think about me or perceive me?”</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Landy R,  #408"/>
              </a:rPr>
              <a:t>25</a:t>
            </a:r>
            <a:r>
              <a:rPr lang="en-GB" i="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Reducing power imbalance also entails staff becoming mindful of their own limitations and needs so that they do not become overwhelmed by challenging situations and can help de-escalate them.</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it may be necessary to have a short debrief session on how participants are feeling about the issues covered so far, as the previous discussions may have been emotionally difficult for some people.</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en-CH" smtClean="0"/>
              <a:t>60</a:t>
            </a:fld>
            <a:endParaRPr lang="en-CH"/>
          </a:p>
        </p:txBody>
      </p:sp>
    </p:spTree>
    <p:extLst>
      <p:ext uri="{BB962C8B-B14F-4D97-AF65-F5344CB8AC3E}">
        <p14:creationId xmlns:p14="http://schemas.microsoft.com/office/powerpoint/2010/main" val="388997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en-CH" smtClean="0"/>
              <a:t>61</a:t>
            </a:fld>
            <a:endParaRPr lang="en-CH"/>
          </a:p>
        </p:txBody>
      </p:sp>
    </p:spTree>
    <p:extLst>
      <p:ext uri="{BB962C8B-B14F-4D97-AF65-F5344CB8AC3E}">
        <p14:creationId xmlns:p14="http://schemas.microsoft.com/office/powerpoint/2010/main" val="908731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524250"/>
            <a:ext cx="5486400" cy="5181600"/>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presentation describes different ways in which people may react to tense situations. It distinguishes inappropriate and ineffective responses to tense situations from more appropriate and effective responses.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then identifies five key strategies which can be used to respond to these situations and thereby avoid the use of coercive and abusive practices.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Tense situations often lead to conflict situations that are sometimes “resolved” using force (e.g. violence and coercion).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typically result from miscommunications and misunderstandings.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also result from people “playing their roles” (e.g. the staff role of keeping control and maintaining order in the service) or even “good intentions” (e.g. staff being convinced that a treatment will be beneficial to the person).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also often arise when people feel they are not being listened to or that their wishes are not being respected.</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staff and people using the service can be at the origin of a tense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people using the service are much more likely to face a coercive or violent response.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62</a:t>
            </a:fld>
            <a:endParaRPr lang="en-CH"/>
          </a:p>
        </p:txBody>
      </p:sp>
    </p:spTree>
    <p:extLst>
      <p:ext uri="{BB962C8B-B14F-4D97-AF65-F5344CB8AC3E}">
        <p14:creationId xmlns:p14="http://schemas.microsoft.com/office/powerpoint/2010/main" val="4152462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When not handled appropriately,</a:t>
            </a:r>
            <a:r>
              <a:rPr lang="en-GB" dirty="0">
                <a:latin typeface="Calibri" panose="020F0502020204030204" pitchFamily="34" charset="0"/>
                <a:ea typeface="SimSun" panose="02010600030101010101" pitchFamily="2" charset="-122"/>
                <a:cs typeface="Arial" panose="020B0604020202020204" pitchFamily="34" charset="0"/>
              </a:rPr>
              <a:t> tense situations have the potential to evolve into a conflict.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Examples of situations that can escalate into violence include: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person feels that he or she is not being listened to and becomes annoyed and distressed.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staff member gets frustrated when the person refuses treatment.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Even issues that may appear unimportant may create conflict when not handled respectfully and supportively.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63</a:t>
            </a:fld>
            <a:endParaRPr lang="en-CH"/>
          </a:p>
        </p:txBody>
      </p:sp>
    </p:spTree>
    <p:extLst>
      <p:ext uri="{BB962C8B-B14F-4D97-AF65-F5344CB8AC3E}">
        <p14:creationId xmlns:p14="http://schemas.microsoft.com/office/powerpoint/2010/main" val="2717560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Inappropriate and ineffective responses or practices (a)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Shouting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is often used to assert control, to be heard or “to make things clear”.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can increase tension and make people feel even more distressed.</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Threats and intimidation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are used to pressure and coerce people to do or not do something;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but they can make people feel helpless, despondent, afraid and demeaned.</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64</a:t>
            </a:fld>
            <a:endParaRPr lang="en-CH"/>
          </a:p>
        </p:txBody>
      </p:sp>
    </p:spTree>
    <p:extLst>
      <p:ext uri="{BB962C8B-B14F-4D97-AF65-F5344CB8AC3E}">
        <p14:creationId xmlns:p14="http://schemas.microsoft.com/office/powerpoint/2010/main" val="2391842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(b)</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Forceful handling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includes pushing, grabbing, pulling and other physical force.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cause injuries.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quickly escalate a situation to violence.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Forced medication: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is often used to resolve a tense situation or to prevent people from behaving in a way that is perceived as challenging (e.g. sedation).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have negative impacts on people’s health.</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seriously damage the relationship between the individual and staff members.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65</a:t>
            </a:fld>
            <a:endParaRPr lang="en-CH"/>
          </a:p>
        </p:txBody>
      </p:sp>
    </p:spTree>
    <p:extLst>
      <p:ext uri="{BB962C8B-B14F-4D97-AF65-F5344CB8AC3E}">
        <p14:creationId xmlns:p14="http://schemas.microsoft.com/office/powerpoint/2010/main" val="3181728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7825"/>
            <a:ext cx="5486400" cy="3086100"/>
          </a:xfrm>
        </p:spPr>
      </p:sp>
      <p:sp>
        <p:nvSpPr>
          <p:cNvPr id="3" name="Notes Placeholder 2"/>
          <p:cNvSpPr>
            <a:spLocks noGrp="1"/>
          </p:cNvSpPr>
          <p:nvPr>
            <p:ph type="body" idx="1"/>
          </p:nvPr>
        </p:nvSpPr>
        <p:spPr>
          <a:xfrm>
            <a:off x="685800" y="3651041"/>
            <a:ext cx="5486400" cy="5034171"/>
          </a:xfrm>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(c)</a:t>
            </a: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Seclusion and restraint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often make the situation worse.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evidence that these practices help individuals improve their self-control.</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therapeutic benefit or long-term positive impact on behaviour change.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increase feelings of helplessness, fear, distress, frustration, anger and resentment.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lead to deterioration of a person’s mental health and seriously hinder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 practices can result in suffering, injury or even death of people who are using the services.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harm the therapeutic relationship between the individual and the staff member.</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also leave psychological wounds on staff members, family or others who witness or impose these measures.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66</a:t>
            </a:fld>
            <a:endParaRPr lang="en-CH"/>
          </a:p>
        </p:txBody>
      </p:sp>
    </p:spTree>
    <p:extLst>
      <p:ext uri="{BB962C8B-B14F-4D97-AF65-F5344CB8AC3E}">
        <p14:creationId xmlns:p14="http://schemas.microsoft.com/office/powerpoint/2010/main" val="2383934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Appropriate and effective responses (a)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people using mental health services have experienced trauma in their lives. When violence, coercion and abuses occur in mental health services, not only do the services fail to help people but they compound the original difficulties, by retraumatizing people using the service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weeney A, 2016 #396"/>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other practitioners learn how to react to tense situations in ways that are trauma-sensitive, not damaging or counter-productive.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good start may be to ask the person in distress first what could bring relief (e.g. if there is a preferred person who could be contacted, or if there is a specific need).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Since most tension starts from discomfort and powerlessness, listening carefully and reducing powerlessness are key.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responding early reduces the chances that the situation escalates into a conflict.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67</a:t>
            </a:fld>
            <a:endParaRPr lang="en-CH"/>
          </a:p>
        </p:txBody>
      </p:sp>
    </p:spTree>
    <p:extLst>
      <p:ext uri="{BB962C8B-B14F-4D97-AF65-F5344CB8AC3E}">
        <p14:creationId xmlns:p14="http://schemas.microsoft.com/office/powerpoint/2010/main" val="35896712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Appropriate and effective responses (b)</a:t>
            </a: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An appropriate and effective response to a tense situation involves: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asking the person how they want to be supported/treated;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treating the person concerned with respect and empathy;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paying attention to prior history of trauma or abuse;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listening to their concerns and wishes;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trying to understand how they are feeling and acknowledging their feelings;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patient and supportive;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reassuring;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giving the person space and time;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keeping calm;</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finding a nonviolent solution to problems.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When dealing with tense situations, it may be necessary to think about the safety of all the persons around (e.g. asking people whose presence is not necessary to leave the room or to stay at a safe distance).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68</a:t>
            </a:fld>
            <a:endParaRPr lang="en-CH"/>
          </a:p>
        </p:txBody>
      </p:sp>
    </p:spTree>
    <p:extLst>
      <p:ext uri="{BB962C8B-B14F-4D97-AF65-F5344CB8AC3E}">
        <p14:creationId xmlns:p14="http://schemas.microsoft.com/office/powerpoint/2010/main" val="22380404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(a)</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Sensitivities are situations or stimuli which can lead to a range of emotions depending on the person, including distress, frustration or anger.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sensitivities and signs of distress should not be undertaken only in relation to people using the services.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should also be undertaken for staff, families and others because they too may have sensitivities and signs of distress that can be identified, in order to avoid the development of a conflict.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Staff in mental health or social services may also benefit from additional training on how to manage their own stress levels or anger and on remaining calm in difficult situations.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69</a:t>
            </a:fld>
            <a:endParaRPr lang="en-CH"/>
          </a:p>
        </p:txBody>
      </p:sp>
    </p:spTree>
    <p:extLst>
      <p:ext uri="{BB962C8B-B14F-4D97-AF65-F5344CB8AC3E}">
        <p14:creationId xmlns:p14="http://schemas.microsoft.com/office/powerpoint/2010/main" val="333758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4002947"/>
            <a:ext cx="5486400" cy="4503607"/>
          </a:xfrm>
        </p:spPr>
        <p:txBody>
          <a:bodyPr/>
          <a:lstStyle/>
          <a:p>
            <a:pPr>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Topics covered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are violence, coercion and abuse? (30 minutes)</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What does the CRPD say about violence, coercion and abuse? (20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are the impacts of violence, coercion and abuse? (</a:t>
            </a:r>
            <a:r>
              <a:rPr lang="en-US" sz="1200" kern="1200" dirty="0">
                <a:solidFill>
                  <a:schemeClr val="tx1"/>
                </a:solidFill>
                <a:effectLst/>
                <a:latin typeface="+mn-lt"/>
                <a:ea typeface="+mn-ea"/>
                <a:cs typeface="+mn-cs"/>
              </a:rPr>
              <a:t>1 hour and 50 minutes or 1 hour and 25 minutes</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Why are these practices happening? (30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Understanding attitudes and power relations (55 minutes)</a:t>
            </a:r>
          </a:p>
          <a:p>
            <a:r>
              <a:rPr lang="en-GB" sz="1200" b="1" kern="1200" dirty="0">
                <a:solidFill>
                  <a:schemeClr val="tx1"/>
                </a:solidFill>
                <a:effectLst/>
                <a:latin typeface="+mn-lt"/>
                <a:ea typeface="+mn-ea"/>
                <a:cs typeface="+mn-cs"/>
              </a:rPr>
              <a:t>Topic 6</a:t>
            </a:r>
            <a:r>
              <a:rPr lang="en-GB" sz="1200" kern="1200" dirty="0">
                <a:solidFill>
                  <a:schemeClr val="tx1"/>
                </a:solidFill>
                <a:effectLst/>
                <a:latin typeface="+mn-lt"/>
                <a:ea typeface="+mn-ea"/>
                <a:cs typeface="+mn-cs"/>
              </a:rPr>
              <a:t>: Key strategies to avoid and defuse conflictual situations (30 minutes) </a:t>
            </a:r>
          </a:p>
          <a:p>
            <a:r>
              <a:rPr lang="en-GB" sz="1200" b="1" kern="1200" dirty="0">
                <a:solidFill>
                  <a:schemeClr val="tx1"/>
                </a:solidFill>
                <a:effectLst/>
                <a:latin typeface="+mn-lt"/>
                <a:ea typeface="+mn-ea"/>
                <a:cs typeface="+mn-cs"/>
              </a:rPr>
              <a:t>Topic 7</a:t>
            </a:r>
            <a:r>
              <a:rPr lang="en-GB" sz="1200" kern="1200" dirty="0">
                <a:solidFill>
                  <a:schemeClr val="tx1"/>
                </a:solidFill>
                <a:effectLst/>
                <a:latin typeface="+mn-lt"/>
                <a:ea typeface="+mn-ea"/>
                <a:cs typeface="+mn-cs"/>
              </a:rPr>
              <a:t>: Communication techniques (40 minutes) </a:t>
            </a:r>
          </a:p>
          <a:p>
            <a:r>
              <a:rPr lang="en-GB" sz="1200" b="1" kern="1200" dirty="0">
                <a:solidFill>
                  <a:schemeClr val="tx1"/>
                </a:solidFill>
                <a:effectLst/>
                <a:latin typeface="+mn-lt"/>
                <a:ea typeface="+mn-ea"/>
                <a:cs typeface="+mn-cs"/>
              </a:rPr>
              <a:t>Topic 8:</a:t>
            </a:r>
            <a:r>
              <a:rPr lang="en-GB" sz="1200" kern="1200" dirty="0">
                <a:solidFill>
                  <a:schemeClr val="tx1"/>
                </a:solidFill>
                <a:effectLst/>
                <a:latin typeface="+mn-lt"/>
                <a:ea typeface="+mn-ea"/>
                <a:cs typeface="+mn-cs"/>
              </a:rPr>
              <a:t> Supportive environments and the use of comfort rooms (5 minutes)</a:t>
            </a:r>
          </a:p>
          <a:p>
            <a:r>
              <a:rPr lang="en-GB" sz="1200" b="1" kern="1200" dirty="0">
                <a:solidFill>
                  <a:schemeClr val="tx1"/>
                </a:solidFill>
                <a:effectLst/>
                <a:latin typeface="+mn-lt"/>
                <a:ea typeface="+mn-ea"/>
                <a:cs typeface="+mn-cs"/>
              </a:rPr>
              <a:t>Topic 9:</a:t>
            </a:r>
            <a:r>
              <a:rPr lang="en-GB" sz="1200" kern="1200" dirty="0">
                <a:solidFill>
                  <a:schemeClr val="tx1"/>
                </a:solidFill>
                <a:effectLst/>
                <a:latin typeface="+mn-lt"/>
                <a:ea typeface="+mn-ea"/>
                <a:cs typeface="+mn-cs"/>
              </a:rPr>
              <a:t> Creating a “saying yes” and “can do” culture (10 minutes)</a:t>
            </a:r>
          </a:p>
          <a:p>
            <a:r>
              <a:rPr lang="en-GB" sz="1200" b="1" kern="1200" dirty="0">
                <a:solidFill>
                  <a:schemeClr val="tx1"/>
                </a:solidFill>
                <a:effectLst/>
                <a:latin typeface="+mn-lt"/>
                <a:ea typeface="+mn-ea"/>
                <a:cs typeface="+mn-cs"/>
              </a:rPr>
              <a:t>Topic 10:</a:t>
            </a:r>
            <a:r>
              <a:rPr lang="en-GB" sz="1200" kern="1200" dirty="0">
                <a:solidFill>
                  <a:schemeClr val="tx1"/>
                </a:solidFill>
                <a:effectLst/>
                <a:latin typeface="+mn-lt"/>
                <a:ea typeface="+mn-ea"/>
                <a:cs typeface="+mn-cs"/>
              </a:rPr>
              <a:t> Individualized plans to explore and respond to sensitivities and signs of distress (55 minutes)</a:t>
            </a:r>
          </a:p>
          <a:p>
            <a:r>
              <a:rPr lang="en-GB" sz="1200" b="1" kern="1200" dirty="0">
                <a:solidFill>
                  <a:schemeClr val="tx1"/>
                </a:solidFill>
                <a:effectLst/>
                <a:latin typeface="+mn-lt"/>
                <a:ea typeface="+mn-ea"/>
                <a:cs typeface="+mn-cs"/>
              </a:rPr>
              <a:t>Topic 11:</a:t>
            </a:r>
            <a:r>
              <a:rPr lang="en-GB" sz="1200" kern="1200" dirty="0">
                <a:solidFill>
                  <a:schemeClr val="tx1"/>
                </a:solidFill>
                <a:effectLst/>
                <a:latin typeface="+mn-lt"/>
                <a:ea typeface="+mn-ea"/>
                <a:cs typeface="+mn-cs"/>
              </a:rPr>
              <a:t> Response teams (1 hour)</a:t>
            </a:r>
          </a:p>
          <a:p>
            <a:r>
              <a:rPr lang="en-GB" sz="1200" b="1" kern="1200" dirty="0">
                <a:solidFill>
                  <a:schemeClr val="tx1"/>
                </a:solidFill>
                <a:effectLst/>
                <a:latin typeface="+mn-lt"/>
                <a:ea typeface="+mn-ea"/>
                <a:cs typeface="+mn-cs"/>
              </a:rPr>
              <a:t>Topic 12:</a:t>
            </a:r>
            <a:r>
              <a:rPr lang="en-GB" sz="1200" kern="1200" dirty="0">
                <a:solidFill>
                  <a:schemeClr val="tx1"/>
                </a:solidFill>
                <a:effectLst/>
                <a:latin typeface="+mn-lt"/>
                <a:ea typeface="+mn-ea"/>
                <a:cs typeface="+mn-cs"/>
              </a:rPr>
              <a:t> Complaints and reporting procedures (35 minutes)</a:t>
            </a:r>
          </a:p>
          <a:p>
            <a:r>
              <a:rPr lang="en-GB" sz="1200" b="1" kern="1200" dirty="0">
                <a:solidFill>
                  <a:schemeClr val="tx1"/>
                </a:solidFill>
                <a:effectLst/>
                <a:latin typeface="+mn-lt"/>
                <a:ea typeface="+mn-ea"/>
                <a:cs typeface="+mn-cs"/>
              </a:rPr>
              <a:t>Topic 13</a:t>
            </a:r>
            <a:r>
              <a:rPr lang="en-GB" sz="1200" kern="1200" dirty="0">
                <a:solidFill>
                  <a:schemeClr val="tx1"/>
                </a:solidFill>
                <a:effectLst/>
                <a:latin typeface="+mn-lt"/>
                <a:ea typeface="+mn-ea"/>
                <a:cs typeface="+mn-cs"/>
              </a:rPr>
              <a:t>: Stopping violence, coercion and abuse in my mental health or social service (25 minutes)</a:t>
            </a:r>
          </a:p>
          <a:p>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Note: The issue of seclusion and restraint will be addressed in depth in the module </a:t>
            </a:r>
            <a:r>
              <a:rPr lang="en-GB" b="1" i="1" dirty="0">
                <a:latin typeface="Calibri" panose="020F0502020204030204" pitchFamily="34" charset="0"/>
                <a:ea typeface="SimSun" panose="02010600030101010101" pitchFamily="2" charset="-122"/>
                <a:cs typeface="Arial" panose="020B0604020202020204" pitchFamily="34" charset="0"/>
              </a:rPr>
              <a:t>Strategies to end seclusion and restraint.</a:t>
            </a:r>
          </a:p>
          <a:p>
            <a:pPr algn="just">
              <a:lnSpc>
                <a:spcPct val="115000"/>
              </a:lnSpc>
            </a:pPr>
            <a:endParaRPr lang="en-US"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algn="just">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D97A2-91DA-4496-A4D1-D45E479C5CEF}"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94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(b)</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try and identify a person’s sensitivities and signs of distress, anger or frustration as soon as possible in order to prevent an escalation of the situation into a conflict. This needs to be done in a holistic and respectful way.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not to consider sensitivities and signs of distress or anger as stimuli or behaviours that should simply be eliminated or suppressed. They may have a deeper meaning and explanation for people which it is important to try to understand.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sensitivities and signs of distress or anger are not necessarily the result of a specific situation but may be tied to deeper issues in the person’s life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then be necessary to support the person to address these issues relating to the broader context.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70</a:t>
            </a:fld>
            <a:endParaRPr lang="en-CH"/>
          </a:p>
        </p:txBody>
      </p:sp>
    </p:spTree>
    <p:extLst>
      <p:ext uri="{BB962C8B-B14F-4D97-AF65-F5344CB8AC3E}">
        <p14:creationId xmlns:p14="http://schemas.microsoft.com/office/powerpoint/2010/main" val="3918676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419100"/>
            <a:ext cx="4797425" cy="2698750"/>
          </a:xfrm>
        </p:spPr>
      </p:sp>
      <p:sp>
        <p:nvSpPr>
          <p:cNvPr id="3" name="Notes Placeholder 2"/>
          <p:cNvSpPr>
            <a:spLocks noGrp="1"/>
          </p:cNvSpPr>
          <p:nvPr>
            <p:ph type="body" idx="1"/>
          </p:nvPr>
        </p:nvSpPr>
        <p:spPr>
          <a:xfrm>
            <a:off x="524678" y="3668617"/>
            <a:ext cx="5808643" cy="3934123"/>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Multiple sensitivities being activated within a short space of time can cause a person to experience great distress, and many people’s sensitivities being activated with high levels of distress can lead to a tense and conflictual situation. </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For example, some sensitivities might be: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feeling listened to</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speaking disrespectfully to me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other people using my things without permission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loud noises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touched</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having choice, control or input.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71</a:t>
            </a:fld>
            <a:endParaRPr lang="en-CH"/>
          </a:p>
        </p:txBody>
      </p:sp>
    </p:spTree>
    <p:extLst>
      <p:ext uri="{BB962C8B-B14F-4D97-AF65-F5344CB8AC3E}">
        <p14:creationId xmlns:p14="http://schemas.microsoft.com/office/powerpoint/2010/main" val="244986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04800"/>
            <a:ext cx="3813175" cy="2144713"/>
          </a:xfrm>
        </p:spPr>
      </p:sp>
      <p:sp>
        <p:nvSpPr>
          <p:cNvPr id="3" name="Notes Placeholder 2"/>
          <p:cNvSpPr>
            <a:spLocks noGrp="1"/>
          </p:cNvSpPr>
          <p:nvPr>
            <p:ph type="body" idx="1"/>
          </p:nvPr>
        </p:nvSpPr>
        <p:spPr>
          <a:xfrm>
            <a:off x="487496" y="2918910"/>
            <a:ext cx="5486400" cy="592074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Signs of distress are physical or outward signs that someone may be experiencing distress. </a:t>
            </a:r>
          </a:p>
          <a:p>
            <a:pPr marL="171450" indent="-171450">
              <a:buFont typeface="Arial" panose="020B0604020202020204" pitchFamily="34" charset="0"/>
              <a:buChar char="•"/>
            </a:pPr>
            <a:r>
              <a:rPr lang="en-US" dirty="0"/>
              <a:t>Physical signs of distress call for a sensitive and supportive response, with the aim of identifying and removing the cause of distress, providing comfort or otherwise assisting the person. </a:t>
            </a:r>
          </a:p>
          <a:p>
            <a:pPr marL="171450" indent="-171450">
              <a:buFont typeface="Arial" panose="020B0604020202020204" pitchFamily="34" charset="0"/>
              <a:buChar char="•"/>
            </a:pPr>
            <a:r>
              <a:rPr lang="en-US" dirty="0"/>
              <a:t>Some common examples include (27):</a:t>
            </a:r>
          </a:p>
          <a:p>
            <a:pPr marL="685800" lvl="1" indent="-228600">
              <a:buFont typeface="Arial" panose="020B0604020202020204" pitchFamily="34" charset="0"/>
              <a:buChar char="•"/>
            </a:pPr>
            <a:r>
              <a:rPr lang="en-US" dirty="0"/>
              <a:t>Restlessness</a:t>
            </a:r>
          </a:p>
          <a:p>
            <a:pPr marL="685800" lvl="1" indent="-228600">
              <a:buFont typeface="Arial" panose="020B0604020202020204" pitchFamily="34" charset="0"/>
              <a:buChar char="•"/>
            </a:pPr>
            <a:r>
              <a:rPr lang="en-US" dirty="0"/>
              <a:t>Agitation</a:t>
            </a:r>
          </a:p>
          <a:p>
            <a:pPr marL="685800" lvl="1" indent="-228600">
              <a:buFont typeface="Arial" panose="020B0604020202020204" pitchFamily="34" charset="0"/>
              <a:buChar char="•"/>
            </a:pPr>
            <a:r>
              <a:rPr lang="en-US" dirty="0"/>
              <a:t>Pacing</a:t>
            </a:r>
          </a:p>
          <a:p>
            <a:pPr marL="685800" lvl="1" indent="-228600">
              <a:buFont typeface="Arial" panose="020B0604020202020204" pitchFamily="34" charset="0"/>
              <a:buChar char="•"/>
            </a:pPr>
            <a:r>
              <a:rPr lang="en-US" dirty="0"/>
              <a:t>Shortness of breath or rapid breathing</a:t>
            </a:r>
          </a:p>
          <a:p>
            <a:pPr marL="685800" lvl="1" indent="-228600">
              <a:buFont typeface="Arial" panose="020B0604020202020204" pitchFamily="34" charset="0"/>
              <a:buChar char="•"/>
            </a:pPr>
            <a:r>
              <a:rPr lang="en-US" dirty="0"/>
              <a:t>Tightness in the chest</a:t>
            </a:r>
          </a:p>
          <a:p>
            <a:pPr marL="685800" lvl="1" indent="-228600">
              <a:buFont typeface="Arial" panose="020B0604020202020204" pitchFamily="34" charset="0"/>
              <a:buChar char="•"/>
            </a:pPr>
            <a:r>
              <a:rPr lang="en-US" dirty="0"/>
              <a:t>Sweating</a:t>
            </a:r>
          </a:p>
          <a:p>
            <a:pPr marL="685800" lvl="1" indent="-228600">
              <a:buFont typeface="Arial" panose="020B0604020202020204" pitchFamily="34" charset="0"/>
              <a:buChar char="•"/>
            </a:pPr>
            <a:r>
              <a:rPr lang="en-US" dirty="0"/>
              <a:t>Clenched teeth</a:t>
            </a:r>
          </a:p>
          <a:p>
            <a:pPr marL="685800" lvl="1" indent="-228600">
              <a:buFont typeface="Arial" panose="020B0604020202020204" pitchFamily="34" charset="0"/>
              <a:buChar char="•"/>
            </a:pPr>
            <a:r>
              <a:rPr lang="en-US" dirty="0"/>
              <a:t>Crying</a:t>
            </a:r>
          </a:p>
          <a:p>
            <a:pPr marL="685800" lvl="1" indent="-228600">
              <a:buFont typeface="Arial" panose="020B0604020202020204" pitchFamily="34" charset="0"/>
              <a:buChar char="•"/>
            </a:pPr>
            <a:r>
              <a:rPr lang="en-US" dirty="0"/>
              <a:t>Wringing hands</a:t>
            </a:r>
          </a:p>
          <a:p>
            <a:pPr marL="685800" lvl="1" indent="-228600">
              <a:buFont typeface="Arial" panose="020B0604020202020204" pitchFamily="34" charset="0"/>
              <a:buChar char="•"/>
            </a:pPr>
            <a:r>
              <a:rPr lang="en-US" dirty="0"/>
              <a:t>Rocking</a:t>
            </a:r>
          </a:p>
          <a:p>
            <a:pPr marL="685800" lvl="1" indent="-228600">
              <a:buFont typeface="Arial" panose="020B0604020202020204" pitchFamily="34" charset="0"/>
              <a:buChar char="•"/>
            </a:pPr>
            <a:r>
              <a:rPr lang="en-US" dirty="0"/>
              <a:t>Withdrawal, fear, irritation</a:t>
            </a:r>
          </a:p>
          <a:p>
            <a:pPr marL="685800" lvl="1" indent="-228600">
              <a:buFont typeface="Arial" panose="020B0604020202020204" pitchFamily="34" charset="0"/>
              <a:buChar char="•"/>
            </a:pPr>
            <a:r>
              <a:rPr lang="en-US" dirty="0"/>
              <a:t>Prolonged eye contact</a:t>
            </a:r>
          </a:p>
          <a:p>
            <a:pPr marL="685800" lvl="1" indent="-228600">
              <a:buFont typeface="Arial" panose="020B0604020202020204" pitchFamily="34" charset="0"/>
              <a:buChar char="•"/>
            </a:pPr>
            <a:r>
              <a:rPr lang="en-US" dirty="0"/>
              <a:t>Increased volume of speech</a:t>
            </a:r>
          </a:p>
          <a:p>
            <a:pPr marL="685800" lvl="1" indent="-228600">
              <a:buFont typeface="Arial" panose="020B0604020202020204" pitchFamily="34" charset="0"/>
              <a:buChar char="•"/>
            </a:pPr>
            <a:r>
              <a:rPr lang="en-US" dirty="0"/>
              <a:t>Aggression </a:t>
            </a:r>
          </a:p>
          <a:p>
            <a:pPr marL="685800" lvl="1" indent="-228600">
              <a:buFont typeface="Arial" panose="020B0604020202020204" pitchFamily="34" charset="0"/>
              <a:buChar char="•"/>
            </a:pPr>
            <a:r>
              <a:rPr lang="en-US" dirty="0"/>
              <a:t>Threatening harm.</a:t>
            </a: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72</a:t>
            </a:fld>
            <a:endParaRPr lang="en-CH"/>
          </a:p>
        </p:txBody>
      </p:sp>
    </p:spTree>
    <p:extLst>
      <p:ext uri="{BB962C8B-B14F-4D97-AF65-F5344CB8AC3E}">
        <p14:creationId xmlns:p14="http://schemas.microsoft.com/office/powerpoint/2010/main" val="34255065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43000"/>
            <a:ext cx="3740150" cy="2103438"/>
          </a:xfrm>
        </p:spPr>
      </p:sp>
      <p:sp>
        <p:nvSpPr>
          <p:cNvPr id="3" name="Notes Placeholder 2"/>
          <p:cNvSpPr>
            <a:spLocks noGrp="1"/>
          </p:cNvSpPr>
          <p:nvPr>
            <p:ph type="body" idx="1"/>
          </p:nvPr>
        </p:nvSpPr>
        <p:spPr>
          <a:xfrm>
            <a:off x="685800" y="3646170"/>
            <a:ext cx="5486400" cy="435483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(d)</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GB" dirty="0">
                <a:latin typeface="Calibri" panose="020F0502020204030204" pitchFamily="34" charset="0"/>
                <a:ea typeface="SimSun" panose="02010600030101010101" pitchFamily="2" charset="-122"/>
                <a:cs typeface="Arial" panose="020B0604020202020204" pitchFamily="34" charset="0"/>
              </a:rPr>
              <a:t>When sensitivities and signs of distress have been identified, key strategies exist to respond to the situation and to avoid and defuse conflictual situations. They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environments and comfort rooms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Individualised plans to explore sensitivities and signs of distress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20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Each of these strategies will be elaborated in topics that follow. </a:t>
            </a:r>
          </a:p>
          <a:p>
            <a:pPr>
              <a:lnSpc>
                <a:spcPct val="115000"/>
              </a:lnSpc>
            </a:pP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issues are also explored in more depth in the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Strategies to end seclusion and restraint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and in the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Transforming services and promoting rights.</a:t>
            </a:r>
          </a:p>
          <a:p>
            <a:pPr>
              <a:lnSpc>
                <a:spcPct val="115000"/>
              </a:lnSpc>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73</a:t>
            </a:fld>
            <a:endParaRPr lang="en-CH"/>
          </a:p>
        </p:txBody>
      </p:sp>
    </p:spTree>
    <p:extLst>
      <p:ext uri="{BB962C8B-B14F-4D97-AF65-F5344CB8AC3E}">
        <p14:creationId xmlns:p14="http://schemas.microsoft.com/office/powerpoint/2010/main" val="2616647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74</a:t>
            </a:fld>
            <a:endParaRPr lang="en-CH"/>
          </a:p>
        </p:txBody>
      </p:sp>
    </p:spTree>
    <p:extLst>
      <p:ext uri="{BB962C8B-B14F-4D97-AF65-F5344CB8AC3E}">
        <p14:creationId xmlns:p14="http://schemas.microsoft.com/office/powerpoint/2010/main" val="2330183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Communication skills (15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essential for the day-to-day running of an effective service that is responsive to people’s needs. Staff should have time for communication and contact with the people using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also essential when approaching a tense situation. Using these skills is one of the most effective ways of managing tense and conflictual situations in a way that is respectful and avoids coercive practices.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techniques seek to make the person feel respected, listened to, valued and supported.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people feel that they are being listened to, they are more likely to communicate more openly and clearly, allowing a peaceful resolution to the situation. Communication is interpersonal by nature. Therefore, if efforts to meaningful communication do not seem to succeed with one person, it is advisable to ask another (a colleague, a peer or other supporter) to try to make a meaningful contact.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75</a:t>
            </a:fld>
            <a:endParaRPr lang="en-CH"/>
          </a:p>
        </p:txBody>
      </p:sp>
    </p:spTree>
    <p:extLst>
      <p:ext uri="{BB962C8B-B14F-4D97-AF65-F5344CB8AC3E}">
        <p14:creationId xmlns:p14="http://schemas.microsoft.com/office/powerpoint/2010/main" val="20436354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Here is a quote about the importance of communication as a means of avoiding coercion: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US" i="1" dirty="0">
                <a:latin typeface="Calibri" panose="020F0502020204030204" pitchFamily="34" charset="0"/>
                <a:ea typeface="SimSun" panose="02010600030101010101" pitchFamily="2" charset="-122"/>
                <a:cs typeface="Arial" panose="020B0604020202020204" pitchFamily="34" charset="0"/>
              </a:rPr>
              <a:t>“I’m not sure it’s the exact words that are most important, but rather, the </a:t>
            </a:r>
            <a:r>
              <a:rPr lang="en-US" b="1" i="1" dirty="0">
                <a:latin typeface="Calibri" panose="020F0502020204030204" pitchFamily="34" charset="0"/>
                <a:ea typeface="SimSun" panose="02010600030101010101" pitchFamily="2" charset="-122"/>
                <a:cs typeface="Arial" panose="020B0604020202020204" pitchFamily="34" charset="0"/>
              </a:rPr>
              <a:t>tone</a:t>
            </a:r>
            <a:r>
              <a:rPr lang="en-US" i="1" dirty="0">
                <a:latin typeface="Calibri" panose="020F0502020204030204" pitchFamily="34" charset="0"/>
                <a:ea typeface="SimSun" panose="02010600030101010101" pitchFamily="2" charset="-122"/>
                <a:cs typeface="Arial" panose="020B0604020202020204" pitchFamily="34" charset="0"/>
              </a:rPr>
              <a:t> of voice, </a:t>
            </a:r>
            <a:r>
              <a:rPr lang="en-US" b="1" i="1" dirty="0">
                <a:latin typeface="Calibri" panose="020F0502020204030204" pitchFamily="34" charset="0"/>
                <a:ea typeface="SimSun" panose="02010600030101010101" pitchFamily="2" charset="-122"/>
                <a:cs typeface="Arial" panose="020B0604020202020204" pitchFamily="34" charset="0"/>
              </a:rPr>
              <a:t>body language </a:t>
            </a:r>
            <a:r>
              <a:rPr lang="en-US" i="1" dirty="0">
                <a:latin typeface="Calibri" panose="020F0502020204030204" pitchFamily="34" charset="0"/>
                <a:ea typeface="SimSun" panose="02010600030101010101" pitchFamily="2" charset="-122"/>
                <a:cs typeface="Arial" panose="020B0604020202020204" pitchFamily="34" charset="0"/>
              </a:rPr>
              <a:t>and the physical </a:t>
            </a:r>
            <a:r>
              <a:rPr lang="en-US" b="1" i="1" dirty="0">
                <a:latin typeface="Calibri" panose="020F0502020204030204" pitchFamily="34" charset="0"/>
                <a:ea typeface="SimSun" panose="02010600030101010101" pitchFamily="2" charset="-122"/>
                <a:cs typeface="Arial" panose="020B0604020202020204" pitchFamily="34" charset="0"/>
              </a:rPr>
              <a:t>environment</a:t>
            </a:r>
            <a:r>
              <a:rPr lang="en-US" i="1" dirty="0">
                <a:latin typeface="Calibri" panose="020F0502020204030204" pitchFamily="34" charset="0"/>
                <a:ea typeface="SimSun" panose="02010600030101010101" pitchFamily="2" charset="-122"/>
                <a:cs typeface="Arial" panose="020B0604020202020204" pitchFamily="34" charset="0"/>
              </a:rPr>
              <a:t> of the verbalization…” (</a:t>
            </a:r>
            <a:r>
              <a:rPr lang="en-US"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7">
                  <a:extLst>
                    <a:ext uri="{A12FA001-AC4F-418D-AE19-62706E023703}">
                      <ahyp:hlinkClr xmlns:ahyp="http://schemas.microsoft.com/office/drawing/2018/hyperlinkcolor" val="tx"/>
                    </a:ext>
                  </a:extLst>
                </a:hlinkClick>
              </a:rPr>
              <a:t>28</a:t>
            </a:r>
            <a:r>
              <a:rPr lang="en-US" i="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quote highlights that there is a lot more to communication than the words that we use.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Good communication can help avoid and resolve tense situations.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76</a:t>
            </a:fld>
            <a:endParaRPr lang="en-CH"/>
          </a:p>
        </p:txBody>
      </p:sp>
    </p:spTree>
    <p:extLst>
      <p:ext uri="{BB962C8B-B14F-4D97-AF65-F5344CB8AC3E}">
        <p14:creationId xmlns:p14="http://schemas.microsoft.com/office/powerpoint/2010/main" val="22718837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Communication should be: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Respectful</a:t>
            </a:r>
            <a:r>
              <a:rPr lang="en-GB" dirty="0">
                <a:latin typeface="Calibri" panose="020F0502020204030204" pitchFamily="34" charset="0"/>
                <a:ea typeface="SimSun" panose="02010600030101010101" pitchFamily="2" charset="-122"/>
                <a:cs typeface="Arial" panose="020B0604020202020204" pitchFamily="34" charset="0"/>
              </a:rPr>
              <a:t>: treating everyone in the situation with respect and dignity.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Attentive</a:t>
            </a:r>
            <a:r>
              <a:rPr lang="en-GB" dirty="0">
                <a:latin typeface="Calibri" panose="020F0502020204030204" pitchFamily="34" charset="0"/>
                <a:ea typeface="SimSun" panose="02010600030101010101" pitchFamily="2" charset="-122"/>
                <a:cs typeface="Arial" panose="020B0604020202020204" pitchFamily="34" charset="0"/>
              </a:rPr>
              <a:t>: devoting full attention to the persons concerned.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Affirming</a:t>
            </a:r>
            <a:r>
              <a:rPr lang="en-GB" dirty="0">
                <a:latin typeface="Calibri" panose="020F0502020204030204" pitchFamily="34" charset="0"/>
                <a:ea typeface="SimSun" panose="02010600030101010101" pitchFamily="2" charset="-122"/>
                <a:cs typeface="Arial" panose="020B0604020202020204" pitchFamily="34" charset="0"/>
              </a:rPr>
              <a:t>: supporting and encouraging people’s ability to find ways to calm themselves and resolve the situation.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Positive</a:t>
            </a:r>
            <a:r>
              <a:rPr lang="en-GB" dirty="0">
                <a:latin typeface="Calibri" panose="020F0502020204030204" pitchFamily="34" charset="0"/>
                <a:ea typeface="SimSun" panose="02010600030101010101" pitchFamily="2" charset="-122"/>
                <a:cs typeface="Arial" panose="020B0604020202020204" pitchFamily="34" charset="0"/>
              </a:rPr>
              <a:t>: encouraging people to be confident that their situation can change or that they can find ways to overcome it.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Empathetic</a:t>
            </a:r>
            <a:r>
              <a:rPr lang="en-GB" dirty="0">
                <a:latin typeface="Calibri" panose="020F0502020204030204" pitchFamily="34" charset="0"/>
                <a:ea typeface="SimSun" panose="02010600030101010101" pitchFamily="2" charset="-122"/>
                <a:cs typeface="Arial" panose="020B0604020202020204" pitchFamily="34" charset="0"/>
              </a:rPr>
              <a:t>: putting in effort to understand the thoughts and feelings of everyone involved.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Patient</a:t>
            </a:r>
            <a:r>
              <a:rPr lang="en-GB" dirty="0">
                <a:latin typeface="Calibri" panose="020F0502020204030204" pitchFamily="34" charset="0"/>
                <a:ea typeface="SimSun" panose="02010600030101010101" pitchFamily="2" charset="-122"/>
                <a:cs typeface="Arial" panose="020B0604020202020204" pitchFamily="34" charset="0"/>
              </a:rPr>
              <a:t>: taking as much time as necessary to hear the concerns of the persons involved and to reach a fair and peaceful resolution to the situation.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Culturally sensitive</a:t>
            </a:r>
            <a:r>
              <a:rPr lang="en-GB" dirty="0">
                <a:latin typeface="Calibri" panose="020F0502020204030204" pitchFamily="34" charset="0"/>
                <a:ea typeface="SimSun" panose="02010600030101010101" pitchFamily="2" charset="-122"/>
                <a:cs typeface="Arial" panose="020B0604020202020204" pitchFamily="34" charset="0"/>
              </a:rPr>
              <a:t>: It is important to be mindful of a person’s background and history, recognizing that multiple factors have shaped their experiences and knowledge, such as culture, gender, migrant status, sexual orientation or other status.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77</a:t>
            </a:fld>
            <a:endParaRPr lang="en-CH"/>
          </a:p>
        </p:txBody>
      </p:sp>
    </p:spTree>
    <p:extLst>
      <p:ext uri="{BB962C8B-B14F-4D97-AF65-F5344CB8AC3E}">
        <p14:creationId xmlns:p14="http://schemas.microsoft.com/office/powerpoint/2010/main" val="2670515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Communication may also be improved by attention being paid to the structural elements contributing to mental health and the broader context of the individual (e.g., racism, poverty, welfare policies, contemporary forms of segregation, etc.) (</a:t>
            </a:r>
            <a:r>
              <a:rPr lang="en-GB" dirty="0">
                <a:latin typeface="Calibri" panose="020F0502020204030204" pitchFamily="34" charset="0"/>
                <a:ea typeface="SimSun" panose="02010600030101010101" pitchFamily="2" charset="-122"/>
                <a:cs typeface="Arial" panose="020B0604020202020204" pitchFamily="34" charset="0"/>
                <a:hlinkClick r:id="rId3" action="ppaction://hlinkfile" tooltip="Metzl JM, 2014 #409"/>
              </a:rPr>
              <a:t>29</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Donald CA, 2017 #410"/>
              </a:rPr>
              <a:t>30</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rPr>
              <a:t>31</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can include inviting people to share information related to their identities, contexts and needs as they feel relevant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can be a skill that some people have naturally, while for others it takes more practice and training.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78</a:t>
            </a:fld>
            <a:endParaRPr lang="en-CH"/>
          </a:p>
        </p:txBody>
      </p:sp>
    </p:spTree>
    <p:extLst>
      <p:ext uri="{BB962C8B-B14F-4D97-AF65-F5344CB8AC3E}">
        <p14:creationId xmlns:p14="http://schemas.microsoft.com/office/powerpoint/2010/main" val="769166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Active listening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International Online Training Program On Intractable Conflict, 1998 #118"/>
              </a:rPr>
              <a:t>32</a:t>
            </a:r>
            <a:r>
              <a:rPr lang="en-GB" b="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an essential aspect of good communication and helps people feel heard and understood.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essential </a:t>
            </a:r>
            <a:r>
              <a:rPr lang="en-GB" u="sng" dirty="0">
                <a:latin typeface="Calibri" panose="020F0502020204030204" pitchFamily="34" charset="0"/>
                <a:ea typeface="SimSun" panose="02010600030101010101" pitchFamily="2" charset="-122"/>
                <a:cs typeface="Arial" panose="020B0604020202020204" pitchFamily="34" charset="0"/>
              </a:rPr>
              <a:t>for people using mental health and social services </a:t>
            </a:r>
            <a:r>
              <a:rPr lang="en-GB" dirty="0">
                <a:latin typeface="Calibri" panose="020F0502020204030204" pitchFamily="34" charset="0"/>
                <a:ea typeface="SimSun" panose="02010600030101010101" pitchFamily="2" charset="-122"/>
                <a:cs typeface="Arial" panose="020B0604020202020204" pitchFamily="34" charset="0"/>
              </a:rPr>
              <a:t>to have their concerns, story and views heard.</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For active listening to work, the listener need to be genuinely interested in what the speaker is saying.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79</a:t>
            </a:fld>
            <a:endParaRPr lang="en-CH"/>
          </a:p>
        </p:txBody>
      </p:sp>
    </p:spTree>
    <p:extLst>
      <p:ext uri="{BB962C8B-B14F-4D97-AF65-F5344CB8AC3E}">
        <p14:creationId xmlns:p14="http://schemas.microsoft.com/office/powerpoint/2010/main" val="24256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explore the different types of violence, coercion and abuse that may be experienced in the mental health and social service setting.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a:t>
            </a:fld>
            <a:endParaRPr lang="en-CH"/>
          </a:p>
        </p:txBody>
      </p:sp>
    </p:spTree>
    <p:extLst>
      <p:ext uri="{BB962C8B-B14F-4D97-AF65-F5344CB8AC3E}">
        <p14:creationId xmlns:p14="http://schemas.microsoft.com/office/powerpoint/2010/main" val="2880284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458788"/>
            <a:ext cx="5486400" cy="3086100"/>
          </a:xfrm>
        </p:spPr>
      </p:sp>
      <p:sp>
        <p:nvSpPr>
          <p:cNvPr id="3" name="Notes Placeholder 2"/>
          <p:cNvSpPr>
            <a:spLocks noGrp="1"/>
          </p:cNvSpPr>
          <p:nvPr>
            <p:ph type="body" idx="1"/>
          </p:nvPr>
        </p:nvSpPr>
        <p:spPr>
          <a:xfrm>
            <a:off x="430270" y="3544888"/>
            <a:ext cx="5819660" cy="5374260"/>
          </a:xfrm>
        </p:spPr>
        <p:txBody>
          <a:bodyPr/>
          <a:lstStyle/>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 structured form of listening that focuses the attention on the speaker.</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gives full attention to the speaker.</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By paying full attention to the speaker, the listener will be able to ask relevant questions because they are actively engaged in the conversation.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also important for building trust.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can be demonstrated by non-verbal actions (nodding, looking in the eyes, open body language e.g. unfolded arms).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Listener repeats in own words what they think the speaker has said (e.g., “It seems like you…”).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important because very often we hear what we </a:t>
            </a:r>
            <a:r>
              <a:rPr lang="en-GB" i="1" dirty="0">
                <a:latin typeface="Calibri" panose="020F0502020204030204" pitchFamily="34" charset="0"/>
                <a:ea typeface="SimSun" panose="02010600030101010101" pitchFamily="2" charset="-122"/>
                <a:cs typeface="Arial" panose="020B0604020202020204" pitchFamily="34" charset="0"/>
              </a:rPr>
              <a:t>expect</a:t>
            </a:r>
            <a:r>
              <a:rPr lang="en-GB" dirty="0">
                <a:latin typeface="Calibri" panose="020F0502020204030204" pitchFamily="34" charset="0"/>
                <a:ea typeface="SimSun" panose="02010600030101010101" pitchFamily="2" charset="-122"/>
                <a:cs typeface="Arial" panose="020B0604020202020204" pitchFamily="34" charset="0"/>
              </a:rPr>
              <a:t> to hear rather than what has actually been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 by paraphrasing what has been said, the listener can ensure that they have truly understood what the person has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not about parroting what the person has said. It is about understanding the true or underlying meaning about what has been said.</a:t>
            </a:r>
            <a:endParaRPr lang="en-US" dirty="0">
              <a:latin typeface="Calibri" panose="020F0502020204030204" pitchFamily="34" charset="0"/>
              <a:ea typeface="SimSun" panose="02010600030101010101" pitchFamily="2" charset="-122"/>
              <a:cs typeface="Arial" panose="020B0604020202020204" pitchFamily="34" charset="0"/>
            </a:endParaRP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does not agree or disagree, but reaffirms what the speaker has said.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kind of dialogue leads to greater understanding of the thoughts, feelings and motivations of the speaker.</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80</a:t>
            </a:fld>
            <a:endParaRPr lang="en-CH"/>
          </a:p>
        </p:txBody>
      </p:sp>
    </p:spTree>
    <p:extLst>
      <p:ext uri="{BB962C8B-B14F-4D97-AF65-F5344CB8AC3E}">
        <p14:creationId xmlns:p14="http://schemas.microsoft.com/office/powerpoint/2010/main" val="13021709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Benefits of active listening</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promotes attentiveness and shows interest and respect for the person.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avoids misunderstandings.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people to open up and say more by conveying that what they have to say has value.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the expression of emotions and feelings.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prevents escalation of a situation.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more likely to help develop a person-centred solution to a situation or problem.</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81</a:t>
            </a:fld>
            <a:endParaRPr lang="en-CH"/>
          </a:p>
        </p:txBody>
      </p:sp>
    </p:spTree>
    <p:extLst>
      <p:ext uri="{BB962C8B-B14F-4D97-AF65-F5344CB8AC3E}">
        <p14:creationId xmlns:p14="http://schemas.microsoft.com/office/powerpoint/2010/main" val="11792618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44450"/>
            <a:ext cx="3373438" cy="1898650"/>
          </a:xfrm>
        </p:spPr>
      </p:sp>
      <p:sp>
        <p:nvSpPr>
          <p:cNvPr id="3" name="Notes Placeholder 2"/>
          <p:cNvSpPr>
            <a:spLocks noGrp="1"/>
          </p:cNvSpPr>
          <p:nvPr>
            <p:ph type="body" idx="1"/>
          </p:nvPr>
        </p:nvSpPr>
        <p:spPr>
          <a:xfrm>
            <a:off x="330506" y="2184400"/>
            <a:ext cx="6356733" cy="6640111"/>
          </a:xfrm>
        </p:spPr>
        <p:txBody>
          <a:bodyPr/>
          <a:lstStyle/>
          <a:p>
            <a:pPr>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7.1: Phrases for calming a tense situation (</a:t>
            </a:r>
            <a:r>
              <a:rPr lang="en-GB" sz="1100"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9"/>
              </a:rPr>
              <a:t>33</a:t>
            </a:r>
            <a:r>
              <a:rPr lang="en-GB" sz="1100" b="1" i="1" dirty="0">
                <a:latin typeface="Calibri" panose="020F0502020204030204" pitchFamily="34" charset="0"/>
                <a:ea typeface="SimSun" panose="02010600030101010101" pitchFamily="2" charset="-122"/>
                <a:cs typeface="Arial" panose="020B0604020202020204" pitchFamily="34" charset="0"/>
              </a:rPr>
              <a:t>) (25 min.)</a:t>
            </a:r>
            <a:endParaRPr lang="en-CH"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help participants to think about the reactions that everyone has to certain phrases. The exercise shows how common phrases used by mental health and other practitioners can evoke powerful (and, at times, negative) emotional responses.</a:t>
            </a:r>
            <a:endParaRPr lang="en-CH"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Read the following phrases: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Would it be helpful to you if we sit down and talk about the problem together?</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If you don’t calm down, I will have to restrain you.</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going to be OK.</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Calm down!</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am here to help you.</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unreasonable.</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solve this problem together.</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 you want to talk about how you are feeling?</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childish.</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What can I do to help?</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You’re doing well.</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this is temporary and you will be feeling better soon.</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Count on me.</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don’t have to prove anything to anybody.</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you will get through this.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a very valuable person.</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Remember your achievements…not only your problems.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Tell me what you want/need?</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respect your views.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work together through this.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It’s OK to feel like that.</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Don’t give up.</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can’t promise, but I’ll do my best to help.</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SimSun" panose="02010600030101010101" pitchFamily="2" charset="-122"/>
                <a:cs typeface="Arial" panose="020B0604020202020204" pitchFamily="34" charset="0"/>
              </a:rPr>
              <a:t>You can have trust in yourself and your ability to recover</a:t>
            </a:r>
          </a:p>
          <a:p>
            <a:pPr marL="342900" marR="0" lvl="0" indent="-342900">
              <a:spcBef>
                <a:spcPts val="0"/>
              </a:spcBef>
              <a:spcAft>
                <a:spcPts val="0"/>
              </a:spcAft>
              <a:buFont typeface="+mj-lt"/>
              <a:buAutoNum type="arabicPeriod"/>
            </a:pPr>
            <a:endParaRPr lang="en-US"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Go through each phrase with participants, asking the following:</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How do these words make you feel?</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Do you think this would be helpful in calming a tense situation? Why or why not?</a:t>
            </a:r>
            <a:endParaRPr lang="en-CH"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Is there some phrase that works for everyone?</a:t>
            </a:r>
            <a:endParaRPr lang="en-CH" sz="1100"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endParaRPr lang="en-CH" sz="1100" dirty="0">
              <a:latin typeface="Calibri" panose="020F0502020204030204" pitchFamily="34" charset="0"/>
              <a:ea typeface="SimSun" panose="02010600030101010101" pitchFamily="2" charset="-122"/>
              <a:cs typeface="Arial" panose="020B0604020202020204" pitchFamily="34" charset="0"/>
            </a:endParaRPr>
          </a:p>
          <a:p>
            <a:endParaRPr lang="en-CH" sz="1100" dirty="0"/>
          </a:p>
        </p:txBody>
      </p:sp>
      <p:sp>
        <p:nvSpPr>
          <p:cNvPr id="4" name="Slide Number Placeholder 3"/>
          <p:cNvSpPr>
            <a:spLocks noGrp="1"/>
          </p:cNvSpPr>
          <p:nvPr>
            <p:ph type="sldNum" sz="quarter" idx="5"/>
          </p:nvPr>
        </p:nvSpPr>
        <p:spPr/>
        <p:txBody>
          <a:bodyPr/>
          <a:lstStyle/>
          <a:p>
            <a:fld id="{21A70AF2-C819-47A0-A399-EA1272036C6D}" type="slidenum">
              <a:rPr lang="en-CH" smtClean="0"/>
              <a:t>82</a:t>
            </a:fld>
            <a:endParaRPr lang="en-CH"/>
          </a:p>
        </p:txBody>
      </p:sp>
    </p:spTree>
    <p:extLst>
      <p:ext uri="{BB962C8B-B14F-4D97-AF65-F5344CB8AC3E}">
        <p14:creationId xmlns:p14="http://schemas.microsoft.com/office/powerpoint/2010/main" val="1048939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all the phrases, ask participants the following:</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currently use any of these types of phrases when you are confronted with a difficult situation?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other things to say that might help calm tense situations?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things you have heard others say that are not helpful?</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helpful words to say instead of these unhelpful things?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can your tone of voice, body language and posture communicate beyond words?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83</a:t>
            </a:fld>
            <a:endParaRPr lang="en-CH"/>
          </a:p>
        </p:txBody>
      </p:sp>
    </p:spTree>
    <p:extLst>
      <p:ext uri="{BB962C8B-B14F-4D97-AF65-F5344CB8AC3E}">
        <p14:creationId xmlns:p14="http://schemas.microsoft.com/office/powerpoint/2010/main" val="26541308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Finish this exercise telling participants the following:</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Even through these simple phrases we can see that the words that we use have power and make an important impact on how people feel. This is particularly true in tense situations.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Simple phrases like this can either make us feel calmer/less threatened, or else can make us feel more tense and upset.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what may seem to be a helpful phrase to some people may not be to others. The context, culture, who is saying the phrase and also the intention behind the phrase all determine how it is received by others.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84</a:t>
            </a:fld>
            <a:endParaRPr lang="en-CH"/>
          </a:p>
        </p:txBody>
      </p:sp>
    </p:spTree>
    <p:extLst>
      <p:ext uri="{BB962C8B-B14F-4D97-AF65-F5344CB8AC3E}">
        <p14:creationId xmlns:p14="http://schemas.microsoft.com/office/powerpoint/2010/main" val="3940130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en-CH" smtClean="0"/>
              <a:t>85</a:t>
            </a:fld>
            <a:endParaRPr lang="en-CH"/>
          </a:p>
        </p:txBody>
      </p:sp>
    </p:spTree>
    <p:extLst>
      <p:ext uri="{BB962C8B-B14F-4D97-AF65-F5344CB8AC3E}">
        <p14:creationId xmlns:p14="http://schemas.microsoft.com/office/powerpoint/2010/main" val="33682792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371" y="4400550"/>
            <a:ext cx="6125378" cy="3983286"/>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Supportive environments and comfort rooms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hampagne, 2004 #114"/>
              </a:rPr>
              <a:t>34</a:t>
            </a:r>
            <a:r>
              <a:rPr lang="en-GB" b="1" i="1" dirty="0">
                <a:latin typeface="Calibri" panose="020F0502020204030204" pitchFamily="34" charset="0"/>
                <a:ea typeface="SimSun" panose="02010600030101010101" pitchFamily="2" charset="-122"/>
                <a:cs typeface="Arial" panose="020B0604020202020204" pitchFamily="34" charset="0"/>
              </a:rPr>
              <a:t>) 5 min.</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environment of a service may play a role in increasing or reducing tensions.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coercive or oppressive environment may increase conflicts and escalation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a comfortable and supportive environment may foster and support recovery, wellness, inclusion, hope, resilience, social interaction and so on.</a:t>
            </a:r>
          </a:p>
          <a:p>
            <a:pPr marL="171450" lvl="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overall environment should be supportive, a practical illustration may be to create a comfort room in the service.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 It can be offered at any time and can help to prevent escalation.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should be used voluntarily, and must not be used as a place of seclusion. People should never be locked into the room or otherwise prevented from leaving.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86</a:t>
            </a:fld>
            <a:endParaRPr lang="en-CH"/>
          </a:p>
        </p:txBody>
      </p:sp>
    </p:spTree>
    <p:extLst>
      <p:ext uri="{BB962C8B-B14F-4D97-AF65-F5344CB8AC3E}">
        <p14:creationId xmlns:p14="http://schemas.microsoft.com/office/powerpoint/2010/main" val="11800358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Another example is the use of sensory approaches. Sensory approaches can sometimes be useful, depending on the person, to reduce anxiety and distress and to calm down. Sensory approaches are meant to stimulate different senses (touch, hearing, as smell, sight, taste).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Sensory approaches should also be used </a:t>
            </a:r>
            <a:r>
              <a:rPr lang="en-GB" b="1" u="sng" dirty="0">
                <a:latin typeface="Calibri" panose="020F0502020204030204" pitchFamily="34" charset="0"/>
                <a:ea typeface="SimSun" panose="02010600030101010101" pitchFamily="2" charset="-122"/>
                <a:cs typeface="Arial" panose="020B0604020202020204" pitchFamily="34" charset="0"/>
              </a:rPr>
              <a:t>only with the informed consent</a:t>
            </a:r>
            <a:r>
              <a:rPr lang="en-GB" dirty="0">
                <a:latin typeface="Calibri" panose="020F0502020204030204" pitchFamily="34" charset="0"/>
                <a:ea typeface="SimSun" panose="02010600030101010101" pitchFamily="2" charset="-122"/>
                <a:cs typeface="Arial" panose="020B0604020202020204" pitchFamily="34" charset="0"/>
              </a:rPr>
              <a:t> of the person and if identified by the person helpful.</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examples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Music</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Massage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Warm water</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Soft blankets, carpets or pillows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Calming colours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Low lighting</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Rocking chairs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Aromatherapy</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Animals (if appropriate).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87</a:t>
            </a:fld>
            <a:endParaRPr lang="en-CH"/>
          </a:p>
        </p:txBody>
      </p:sp>
    </p:spTree>
    <p:extLst>
      <p:ext uri="{BB962C8B-B14F-4D97-AF65-F5344CB8AC3E}">
        <p14:creationId xmlns:p14="http://schemas.microsoft.com/office/powerpoint/2010/main" val="3495714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en-CH" smtClean="0"/>
              <a:t>88</a:t>
            </a:fld>
            <a:endParaRPr lang="en-CH"/>
          </a:p>
        </p:txBody>
      </p:sp>
    </p:spTree>
    <p:extLst>
      <p:ext uri="{BB962C8B-B14F-4D97-AF65-F5344CB8AC3E}">
        <p14:creationId xmlns:p14="http://schemas.microsoft.com/office/powerpoint/2010/main" val="10615430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b="1" i="1" dirty="0">
                <a:latin typeface="Calibri" panose="020F0502020204030204" pitchFamily="34" charset="0"/>
                <a:ea typeface="SimSun" panose="02010600030101010101" pitchFamily="2" charset="-122"/>
                <a:cs typeface="Arial" panose="020B0604020202020204" pitchFamily="34" charset="0"/>
              </a:rPr>
              <a:t>Presentation: Creating a saying “yes” and “can do” culture (10 min.)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need to shift from a culture of “managing” and “controlling” people, to a recovery-oriented approach in which the aim is to support people and meet their needs, when they want support to do so (e.g. need for respite from difficult circumstances, need for human connection and comfort, need to work on recovery outside of one’s usual space and routine). In order to achieve such a cultural shift, it is essential for staff to work with people to meet their needs.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Often, however, on admission to a service, people using services with an institutional culture and people brought in against their will are required to surrender considerable control to the service staff. </a:t>
            </a: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89</a:t>
            </a:fld>
            <a:endParaRPr lang="en-CH"/>
          </a:p>
        </p:txBody>
      </p:sp>
    </p:spTree>
    <p:extLst>
      <p:ext uri="{BB962C8B-B14F-4D97-AF65-F5344CB8AC3E}">
        <p14:creationId xmlns:p14="http://schemas.microsoft.com/office/powerpoint/2010/main" val="275526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46088"/>
            <a:ext cx="4978400" cy="2800350"/>
          </a:xfrm>
        </p:spPr>
      </p:sp>
      <p:sp>
        <p:nvSpPr>
          <p:cNvPr id="3" name="Notes Placeholder 2"/>
          <p:cNvSpPr>
            <a:spLocks noGrp="1"/>
          </p:cNvSpPr>
          <p:nvPr>
            <p:ph type="body" idx="1"/>
          </p:nvPr>
        </p:nvSpPr>
        <p:spPr>
          <a:xfrm>
            <a:off x="464085" y="3414981"/>
            <a:ext cx="5929829" cy="4965164"/>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Introduction to this module (5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Although this module applies primarily to the context of mental health and social services, many of the topics and strategies discussed are also relevant for community settings. In particular, people may experience violence, coercion and abuse even before they access the service (e.g. in their home, at the police station, in the emergency service of a general hospital).</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purpose of mental health and social services is to promote mental health and well-being and to support people using the services.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in services in countries across the world people are experiencing violence, abuse and coercive practices such as involuntary admission and treatment.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address these failures in mental health and related systems it is essential to work towards fostering a culture of safety, openness and transparency in services and to have strategies in place to prevent violence, coercion and abuse.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such events do occur, it is also necessary to address them immediately and in an effective way.</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important way to stop these practices within services is to respect people’s rights under the Convention on the Rights of Persons with Disabilities (CRPD), including the right to make their own choices.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right also encompasses deciding if they want to receive support and where they want to receive it.</a:t>
            </a:r>
            <a:endParaRPr lang="en-CH"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module provides the knowledge and tools to achieve these goals.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a:t>
            </a:fld>
            <a:endParaRPr lang="en-CH"/>
          </a:p>
        </p:txBody>
      </p:sp>
    </p:spTree>
    <p:extLst>
      <p:ext uri="{BB962C8B-B14F-4D97-AF65-F5344CB8AC3E}">
        <p14:creationId xmlns:p14="http://schemas.microsoft.com/office/powerpoint/2010/main" val="18061391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Being placed in a situation of loss of control and “dependency” on staff for their comfort, security, safety and well-being can cause fear, distress, anxiety and frustration and may lead to conflictual situations.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feelings can be further increased by the fact that mental health and other practitioners often say “no” to people’s requests or delay meeting these requests, many times without explanation.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be due to heavy workloads, staff shortages, poor training or a belief that fulfilling a request is not in the “best interest” of the person. It may also be due to service regulations or a culture of unresponsiveness in the service more generally.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useful strategy to make this cultural shift is to create a </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saying yes” and “can do” culture within a service. This involves creating a </a:t>
            </a:r>
            <a:r>
              <a:rPr lang="en-GB" dirty="0" err="1">
                <a:latin typeface="Calibri" panose="020F0502020204030204" pitchFamily="34" charset="0"/>
                <a:ea typeface="SimSun" panose="02010600030101010101" pitchFamily="2" charset="-122"/>
                <a:cs typeface="Arial" panose="020B0604020202020204" pitchFamily="34" charset="0"/>
              </a:rPr>
              <a:t>nonjudgemental</a:t>
            </a:r>
            <a:r>
              <a:rPr lang="en-GB" dirty="0">
                <a:latin typeface="Calibri" panose="020F0502020204030204" pitchFamily="34" charset="0"/>
                <a:ea typeface="SimSun" panose="02010600030101010101" pitchFamily="2" charset="-122"/>
                <a:cs typeface="Arial" panose="020B0604020202020204" pitchFamily="34" charset="0"/>
              </a:rPr>
              <a:t> space to think through how decisions are reached and whether it is possible to say “yes” rather than “no” in response to a request from people who are using the services.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90</a:t>
            </a:fld>
            <a:endParaRPr lang="en-CH"/>
          </a:p>
        </p:txBody>
      </p:sp>
    </p:spTree>
    <p:extLst>
      <p:ext uri="{BB962C8B-B14F-4D97-AF65-F5344CB8AC3E}">
        <p14:creationId xmlns:p14="http://schemas.microsoft.com/office/powerpoint/2010/main" val="8569337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Before saying “no” to requests from people who are using the services, staff members should first R.E.F.L.E.C.T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Ray, 2016 #189"/>
              </a:rPr>
              <a:t>35</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on the request. Think about: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take to say yes?</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 </a:t>
            </a:r>
            <a:r>
              <a:rPr lang="en-GB" dirty="0">
                <a:latin typeface="Calibri" panose="020F0502020204030204" pitchFamily="34" charset="0"/>
                <a:ea typeface="SimSun" panose="02010600030101010101" pitchFamily="2" charset="-122"/>
                <a:cs typeface="Arial" panose="020B0604020202020204" pitchFamily="34" charset="0"/>
              </a:rPr>
              <a:t>– Easy: Is “no” the easy option?</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feel like for the person if I say “no”?</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Have I really listened to the person concerned and what they are asking?</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Can I explain to the person concerned why I am unable to meet their request?</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dirty="0">
                <a:latin typeface="Calibri" panose="020F0502020204030204" pitchFamily="34" charset="0"/>
                <a:ea typeface="SimSun" panose="02010600030101010101" pitchFamily="2" charset="-122"/>
                <a:cs typeface="Arial" panose="020B0604020202020204" pitchFamily="34" charset="0"/>
              </a:rPr>
              <a:t> – Creative: Are there creative ways in which I could meet the request of the person?</a:t>
            </a:r>
            <a:endParaRPr lang="en-CH"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Am I giving enough time to consider the request?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91</a:t>
            </a:fld>
            <a:endParaRPr lang="en-CH"/>
          </a:p>
        </p:txBody>
      </p:sp>
    </p:spTree>
    <p:extLst>
      <p:ext uri="{BB962C8B-B14F-4D97-AF65-F5344CB8AC3E}">
        <p14:creationId xmlns:p14="http://schemas.microsoft.com/office/powerpoint/2010/main" val="14228653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sometimes services may not be able to meet certain needs, or may not be able to meet them immediately. This should be discussed with the person.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service managers should make sure that service staff have the working conditions necessary to enable and empower them to engage effectively with, and meet the needs of, people using the service.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92</a:t>
            </a:fld>
            <a:endParaRPr lang="en-CH"/>
          </a:p>
        </p:txBody>
      </p:sp>
    </p:spTree>
    <p:extLst>
      <p:ext uri="{BB962C8B-B14F-4D97-AF65-F5344CB8AC3E}">
        <p14:creationId xmlns:p14="http://schemas.microsoft.com/office/powerpoint/2010/main" val="14223549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93</a:t>
            </a:fld>
            <a:endParaRPr lang="en-CH"/>
          </a:p>
        </p:txBody>
      </p:sp>
    </p:spTree>
    <p:extLst>
      <p:ext uri="{BB962C8B-B14F-4D97-AF65-F5344CB8AC3E}">
        <p14:creationId xmlns:p14="http://schemas.microsoft.com/office/powerpoint/2010/main" val="4387756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192607"/>
          </a:xfrm>
        </p:spPr>
        <p:txBody>
          <a:bodyPr/>
          <a:lstStyle/>
          <a:p>
            <a:pPr>
              <a:spcAft>
                <a:spcPts val="1200"/>
              </a:spcAft>
            </a:pPr>
            <a:r>
              <a:rPr lang="en-GB" b="1" i="1" dirty="0">
                <a:latin typeface="Calibri" panose="020F0502020204030204" pitchFamily="34" charset="0"/>
                <a:ea typeface="SimSun" panose="02010600030101010101" pitchFamily="2" charset="-122"/>
                <a:cs typeface="Helvetica" panose="020B0604020202020204" pitchFamily="34" charset="0"/>
              </a:rPr>
              <a:t>Presentation</a:t>
            </a:r>
            <a:r>
              <a:rPr lang="en-GB" i="1" dirty="0">
                <a:latin typeface="Calibri" panose="020F0502020204030204" pitchFamily="34" charset="0"/>
                <a:ea typeface="SimSun" panose="02010600030101010101" pitchFamily="2" charset="-122"/>
                <a:cs typeface="Helvetica" panose="020B0604020202020204" pitchFamily="34" charset="0"/>
              </a:rPr>
              <a:t>:</a:t>
            </a:r>
            <a:r>
              <a:rPr lang="en-GB" sz="1400" i="1" dirty="0">
                <a:latin typeface="Helvetica" panose="020B060402020202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49"/>
              </a:rPr>
              <a:t>36</a:t>
            </a:r>
            <a:r>
              <a:rPr lang="en-GB" b="1" i="1" dirty="0">
                <a:latin typeface="Calibri" panose="020F0502020204030204" pitchFamily="34" charset="0"/>
                <a:ea typeface="SimSun" panose="02010600030101010101" pitchFamily="2" charset="-122"/>
                <a:cs typeface="Arial" panose="020B0604020202020204" pitchFamily="34" charset="0"/>
              </a:rPr>
              <a:t>) (15 min.)</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200"/>
              </a:spcAft>
            </a:pPr>
            <a:r>
              <a:rPr lang="en-GB" b="1" dirty="0">
                <a:latin typeface="Calibri" panose="020F0502020204030204" pitchFamily="34" charset="0"/>
                <a:ea typeface="SimSun" panose="02010600030101010101" pitchFamily="2" charset="-122"/>
                <a:cs typeface="Arial" panose="020B0604020202020204" pitchFamily="34" charset="0"/>
              </a:rPr>
              <a:t>What is an individualized plan?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individualized plan is a document in which the person identifies their sensitivities and signs of distress as well as strategies and actions that they themselves or others can take to respond to the situation and alleviate distress, anxiety, frustration or anger.</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not be relevant to develop specific individualized plans to explore sensitivities and signs of distress for all people – not all people will want or need them.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for some people, developing individualized plans may be useful for understanding what makes them feel distressed, anxious or angry and how others can respond in these situations in a way that is respectful of the person and of their wishes and preferences. </a:t>
            </a: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people may want to develop a plan on their own, while others may want to involve trusted persons in the process.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94</a:t>
            </a:fld>
            <a:endParaRPr lang="en-CH"/>
          </a:p>
        </p:txBody>
      </p:sp>
    </p:spTree>
    <p:extLst>
      <p:ext uri="{BB962C8B-B14F-4D97-AF65-F5344CB8AC3E}">
        <p14:creationId xmlns:p14="http://schemas.microsoft.com/office/powerpoint/2010/main" val="29825023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Developing a plan is an opportunity for others to understand what the emotions and feelings of the person are in certain situations and to discuss effective ways to meet their needs when this situation occurs and in the longer term.</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Therefore individualized plans can help to resolve tense situations more effectively without the use of coercion, abuse or violence.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person developing the plan should have the possibility to let all relevant people – including mental health and other practitioners, families and care partners – know about its existence so they know how to support the person in an effective and acceptable way.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95</a:t>
            </a:fld>
            <a:endParaRPr lang="en-CH"/>
          </a:p>
        </p:txBody>
      </p:sp>
    </p:spTree>
    <p:extLst>
      <p:ext uri="{BB962C8B-B14F-4D97-AF65-F5344CB8AC3E}">
        <p14:creationId xmlns:p14="http://schemas.microsoft.com/office/powerpoint/2010/main" val="34174713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families and other supporters can also develop their own individualized plans; they too may have sensitivities that can affect their behaviour in conflictual situations.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that they understand their own sensitivities and identify calming methods that also work for them so that they do not contribute to creating a tense situation or making a situation worse.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an individualized plan is made well, for a person who is comfortable receiving this type of support for dealing with typical sources of distress, it can be beneficial to everyone concerned and can provide for a better environment within the mental health or social service or at home.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96</a:t>
            </a:fld>
            <a:endParaRPr lang="en-CH"/>
          </a:p>
        </p:txBody>
      </p:sp>
    </p:spTree>
    <p:extLst>
      <p:ext uri="{BB962C8B-B14F-4D97-AF65-F5344CB8AC3E}">
        <p14:creationId xmlns:p14="http://schemas.microsoft.com/office/powerpoint/2010/main" val="36340864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327025"/>
            <a:ext cx="5046663" cy="2838450"/>
          </a:xfrm>
        </p:spPr>
      </p:sp>
      <p:sp>
        <p:nvSpPr>
          <p:cNvPr id="3" name="Notes Placeholder 2"/>
          <p:cNvSpPr>
            <a:spLocks noGrp="1"/>
          </p:cNvSpPr>
          <p:nvPr>
            <p:ph type="body" idx="1"/>
          </p:nvPr>
        </p:nvSpPr>
        <p:spPr>
          <a:xfrm>
            <a:off x="685800" y="3166110"/>
            <a:ext cx="5486400" cy="5109210"/>
          </a:xfrm>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Calming strategies should be introduced into the individualized plan</a:t>
            </a: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After sensitivities and signs of distress have been identified, people should be encouraged and supported to explore what helps them to feel better and regain control. List these options in their individualized plans.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examples might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going for a walk/getting some fresh air</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having someone acknowledge my feelings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taking slow, with deep breaths</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squeezing a ball or blanket</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being able to yell or cry</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spending time in the comfort room</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calling a friend or family member</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sports or exercise,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music, art and creativity</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gardening </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pets and animals.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individualized plans are shared with service providers, they should be accessible during tense situations (e.g. people should be allowed to keep their own copy, have it on record in the service, on the online registry, etc.).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can be developed as stand-alone documents or as part of an overall recovery plan or of an advance plan/directive.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97</a:t>
            </a:fld>
            <a:endParaRPr lang="en-CH"/>
          </a:p>
        </p:txBody>
      </p:sp>
    </p:spTree>
    <p:extLst>
      <p:ext uri="{BB962C8B-B14F-4D97-AF65-F5344CB8AC3E}">
        <p14:creationId xmlns:p14="http://schemas.microsoft.com/office/powerpoint/2010/main" val="1933619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summary:</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unique to each person.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focus on the needs of the individual and not the needs of the service.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Very often services are geared towards following procedures or doing things for ease. A plan requires adaptability, flexibility and also creativity.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developed by the person concerned and, if they wish, other people they want to involve. These may include family members and other care partners, friends, colleagues, peer supporters, mental health and other practitioners, etc.</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identify sensitivities and signs of distress.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include strategies to respond to sensitivities before a situation escalates.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98</a:t>
            </a:fld>
            <a:endParaRPr lang="en-CH"/>
          </a:p>
        </p:txBody>
      </p:sp>
    </p:spTree>
    <p:extLst>
      <p:ext uri="{BB962C8B-B14F-4D97-AF65-F5344CB8AC3E}">
        <p14:creationId xmlns:p14="http://schemas.microsoft.com/office/powerpoint/2010/main" val="32184988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ask participants to divide into pairs. Participants may do this exercise on their own if they prefer.</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Distribute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Identifying sensitivities and signs of distress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(Annex 2).</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Begin the exercise with one person in each pair interviewing the other about what makes them feel distressed, frustrated, anxious or angry.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Then discuss what helps the other person calm down during stressful situations.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21A70AF2-C819-47A0-A399-EA1272036C6D}" type="slidenum">
              <a:rPr lang="en-CH" smtClean="0"/>
              <a:t>99</a:t>
            </a:fld>
            <a:endParaRPr lang="en-CH"/>
          </a:p>
        </p:txBody>
      </p:sp>
    </p:spTree>
    <p:extLst>
      <p:ext uri="{BB962C8B-B14F-4D97-AF65-F5344CB8AC3E}">
        <p14:creationId xmlns:p14="http://schemas.microsoft.com/office/powerpoint/2010/main" val="3177894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vmlDrawing" Target="../drawings/vmlDrawing9.vml"/><Relationship Id="rId1" Type="http://schemas.openxmlformats.org/officeDocument/2006/relationships/themeOverride" Target="../theme/themeOverride11.x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vmlDrawing" Target="../drawings/vmlDrawing10.vml"/><Relationship Id="rId1" Type="http://schemas.openxmlformats.org/officeDocument/2006/relationships/themeOverride" Target="../theme/themeOverride12.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vmlDrawing" Target="../drawings/vmlDrawing11.vml"/><Relationship Id="rId1" Type="http://schemas.openxmlformats.org/officeDocument/2006/relationships/themeOverride" Target="../theme/themeOverride14.x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vmlDrawing" Target="../drawings/vmlDrawing12.vml"/><Relationship Id="rId1" Type="http://schemas.openxmlformats.org/officeDocument/2006/relationships/themeOverride" Target="../theme/themeOverride15.x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vmlDrawing" Target="../drawings/vmlDrawing13.vml"/><Relationship Id="rId1" Type="http://schemas.openxmlformats.org/officeDocument/2006/relationships/themeOverride" Target="../theme/themeOverride17.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vmlDrawing" Target="../drawings/vmlDrawing14.vml"/><Relationship Id="rId1" Type="http://schemas.openxmlformats.org/officeDocument/2006/relationships/themeOverride" Target="../theme/themeOverride19.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emf"/><Relationship Id="rId2" Type="http://schemas.openxmlformats.org/officeDocument/2006/relationships/vmlDrawing" Target="../drawings/vmlDrawing15.vml"/><Relationship Id="rId1" Type="http://schemas.openxmlformats.org/officeDocument/2006/relationships/themeOverride" Target="../theme/themeOverride20.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vmlDrawing" Target="../drawings/vmlDrawing3.vml"/><Relationship Id="rId1" Type="http://schemas.openxmlformats.org/officeDocument/2006/relationships/themeOverride" Target="../theme/themeOverride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vmlDrawing" Target="../drawings/vmlDrawing4.vml"/><Relationship Id="rId1" Type="http://schemas.openxmlformats.org/officeDocument/2006/relationships/themeOverride" Target="../theme/themeOverride5.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5.bin"/><Relationship Id="rId2" Type="http://schemas.openxmlformats.org/officeDocument/2006/relationships/vmlDrawing" Target="../drawings/vmlDrawing5.vml"/><Relationship Id="rId1" Type="http://schemas.openxmlformats.org/officeDocument/2006/relationships/themeOverride" Target="../theme/themeOverride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vmlDrawing" Target="../drawings/vmlDrawing6.vml"/><Relationship Id="rId1" Type="http://schemas.openxmlformats.org/officeDocument/2006/relationships/themeOverride" Target="../theme/themeOverride7.x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vmlDrawing" Target="../drawings/vmlDrawing7.vml"/><Relationship Id="rId1" Type="http://schemas.openxmlformats.org/officeDocument/2006/relationships/themeOverride" Target="../theme/themeOverride8.x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vmlDrawing" Target="../drawings/vmlDrawing8.vml"/><Relationship Id="rId1" Type="http://schemas.openxmlformats.org/officeDocument/2006/relationships/themeOverride" Target="../theme/themeOverride9.x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5"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973728521"/>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95423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469633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9" name="think-cell Slide" r:id="rId5" imgW="493" imgH="493" progId="TCLayout.ActiveDocument.1">
                  <p:embed/>
                </p:oleObj>
              </mc:Choice>
              <mc:Fallback>
                <p:oleObj name="think-cell Slide" r:id="rId5" imgW="493" imgH="49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928583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3"/>
            </p:custDataLst>
            <p:extLst>
              <p:ext uri="{D42A27DB-BD31-4B8C-83A1-F6EECF244321}">
                <p14:modId xmlns:p14="http://schemas.microsoft.com/office/powerpoint/2010/main" val="2566240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93" name="think-cell Slide" r:id="rId5" imgW="360" imgH="360" progId="TCLayout.ActiveDocument.1">
                  <p:embed/>
                </p:oleObj>
              </mc:Choice>
              <mc:Fallback>
                <p:oleObj name="think-cell Slide" r:id="rId5" imgW="360" imgH="360" progId="TCLayout.ActiveDocument.1">
                  <p:embed/>
                  <p:pic>
                    <p:nvPicPr>
                      <p:cNvPr id="13" name="Object 1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76995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1625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439848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7"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021067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547124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41"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2156564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450509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77208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65"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13800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133316578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83405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89"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79079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308970257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383102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13" name="think-cell Slide" r:id="rId6" imgW="360" imgH="360" progId="TCLayout.ActiveDocument.1">
                  <p:embed/>
                </p:oleObj>
              </mc:Choice>
              <mc:Fallback>
                <p:oleObj name="think-cell Slide" r:id="rId6" imgW="360" imgH="36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92126250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DE55411E-BC08-44A7-8F62-F22372D5DCBC}" type="datetimeFigureOut">
              <a:rPr lang="en-CH" smtClean="0"/>
              <a:t>10/30/19</a:t>
            </a:fld>
            <a:endParaRPr lang="en-CH"/>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en-CH" smtClean="0"/>
              <a:t>‹#›</a:t>
            </a:fld>
            <a:endParaRPr lang="en-CH"/>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415171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10/30/19</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7576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9" name="Slide Number Placeholder 1">
            <a:extLst>
              <a:ext uri="{FF2B5EF4-FFF2-40B4-BE49-F238E27FC236}">
                <a16:creationId xmlns:a16="http://schemas.microsoft.com/office/drawing/2014/main" id="{908D36E9-CC14-5647-8129-BDDE6AF6B45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7300571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48188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9"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5">
            <a:extLst>
              <a:ext uri="{FF2B5EF4-FFF2-40B4-BE49-F238E27FC236}">
                <a16:creationId xmlns:a16="http://schemas.microsoft.com/office/drawing/2014/main" id="{FCABCE7B-DECF-314E-A724-F9E872A5BF81}"/>
              </a:ext>
            </a:extLst>
          </p:cNvPr>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Tree>
    <p:extLst>
      <p:ext uri="{BB962C8B-B14F-4D97-AF65-F5344CB8AC3E}">
        <p14:creationId xmlns:p14="http://schemas.microsoft.com/office/powerpoint/2010/main" val="88912621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3"/>
            </p:custDataLst>
            <p:extLst>
              <p:ext uri="{D42A27DB-BD31-4B8C-83A1-F6EECF244321}">
                <p14:modId xmlns:p14="http://schemas.microsoft.com/office/powerpoint/2010/main" val="376029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11" name="think-cell Slide" r:id="rId5" imgW="360" imgH="360" progId="TCLayout.ActiveDocument.1">
                  <p:embed/>
                </p:oleObj>
              </mc:Choice>
              <mc:Fallback>
                <p:oleObj name="think-cell Slide" r:id="rId5" imgW="360" imgH="360" progId="TCLayout.ActiveDocument.1">
                  <p:embed/>
                  <p:pic>
                    <p:nvPicPr>
                      <p:cNvPr id="13" name="Object 1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17431698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070574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3" name="think-cell Slide" r:id="rId7" imgW="353" imgH="353" progId="TCLayout.ActiveDocument.1">
                  <p:embed/>
                </p:oleObj>
              </mc:Choice>
              <mc:Fallback>
                <p:oleObj name="think-cell Slide" r:id="rId7" imgW="353" imgH="353" progId="TCLayout.ActiveDocument.1">
                  <p:embed/>
                  <p:pic>
                    <p:nvPicPr>
                      <p:cNvPr id="4" name="Object 3"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4"/>
            </p:custDataLst>
          </p:nvPr>
        </p:nvPicPr>
        <p:blipFill rotWithShape="1">
          <a:blip r:embed="rId9"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5"/>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585522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429588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97"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0634147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21"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743959817"/>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45"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8264223"/>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5"/>
            </p:custDataLst>
            <p:extLst>
              <p:ext uri="{D42A27DB-BD31-4B8C-83A1-F6EECF244321}">
                <p14:modId xmlns:p14="http://schemas.microsoft.com/office/powerpoint/2010/main" val="2391987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1" name="think-cell Slide" r:id="rId28" imgW="353" imgH="353" progId="TCLayout.ActiveDocument.1">
                  <p:embed/>
                </p:oleObj>
              </mc:Choice>
              <mc:Fallback>
                <p:oleObj name="think-cell Slide" r:id="rId28" imgW="353" imgH="353" progId="TCLayout.ActiveDocument.1">
                  <p:embed/>
                  <p:pic>
                    <p:nvPicPr>
                      <p:cNvPr id="7" name="Object 6"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6"/>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7"/>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91716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2" r:id="rId3"/>
    <p:sldLayoutId id="2147483675" r:id="rId4"/>
    <p:sldLayoutId id="2147483693"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4" r:id="rId22"/>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7" Type="http://schemas.openxmlformats.org/officeDocument/2006/relationships/hyperlink" Target="https://www.who.int/publications-detail/who-qualityrights-guidance-and-training-t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ho.int/about/licensing" TargetMode="External"/><Relationship Id="rId5" Type="http://schemas.openxmlformats.org/officeDocument/2006/relationships/hyperlink" Target="http://apps.who.int/bookorders" TargetMode="External"/><Relationship Id="rId4" Type="http://schemas.openxmlformats.org/officeDocument/2006/relationships/hyperlink" Target="https://creativecommons.org/licenses/by-nc-sa/3.0/ig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2CD1F2-D650-4424-A62C-57538559B475}"/>
              </a:ext>
            </a:extLst>
          </p:cNvPr>
          <p:cNvSpPr/>
          <p:nvPr/>
        </p:nvSpPr>
        <p:spPr>
          <a:xfrm>
            <a:off x="14514" y="5002306"/>
            <a:ext cx="12192000" cy="18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 t="16821" r="-268" b="40992"/>
          <a:stretch/>
        </p:blipFill>
        <p:spPr bwMode="auto">
          <a:xfrm>
            <a:off x="-14514" y="0"/>
            <a:ext cx="12221028"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03068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6426581"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Freedom from coercion, violence and abuse</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74267" y="-359385"/>
            <a:ext cx="2243467" cy="1222103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Course Slides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a:solidFill>
                  <a:srgbClr val="00B0F0"/>
                </a:solidFill>
                <a:latin typeface="Calibri" panose="020F0502020204030204" pitchFamily="34" charset="0"/>
              </a:rPr>
              <a:t>WHO QualityRights </a:t>
            </a:r>
            <a:r>
              <a:rPr lang="en-GB" altLang="en-US" sz="3000" dirty="0">
                <a:solidFill>
                  <a:srgbClr val="00B0F0"/>
                </a:solidFill>
                <a:latin typeface="Calibri" panose="020F0502020204030204" pitchFamily="34" charset="0"/>
              </a:rPr>
              <a:t>c</a:t>
            </a:r>
            <a:r>
              <a:rPr kumimoji="0" lang="en-GB" altLang="en-US" sz="3000" b="0" i="0" u="none" strike="noStrike" cap="none" normalizeH="0" baseline="0">
                <a:ln>
                  <a:noFill/>
                </a:ln>
                <a:solidFill>
                  <a:srgbClr val="00B0F0"/>
                </a:solidFill>
                <a:effectLst/>
                <a:latin typeface="Calibri" panose="020F0502020204030204" pitchFamily="34" charset="0"/>
              </a:rPr>
              <a:t>ore </a:t>
            </a:r>
            <a:r>
              <a:rPr kumimoji="0" lang="en-GB" altLang="en-US" sz="3000" b="0" i="0" u="none" strike="noStrike" cap="none" normalizeH="0" baseline="0" dirty="0">
                <a:ln>
                  <a:noFill/>
                </a:ln>
                <a:solidFill>
                  <a:srgbClr val="00B0F0"/>
                </a:solidFill>
                <a:effectLst/>
                <a:latin typeface="Calibri" panose="020F0502020204030204" pitchFamily="34" charset="0"/>
              </a:rPr>
              <a:t>training:</a:t>
            </a:r>
            <a:r>
              <a:rPr kumimoji="0" lang="en-GB" altLang="en-US" sz="3000" b="0" i="0" u="none" strike="noStrike" cap="none" normalizeH="0" baseline="0" dirty="0">
                <a:ln>
                  <a:noFill/>
                </a:ln>
                <a:solidFill>
                  <a:srgbClr val="006386"/>
                </a:solidFill>
                <a:effectLst/>
                <a:latin typeface="Calibri" panose="020F0502020204030204" pitchFamily="34" charset="0"/>
              </a:rPr>
              <a:t> </a:t>
            </a:r>
            <a:r>
              <a:rPr kumimoji="0" lang="en-GB" altLang="en-US" sz="3000" b="0" i="0" u="none" strike="noStrike" cap="none" normalizeH="0" baseline="0" dirty="0">
                <a:ln>
                  <a:noFill/>
                </a:ln>
                <a:solidFill>
                  <a:srgbClr val="00B0F0"/>
                </a:solidFill>
                <a:effectLst/>
                <a:latin typeface="Calibri" panose="020F0502020204030204" pitchFamily="34" charset="0"/>
              </a:rPr>
              <a:t>mental health &amp; social services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D7E62671-12F7-4AB4-B452-72A81A898E00}"/>
              </a:ext>
            </a:extLst>
          </p:cNvPr>
          <p:cNvSpPr txBox="1">
            <a:spLocks noChangeArrowheads="1"/>
          </p:cNvSpPr>
          <p:nvPr/>
        </p:nvSpPr>
        <p:spPr bwMode="auto">
          <a:xfrm>
            <a:off x="10931638" y="31781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CBM/Cathy </a:t>
            </a:r>
            <a:r>
              <a:rPr kumimoji="0" lang="en-US" altLang="en-US" sz="1000" b="0" i="0" u="none" strike="noStrike" cap="none" normalizeH="0" baseline="0" dirty="0" err="1">
                <a:ln>
                  <a:noFill/>
                </a:ln>
                <a:solidFill>
                  <a:srgbClr val="FFFFFE"/>
                </a:solidFill>
                <a:effectLst/>
                <a:latin typeface="Calibri" panose="020F0502020204030204" pitchFamily="34" charset="0"/>
              </a:rPr>
              <a:t>Greenblat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235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C71F7-959D-41D7-8E40-1E93A50DB9C2}"/>
              </a:ext>
            </a:extLst>
          </p:cNvPr>
          <p:cNvSpPr>
            <a:spLocks noGrp="1"/>
          </p:cNvSpPr>
          <p:nvPr>
            <p:ph sz="quarter" idx="14"/>
          </p:nvPr>
        </p:nvSpPr>
        <p:spPr/>
        <p:txBody>
          <a:bodyPr/>
          <a:lstStyle/>
          <a:p>
            <a:r>
              <a:rPr lang="en-GB" dirty="0"/>
              <a:t>The need to address the issues of violence, coercion and abuse in mental health and social services does not imply that: </a:t>
            </a:r>
          </a:p>
          <a:p>
            <a:pPr lvl="3"/>
            <a:r>
              <a:rPr lang="en-GB" sz="2200" dirty="0"/>
              <a:t>people with psychosocial, intellectual or cognitive disabilities are inherently violent. </a:t>
            </a:r>
          </a:p>
          <a:p>
            <a:pPr lvl="3"/>
            <a:r>
              <a:rPr lang="en-GB" sz="2200" dirty="0"/>
              <a:t>all services and practitioners are systematically abusive and violent. </a:t>
            </a:r>
            <a:endParaRPr lang="en-CH" sz="2200" dirty="0"/>
          </a:p>
        </p:txBody>
      </p:sp>
      <p:sp>
        <p:nvSpPr>
          <p:cNvPr id="2" name="Title 1">
            <a:extLst>
              <a:ext uri="{FF2B5EF4-FFF2-40B4-BE49-F238E27FC236}">
                <a16:creationId xmlns:a16="http://schemas.microsoft.com/office/drawing/2014/main" id="{929AF639-E7D8-4551-B22D-B7366470855C}"/>
              </a:ext>
            </a:extLst>
          </p:cNvPr>
          <p:cNvSpPr>
            <a:spLocks noGrp="1"/>
          </p:cNvSpPr>
          <p:nvPr>
            <p:ph type="title"/>
          </p:nvPr>
        </p:nvSpPr>
        <p:spPr/>
        <p:txBody>
          <a:bodyPr/>
          <a:lstStyle/>
          <a:p>
            <a:r>
              <a:rPr lang="en-GB" dirty="0"/>
              <a:t>Presentation: Introduction to this module - 2</a:t>
            </a:r>
            <a:endParaRPr lang="en-CH" dirty="0"/>
          </a:p>
        </p:txBody>
      </p:sp>
    </p:spTree>
    <p:extLst>
      <p:ext uri="{BB962C8B-B14F-4D97-AF65-F5344CB8AC3E}">
        <p14:creationId xmlns:p14="http://schemas.microsoft.com/office/powerpoint/2010/main" val="1604321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7EB96-1E05-4060-9495-EC3F077607CD}"/>
              </a:ext>
            </a:extLst>
          </p:cNvPr>
          <p:cNvSpPr>
            <a:spLocks noGrp="1"/>
          </p:cNvSpPr>
          <p:nvPr>
            <p:ph sz="quarter" idx="14"/>
          </p:nvPr>
        </p:nvSpPr>
        <p:spPr/>
        <p:txBody>
          <a:bodyPr/>
          <a:lstStyle/>
          <a:p>
            <a:pPr marL="0" indent="0">
              <a:buNone/>
            </a:pPr>
            <a:r>
              <a:rPr lang="en-GB" dirty="0"/>
              <a:t>Interview your partner:</a:t>
            </a:r>
            <a:endParaRPr lang="en-CH" dirty="0"/>
          </a:p>
          <a:p>
            <a:pPr marL="457200" lvl="0" indent="-457200">
              <a:buAutoNum type="alphaUcParenR"/>
            </a:pPr>
            <a:r>
              <a:rPr lang="en-GB" dirty="0"/>
              <a:t>What makes you feel frustrated, anxious or angry?</a:t>
            </a:r>
          </a:p>
          <a:p>
            <a:pPr marL="457200" indent="-457200">
              <a:buFont typeface="Arial" panose="020B0604020202020204" pitchFamily="34" charset="0"/>
              <a:buAutoNum type="alphaUcParenR"/>
            </a:pPr>
            <a:r>
              <a:rPr lang="en-GB" dirty="0"/>
              <a:t>What helps you to calm down in stressful situations?</a:t>
            </a:r>
            <a:endParaRPr lang="en-CH"/>
          </a:p>
          <a:p>
            <a:pPr marL="0" lvl="0" indent="0">
              <a:buNone/>
            </a:pPr>
            <a:endParaRPr lang="en-CH" dirty="0"/>
          </a:p>
        </p:txBody>
      </p:sp>
      <p:sp>
        <p:nvSpPr>
          <p:cNvPr id="2" name="Title 1">
            <a:extLst>
              <a:ext uri="{FF2B5EF4-FFF2-40B4-BE49-F238E27FC236}">
                <a16:creationId xmlns:a16="http://schemas.microsoft.com/office/drawing/2014/main" id="{580CDCF1-2A1A-4AC1-B3C5-D92D68B487E4}"/>
              </a:ext>
            </a:extLst>
          </p:cNvPr>
          <p:cNvSpPr>
            <a:spLocks noGrp="1"/>
          </p:cNvSpPr>
          <p:nvPr>
            <p:ph type="title"/>
          </p:nvPr>
        </p:nvSpPr>
        <p:spPr/>
        <p:txBody>
          <a:bodyPr/>
          <a:lstStyle/>
          <a:p>
            <a:r>
              <a:rPr lang="en-GB" dirty="0"/>
              <a:t>Exercise 10.1: Making individualized plans - 2</a:t>
            </a:r>
            <a:endParaRPr lang="en-CH" dirty="0"/>
          </a:p>
        </p:txBody>
      </p:sp>
    </p:spTree>
    <p:extLst>
      <p:ext uri="{BB962C8B-B14F-4D97-AF65-F5344CB8AC3E}">
        <p14:creationId xmlns:p14="http://schemas.microsoft.com/office/powerpoint/2010/main" val="2510016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48FDA-C429-4522-9CD8-B2F140511C50}"/>
              </a:ext>
            </a:extLst>
          </p:cNvPr>
          <p:cNvSpPr>
            <a:spLocks noGrp="1"/>
          </p:cNvSpPr>
          <p:nvPr>
            <p:ph sz="quarter" idx="14"/>
          </p:nvPr>
        </p:nvSpPr>
        <p:spPr/>
        <p:txBody>
          <a:bodyPr/>
          <a:lstStyle/>
          <a:p>
            <a:r>
              <a:rPr lang="en-GB" dirty="0"/>
              <a:t>After discussing strategies like the ones mentioned above, use Annex 2 to make an individualized plan with your partner:</a:t>
            </a:r>
            <a:endParaRPr lang="en-CH" dirty="0"/>
          </a:p>
          <a:p>
            <a:pPr lvl="2"/>
            <a:r>
              <a:rPr lang="en-GB" dirty="0"/>
              <a:t>List the sensitivities and signs of distress.</a:t>
            </a:r>
            <a:endParaRPr lang="en-CH" dirty="0"/>
          </a:p>
          <a:p>
            <a:pPr lvl="2"/>
            <a:r>
              <a:rPr lang="en-GB" dirty="0"/>
              <a:t>List the calming strategies.</a:t>
            </a:r>
            <a:endParaRPr lang="en-CH" dirty="0"/>
          </a:p>
          <a:p>
            <a:endParaRPr lang="en-CH" dirty="0"/>
          </a:p>
        </p:txBody>
      </p:sp>
      <p:sp>
        <p:nvSpPr>
          <p:cNvPr id="2" name="Title 1">
            <a:extLst>
              <a:ext uri="{FF2B5EF4-FFF2-40B4-BE49-F238E27FC236}">
                <a16:creationId xmlns:a16="http://schemas.microsoft.com/office/drawing/2014/main" id="{72094C00-C911-45B2-9458-B1458E56B373}"/>
              </a:ext>
            </a:extLst>
          </p:cNvPr>
          <p:cNvSpPr>
            <a:spLocks noGrp="1"/>
          </p:cNvSpPr>
          <p:nvPr>
            <p:ph type="title"/>
          </p:nvPr>
        </p:nvSpPr>
        <p:spPr/>
        <p:txBody>
          <a:bodyPr/>
          <a:lstStyle/>
          <a:p>
            <a:r>
              <a:rPr lang="en-GB" dirty="0"/>
              <a:t>Exercise 10.1: Making individualized plans - 3</a:t>
            </a:r>
            <a:endParaRPr lang="en-CH" dirty="0"/>
          </a:p>
        </p:txBody>
      </p:sp>
    </p:spTree>
    <p:extLst>
      <p:ext uri="{BB962C8B-B14F-4D97-AF65-F5344CB8AC3E}">
        <p14:creationId xmlns:p14="http://schemas.microsoft.com/office/powerpoint/2010/main" val="3668346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7A2-186F-4A99-BBFE-9C07A5D09AD8}"/>
              </a:ext>
            </a:extLst>
          </p:cNvPr>
          <p:cNvSpPr>
            <a:spLocks noGrp="1"/>
          </p:cNvSpPr>
          <p:nvPr>
            <p:ph type="title"/>
          </p:nvPr>
        </p:nvSpPr>
        <p:spPr/>
        <p:txBody>
          <a:bodyPr/>
          <a:lstStyle/>
          <a:p>
            <a:r>
              <a:rPr lang="en-GB" dirty="0"/>
              <a:t>Topic 11: Response teams</a:t>
            </a:r>
            <a:br>
              <a:rPr lang="en-CH" dirty="0"/>
            </a:br>
            <a:endParaRPr lang="en-CH" dirty="0"/>
          </a:p>
        </p:txBody>
      </p:sp>
    </p:spTree>
    <p:extLst>
      <p:ext uri="{BB962C8B-B14F-4D97-AF65-F5344CB8AC3E}">
        <p14:creationId xmlns:p14="http://schemas.microsoft.com/office/powerpoint/2010/main" val="561225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53471-9638-6948-9C83-841109B91A6D}"/>
              </a:ext>
            </a:extLst>
          </p:cNvPr>
          <p:cNvSpPr>
            <a:spLocks noGrp="1"/>
          </p:cNvSpPr>
          <p:nvPr>
            <p:ph type="body" sz="quarter" idx="13"/>
          </p:nvPr>
        </p:nvSpPr>
        <p:spPr/>
        <p:txBody>
          <a:bodyPr/>
          <a:lstStyle/>
          <a:p>
            <a:r>
              <a:rPr lang="en-GB" dirty="0"/>
              <a:t> </a:t>
            </a:r>
            <a:r>
              <a:rPr lang="en-US" dirty="0"/>
              <a:t>What is a response team? (a)</a:t>
            </a:r>
          </a:p>
        </p:txBody>
      </p:sp>
      <p:sp>
        <p:nvSpPr>
          <p:cNvPr id="3" name="Content Placeholder 2">
            <a:extLst>
              <a:ext uri="{FF2B5EF4-FFF2-40B4-BE49-F238E27FC236}">
                <a16:creationId xmlns:a16="http://schemas.microsoft.com/office/drawing/2014/main" id="{FD3CAF59-039D-45D6-B08D-515635940E1E}"/>
              </a:ext>
            </a:extLst>
          </p:cNvPr>
          <p:cNvSpPr>
            <a:spLocks noGrp="1"/>
          </p:cNvSpPr>
          <p:nvPr>
            <p:ph sz="quarter" idx="14"/>
          </p:nvPr>
        </p:nvSpPr>
        <p:spPr/>
        <p:txBody>
          <a:bodyPr/>
          <a:lstStyle/>
          <a:p>
            <a:r>
              <a:rPr lang="en-GB" dirty="0"/>
              <a:t>Response teams are being used in different countries where they have achieved a massive reduction in the use of coercive measures within psychiatric hospitals as well as forensic units.</a:t>
            </a:r>
            <a:endParaRPr lang="en-CH" dirty="0"/>
          </a:p>
          <a:p>
            <a:r>
              <a:rPr lang="en-US" dirty="0"/>
              <a:t>A response team is a core group of trained people responsible for intervening/responding when there is likely to be an emergency situation considered to be unmanageable by those present.</a:t>
            </a:r>
          </a:p>
          <a:p>
            <a:r>
              <a:rPr lang="en-US" dirty="0"/>
              <a:t>Response teams are trained to respond to conflictual situations by using communication and de-escalation skills to defuse and safely resolve the situation. </a:t>
            </a:r>
          </a:p>
          <a:p>
            <a:r>
              <a:rPr lang="en-US" dirty="0"/>
              <a:t>As response teams gain more practical experience, their effectiveness in defusing conflictual situations increases over time. </a:t>
            </a:r>
          </a:p>
        </p:txBody>
      </p:sp>
      <p:sp>
        <p:nvSpPr>
          <p:cNvPr id="2" name="Title 1">
            <a:extLst>
              <a:ext uri="{FF2B5EF4-FFF2-40B4-BE49-F238E27FC236}">
                <a16:creationId xmlns:a16="http://schemas.microsoft.com/office/drawing/2014/main" id="{7BB2837A-E9BB-47C2-8C1E-458206B1DC5E}"/>
              </a:ext>
            </a:extLst>
          </p:cNvPr>
          <p:cNvSpPr>
            <a:spLocks noGrp="1"/>
          </p:cNvSpPr>
          <p:nvPr>
            <p:ph type="title"/>
          </p:nvPr>
        </p:nvSpPr>
        <p:spPr/>
        <p:txBody>
          <a:bodyPr/>
          <a:lstStyle/>
          <a:p>
            <a:r>
              <a:rPr lang="en-GB" dirty="0"/>
              <a:t>Presentation: Response teams - 1</a:t>
            </a:r>
            <a:endParaRPr lang="en-CH" dirty="0"/>
          </a:p>
        </p:txBody>
      </p:sp>
    </p:spTree>
    <p:extLst>
      <p:ext uri="{BB962C8B-B14F-4D97-AF65-F5344CB8AC3E}">
        <p14:creationId xmlns:p14="http://schemas.microsoft.com/office/powerpoint/2010/main" val="992773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D98F5E-661D-E644-AFBD-0089B447914C}"/>
              </a:ext>
            </a:extLst>
          </p:cNvPr>
          <p:cNvSpPr>
            <a:spLocks noGrp="1"/>
          </p:cNvSpPr>
          <p:nvPr>
            <p:ph type="body" sz="quarter" idx="13"/>
          </p:nvPr>
        </p:nvSpPr>
        <p:spPr/>
        <p:txBody>
          <a:bodyPr/>
          <a:lstStyle/>
          <a:p>
            <a:r>
              <a:rPr lang="en-US" dirty="0"/>
              <a:t>What is a response team? (b)</a:t>
            </a:r>
          </a:p>
        </p:txBody>
      </p:sp>
      <p:sp>
        <p:nvSpPr>
          <p:cNvPr id="3" name="Content Placeholder 2">
            <a:extLst>
              <a:ext uri="{FF2B5EF4-FFF2-40B4-BE49-F238E27FC236}">
                <a16:creationId xmlns:a16="http://schemas.microsoft.com/office/drawing/2014/main" id="{4D25A1CC-981D-4348-905D-0772B22D445C}"/>
              </a:ext>
            </a:extLst>
          </p:cNvPr>
          <p:cNvSpPr>
            <a:spLocks noGrp="1"/>
          </p:cNvSpPr>
          <p:nvPr>
            <p:ph sz="quarter" idx="14"/>
          </p:nvPr>
        </p:nvSpPr>
        <p:spPr/>
        <p:txBody>
          <a:bodyPr/>
          <a:lstStyle/>
          <a:p>
            <a:r>
              <a:rPr lang="en-GB" dirty="0"/>
              <a:t>The purpose of the teams is </a:t>
            </a:r>
            <a:r>
              <a:rPr lang="en-GB" u="sng" dirty="0"/>
              <a:t>always</a:t>
            </a:r>
            <a:r>
              <a:rPr lang="en-GB" dirty="0"/>
              <a:t> to respond to conflictual situations in a nonviolent and non-coercive way. </a:t>
            </a:r>
          </a:p>
          <a:p>
            <a:pPr lvl="1"/>
            <a:r>
              <a:rPr lang="en-GB" dirty="0"/>
              <a:t>It is important to ensure that the response team </a:t>
            </a:r>
            <a:r>
              <a:rPr lang="en-GB" u="sng" dirty="0"/>
              <a:t>does not </a:t>
            </a:r>
            <a:r>
              <a:rPr lang="en-GB" dirty="0"/>
              <a:t>evolve over time into a team that itself uses coercive and violent measures to manage tense and conflictual situations. </a:t>
            </a:r>
          </a:p>
          <a:p>
            <a:pPr lvl="1"/>
            <a:r>
              <a:rPr lang="en-GB" dirty="0"/>
              <a:t>A response team is necessary only in certain crisis situations where other strategies are not appropriate or have not worked. </a:t>
            </a:r>
          </a:p>
          <a:p>
            <a:pPr lvl="1"/>
            <a:r>
              <a:rPr lang="en-GB" dirty="0"/>
              <a:t>In many instances, people may simply need some time and space to overcome their distress by themselves or with support from staff and others.</a:t>
            </a:r>
            <a:endParaRPr lang="en-CH" dirty="0"/>
          </a:p>
          <a:p>
            <a:endParaRPr lang="en-CH" dirty="0"/>
          </a:p>
        </p:txBody>
      </p:sp>
      <p:sp>
        <p:nvSpPr>
          <p:cNvPr id="2" name="Title 1">
            <a:extLst>
              <a:ext uri="{FF2B5EF4-FFF2-40B4-BE49-F238E27FC236}">
                <a16:creationId xmlns:a16="http://schemas.microsoft.com/office/drawing/2014/main" id="{E7365B21-E996-496C-B301-9CED407D1F82}"/>
              </a:ext>
            </a:extLst>
          </p:cNvPr>
          <p:cNvSpPr>
            <a:spLocks noGrp="1"/>
          </p:cNvSpPr>
          <p:nvPr>
            <p:ph type="title"/>
          </p:nvPr>
        </p:nvSpPr>
        <p:spPr/>
        <p:txBody>
          <a:bodyPr/>
          <a:lstStyle/>
          <a:p>
            <a:r>
              <a:rPr lang="en-GB" dirty="0"/>
              <a:t>Presentation: Response teams - 2</a:t>
            </a:r>
            <a:endParaRPr lang="en-CH" dirty="0"/>
          </a:p>
        </p:txBody>
      </p:sp>
    </p:spTree>
    <p:extLst>
      <p:ext uri="{BB962C8B-B14F-4D97-AF65-F5344CB8AC3E}">
        <p14:creationId xmlns:p14="http://schemas.microsoft.com/office/powerpoint/2010/main" val="15217960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764314-BBF1-A049-9217-E9C79BB927C8}"/>
              </a:ext>
            </a:extLst>
          </p:cNvPr>
          <p:cNvSpPr>
            <a:spLocks noGrp="1"/>
          </p:cNvSpPr>
          <p:nvPr>
            <p:ph type="body" sz="quarter" idx="13"/>
          </p:nvPr>
        </p:nvSpPr>
        <p:spPr/>
        <p:txBody>
          <a:bodyPr/>
          <a:lstStyle/>
          <a:p>
            <a:r>
              <a:rPr lang="en-US" dirty="0"/>
              <a:t>Who can be part of a response team?</a:t>
            </a:r>
          </a:p>
        </p:txBody>
      </p:sp>
      <p:sp>
        <p:nvSpPr>
          <p:cNvPr id="3" name="Content Placeholder 2">
            <a:extLst>
              <a:ext uri="{FF2B5EF4-FFF2-40B4-BE49-F238E27FC236}">
                <a16:creationId xmlns:a16="http://schemas.microsoft.com/office/drawing/2014/main" id="{968263DF-9F65-46AF-9F37-A33DA98CBB1F}"/>
              </a:ext>
            </a:extLst>
          </p:cNvPr>
          <p:cNvSpPr>
            <a:spLocks noGrp="1"/>
          </p:cNvSpPr>
          <p:nvPr>
            <p:ph sz="quarter" idx="14"/>
          </p:nvPr>
        </p:nvSpPr>
        <p:spPr/>
        <p:txBody>
          <a:bodyPr/>
          <a:lstStyle/>
          <a:p>
            <a:r>
              <a:rPr lang="en-US" dirty="0"/>
              <a:t>The group can include:</a:t>
            </a:r>
          </a:p>
          <a:p>
            <a:pPr lvl="2">
              <a:spcAft>
                <a:spcPts val="600"/>
              </a:spcAft>
            </a:pPr>
            <a:r>
              <a:rPr lang="en-US" dirty="0"/>
              <a:t>Mental health and other practitioners (aides, nurses, doctors, and others). </a:t>
            </a:r>
          </a:p>
          <a:p>
            <a:pPr lvl="2">
              <a:spcAft>
                <a:spcPts val="600"/>
              </a:spcAft>
            </a:pPr>
            <a:r>
              <a:rPr lang="en-US" dirty="0"/>
              <a:t>Other members (including peer supporters, community advocates and family members/ care partners).</a:t>
            </a:r>
          </a:p>
          <a:p>
            <a:r>
              <a:rPr lang="en-US" dirty="0"/>
              <a:t>One core group is assigned to the service on a day-to-day basis, covering days and nights.</a:t>
            </a:r>
          </a:p>
          <a:p>
            <a:r>
              <a:rPr lang="en-US" dirty="0"/>
              <a:t>In addition, there are also on-call members: </a:t>
            </a:r>
          </a:p>
          <a:p>
            <a:pPr lvl="2">
              <a:spcAft>
                <a:spcPts val="600"/>
              </a:spcAft>
            </a:pPr>
            <a:r>
              <a:rPr lang="en-US" dirty="0"/>
              <a:t>these do not stay permanently at the service;</a:t>
            </a:r>
          </a:p>
          <a:p>
            <a:pPr lvl="2">
              <a:spcAft>
                <a:spcPts val="600"/>
              </a:spcAft>
            </a:pPr>
            <a:r>
              <a:rPr lang="en-US" dirty="0"/>
              <a:t>they are called in on a needs basis;</a:t>
            </a:r>
          </a:p>
          <a:p>
            <a:pPr lvl="2">
              <a:spcAft>
                <a:spcPts val="600"/>
              </a:spcAft>
            </a:pPr>
            <a:r>
              <a:rPr lang="en-US" dirty="0"/>
              <a:t>they can be called in at short notice and should be able to report to the emergency location quickly.</a:t>
            </a:r>
          </a:p>
          <a:p>
            <a:r>
              <a:rPr lang="en-US" dirty="0"/>
              <a:t>It is important to make sure that the composition of the response team is tailored to the needs of the person(s).</a:t>
            </a:r>
          </a:p>
          <a:p>
            <a:endParaRPr lang="en-CH" dirty="0"/>
          </a:p>
        </p:txBody>
      </p:sp>
      <p:sp>
        <p:nvSpPr>
          <p:cNvPr id="2" name="Title 1">
            <a:extLst>
              <a:ext uri="{FF2B5EF4-FFF2-40B4-BE49-F238E27FC236}">
                <a16:creationId xmlns:a16="http://schemas.microsoft.com/office/drawing/2014/main" id="{52419495-6DD0-4545-B0B9-873221BA067C}"/>
              </a:ext>
            </a:extLst>
          </p:cNvPr>
          <p:cNvSpPr>
            <a:spLocks noGrp="1"/>
          </p:cNvSpPr>
          <p:nvPr>
            <p:ph type="title"/>
          </p:nvPr>
        </p:nvSpPr>
        <p:spPr/>
        <p:txBody>
          <a:bodyPr/>
          <a:lstStyle/>
          <a:p>
            <a:r>
              <a:rPr lang="en-GB" dirty="0"/>
              <a:t>Presentation: Response teams - 3</a:t>
            </a:r>
            <a:endParaRPr lang="en-CH" dirty="0"/>
          </a:p>
        </p:txBody>
      </p:sp>
    </p:spTree>
    <p:extLst>
      <p:ext uri="{BB962C8B-B14F-4D97-AF65-F5344CB8AC3E}">
        <p14:creationId xmlns:p14="http://schemas.microsoft.com/office/powerpoint/2010/main" val="1293717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2F511B-2C5A-B44A-AB6F-B7F3FF4269B0}"/>
              </a:ext>
            </a:extLst>
          </p:cNvPr>
          <p:cNvSpPr>
            <a:spLocks noGrp="1"/>
          </p:cNvSpPr>
          <p:nvPr>
            <p:ph type="body" sz="quarter" idx="13"/>
          </p:nvPr>
        </p:nvSpPr>
        <p:spPr/>
        <p:txBody>
          <a:bodyPr/>
          <a:lstStyle/>
          <a:p>
            <a:r>
              <a:rPr lang="en-US" dirty="0"/>
              <a:t>How does a response team work? (a)</a:t>
            </a:r>
          </a:p>
        </p:txBody>
      </p:sp>
      <p:sp>
        <p:nvSpPr>
          <p:cNvPr id="3" name="Content Placeholder 2">
            <a:extLst>
              <a:ext uri="{FF2B5EF4-FFF2-40B4-BE49-F238E27FC236}">
                <a16:creationId xmlns:a16="http://schemas.microsoft.com/office/drawing/2014/main" id="{EE5539AA-8BA2-497D-9B63-71CC339BACF2}"/>
              </a:ext>
            </a:extLst>
          </p:cNvPr>
          <p:cNvSpPr>
            <a:spLocks noGrp="1"/>
          </p:cNvSpPr>
          <p:nvPr>
            <p:ph sz="quarter" idx="14"/>
          </p:nvPr>
        </p:nvSpPr>
        <p:spPr/>
        <p:txBody>
          <a:bodyPr/>
          <a:lstStyle/>
          <a:p>
            <a:r>
              <a:rPr lang="en-US" dirty="0"/>
              <a:t>Response teams come to the scene of the emergency situation in a short period of time.</a:t>
            </a:r>
          </a:p>
          <a:p>
            <a:r>
              <a:rPr lang="en-US" dirty="0"/>
              <a:t>Their core intervention to develop a non-intrusive, non-controlling, non-confrontational, actively empathic relationship with the persons, without the use of coercive measures.</a:t>
            </a:r>
          </a:p>
          <a:p>
            <a:r>
              <a:rPr lang="en-US" dirty="0"/>
              <a:t>The response team starts with a recovery approach – demonstrating hope, calmness, positive affirmation and confidence in its ability to avert, prevent and de-escalate a crisis situation without violence. </a:t>
            </a:r>
          </a:p>
          <a:p>
            <a:r>
              <a:rPr lang="en-US" dirty="0"/>
              <a:t>Members of the team work towards building a relationship with the persons, working with them to understand the immediate circumstances and relevant background to the crisis. </a:t>
            </a:r>
          </a:p>
          <a:p>
            <a:endParaRPr lang="en-CH" dirty="0"/>
          </a:p>
        </p:txBody>
      </p:sp>
      <p:sp>
        <p:nvSpPr>
          <p:cNvPr id="2" name="Title 1">
            <a:extLst>
              <a:ext uri="{FF2B5EF4-FFF2-40B4-BE49-F238E27FC236}">
                <a16:creationId xmlns:a16="http://schemas.microsoft.com/office/drawing/2014/main" id="{B92DEACF-E523-4627-9216-3CA2026AE53C}"/>
              </a:ext>
            </a:extLst>
          </p:cNvPr>
          <p:cNvSpPr>
            <a:spLocks noGrp="1"/>
          </p:cNvSpPr>
          <p:nvPr>
            <p:ph type="title"/>
          </p:nvPr>
        </p:nvSpPr>
        <p:spPr/>
        <p:txBody>
          <a:bodyPr/>
          <a:lstStyle/>
          <a:p>
            <a:r>
              <a:rPr lang="en-GB" dirty="0"/>
              <a:t>Presentation: Response teams - 4</a:t>
            </a:r>
            <a:endParaRPr lang="en-CH" dirty="0"/>
          </a:p>
        </p:txBody>
      </p:sp>
    </p:spTree>
    <p:extLst>
      <p:ext uri="{BB962C8B-B14F-4D97-AF65-F5344CB8AC3E}">
        <p14:creationId xmlns:p14="http://schemas.microsoft.com/office/powerpoint/2010/main" val="3822428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4E2D21-9820-DD44-B0F8-7B5CB5E319B1}"/>
              </a:ext>
            </a:extLst>
          </p:cNvPr>
          <p:cNvSpPr>
            <a:spLocks noGrp="1"/>
          </p:cNvSpPr>
          <p:nvPr>
            <p:ph type="body" sz="quarter" idx="13"/>
          </p:nvPr>
        </p:nvSpPr>
        <p:spPr/>
        <p:txBody>
          <a:bodyPr/>
          <a:lstStyle/>
          <a:p>
            <a:r>
              <a:rPr lang="en-US" dirty="0"/>
              <a:t>How does a response team work? (b)</a:t>
            </a:r>
          </a:p>
        </p:txBody>
      </p:sp>
      <p:sp>
        <p:nvSpPr>
          <p:cNvPr id="3" name="Content Placeholder 2">
            <a:extLst>
              <a:ext uri="{FF2B5EF4-FFF2-40B4-BE49-F238E27FC236}">
                <a16:creationId xmlns:a16="http://schemas.microsoft.com/office/drawing/2014/main" id="{27180DF0-7BB7-4047-8487-0FC549D1CA69}"/>
              </a:ext>
            </a:extLst>
          </p:cNvPr>
          <p:cNvSpPr>
            <a:spLocks noGrp="1"/>
          </p:cNvSpPr>
          <p:nvPr>
            <p:ph sz="quarter" idx="14"/>
          </p:nvPr>
        </p:nvSpPr>
        <p:spPr/>
        <p:txBody>
          <a:bodyPr/>
          <a:lstStyle/>
          <a:p>
            <a:r>
              <a:rPr lang="en-US" dirty="0"/>
              <a:t>Persons can choose to give the response team access to individualized plans, advance plans and/or recovery plans so they can determine what is the most effective response according to people’s will and preferences.</a:t>
            </a:r>
          </a:p>
          <a:p>
            <a:r>
              <a:rPr lang="en-US" dirty="0"/>
              <a:t>The response team should also ask if the person has advance plans, or if there is a preferred person who could be contacted. </a:t>
            </a:r>
          </a:p>
          <a:p>
            <a:r>
              <a:rPr lang="en-US" dirty="0"/>
              <a:t>Response teams should be allowed to take as much time as it is necessary to solve a particular situation.</a:t>
            </a:r>
            <a:endParaRPr lang="en-CH" dirty="0"/>
          </a:p>
        </p:txBody>
      </p:sp>
      <p:sp>
        <p:nvSpPr>
          <p:cNvPr id="2" name="Title 1">
            <a:extLst>
              <a:ext uri="{FF2B5EF4-FFF2-40B4-BE49-F238E27FC236}">
                <a16:creationId xmlns:a16="http://schemas.microsoft.com/office/drawing/2014/main" id="{01EAB9D4-6615-4985-A658-3944554D04EE}"/>
              </a:ext>
            </a:extLst>
          </p:cNvPr>
          <p:cNvSpPr>
            <a:spLocks noGrp="1"/>
          </p:cNvSpPr>
          <p:nvPr>
            <p:ph type="title"/>
          </p:nvPr>
        </p:nvSpPr>
        <p:spPr/>
        <p:txBody>
          <a:bodyPr/>
          <a:lstStyle/>
          <a:p>
            <a:r>
              <a:rPr lang="en-GB" dirty="0"/>
              <a:t>Presentation: Response teams - 5</a:t>
            </a:r>
            <a:endParaRPr lang="en-CH" dirty="0"/>
          </a:p>
        </p:txBody>
      </p:sp>
    </p:spTree>
    <p:extLst>
      <p:ext uri="{BB962C8B-B14F-4D97-AF65-F5344CB8AC3E}">
        <p14:creationId xmlns:p14="http://schemas.microsoft.com/office/powerpoint/2010/main" val="3897794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D47F53-583C-3B40-8E6B-48DCE0A16C37}"/>
              </a:ext>
            </a:extLst>
          </p:cNvPr>
          <p:cNvSpPr>
            <a:spLocks noGrp="1"/>
          </p:cNvSpPr>
          <p:nvPr>
            <p:ph type="body" sz="quarter" idx="13"/>
          </p:nvPr>
        </p:nvSpPr>
        <p:spPr/>
        <p:txBody>
          <a:bodyPr/>
          <a:lstStyle/>
          <a:p>
            <a:r>
              <a:rPr lang="en-US" dirty="0"/>
              <a:t>How does a response team work? (c)</a:t>
            </a:r>
          </a:p>
        </p:txBody>
      </p:sp>
      <p:sp>
        <p:nvSpPr>
          <p:cNvPr id="3" name="Content Placeholder 2">
            <a:extLst>
              <a:ext uri="{FF2B5EF4-FFF2-40B4-BE49-F238E27FC236}">
                <a16:creationId xmlns:a16="http://schemas.microsoft.com/office/drawing/2014/main" id="{0358A9B4-EA89-4420-BF66-02E76D2500C7}"/>
              </a:ext>
            </a:extLst>
          </p:cNvPr>
          <p:cNvSpPr>
            <a:spLocks noGrp="1"/>
          </p:cNvSpPr>
          <p:nvPr>
            <p:ph sz="quarter" idx="14"/>
          </p:nvPr>
        </p:nvSpPr>
        <p:spPr/>
        <p:txBody>
          <a:bodyPr/>
          <a:lstStyle/>
          <a:p>
            <a:r>
              <a:rPr lang="en-GB" dirty="0"/>
              <a:t>Once the situation has been resolved:</a:t>
            </a:r>
            <a:endParaRPr lang="en-CH" dirty="0"/>
          </a:p>
          <a:p>
            <a:r>
              <a:rPr lang="en-GB" dirty="0"/>
              <a:t>A debriefing session should be held between members of the Team to discuss the response, review the outcome and to determine what worked, what did not work and how things can be managed better if a similar situation emerges.</a:t>
            </a:r>
            <a:endParaRPr lang="en-CH" dirty="0"/>
          </a:p>
          <a:p>
            <a:endParaRPr lang="en-CH" dirty="0"/>
          </a:p>
        </p:txBody>
      </p:sp>
      <p:sp>
        <p:nvSpPr>
          <p:cNvPr id="2" name="Title 1">
            <a:extLst>
              <a:ext uri="{FF2B5EF4-FFF2-40B4-BE49-F238E27FC236}">
                <a16:creationId xmlns:a16="http://schemas.microsoft.com/office/drawing/2014/main" id="{D8CA5A5E-2EBD-4772-BDC9-396BE579359F}"/>
              </a:ext>
            </a:extLst>
          </p:cNvPr>
          <p:cNvSpPr>
            <a:spLocks noGrp="1"/>
          </p:cNvSpPr>
          <p:nvPr>
            <p:ph type="title"/>
          </p:nvPr>
        </p:nvSpPr>
        <p:spPr/>
        <p:txBody>
          <a:bodyPr/>
          <a:lstStyle/>
          <a:p>
            <a:r>
              <a:rPr lang="en-GB" dirty="0"/>
              <a:t>Presentation: Response teams - 6</a:t>
            </a:r>
            <a:endParaRPr lang="en-CH" dirty="0"/>
          </a:p>
        </p:txBody>
      </p:sp>
    </p:spTree>
    <p:extLst>
      <p:ext uri="{BB962C8B-B14F-4D97-AF65-F5344CB8AC3E}">
        <p14:creationId xmlns:p14="http://schemas.microsoft.com/office/powerpoint/2010/main" val="5181339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6DA386-8AD0-5646-A947-9981308E60FC}"/>
              </a:ext>
            </a:extLst>
          </p:cNvPr>
          <p:cNvSpPr>
            <a:spLocks noGrp="1"/>
          </p:cNvSpPr>
          <p:nvPr>
            <p:ph type="body" sz="quarter" idx="13"/>
          </p:nvPr>
        </p:nvSpPr>
        <p:spPr/>
        <p:txBody>
          <a:bodyPr/>
          <a:lstStyle/>
          <a:p>
            <a:r>
              <a:rPr lang="en-US" dirty="0"/>
              <a:t>How does a response team work? (d)</a:t>
            </a:r>
          </a:p>
        </p:txBody>
      </p:sp>
      <p:sp>
        <p:nvSpPr>
          <p:cNvPr id="3" name="Content Placeholder 2">
            <a:extLst>
              <a:ext uri="{FF2B5EF4-FFF2-40B4-BE49-F238E27FC236}">
                <a16:creationId xmlns:a16="http://schemas.microsoft.com/office/drawing/2014/main" id="{9AA1B5F0-996F-4BBA-9296-3F8FAE1EE045}"/>
              </a:ext>
            </a:extLst>
          </p:cNvPr>
          <p:cNvSpPr>
            <a:spLocks noGrp="1"/>
          </p:cNvSpPr>
          <p:nvPr>
            <p:ph sz="quarter" idx="14"/>
          </p:nvPr>
        </p:nvSpPr>
        <p:spPr/>
        <p:txBody>
          <a:bodyPr/>
          <a:lstStyle/>
          <a:p>
            <a:r>
              <a:rPr lang="en-US" dirty="0"/>
              <a:t>A separate debriefing session should be offered to the person (when ready) to better understand what they went through, what provoked their distress, the reasons behind their reaction, how appropriately the team dealt with the situation and how they can improve. </a:t>
            </a:r>
          </a:p>
          <a:p>
            <a:r>
              <a:rPr lang="en-US" dirty="0"/>
              <a:t>The persons should have the opportunity to write their own personal perspective and what should happen in similar situations in the future.</a:t>
            </a:r>
          </a:p>
          <a:p>
            <a:r>
              <a:rPr lang="en-US" dirty="0"/>
              <a:t>This is also an opportunity to develop or review individualized plans. </a:t>
            </a:r>
          </a:p>
          <a:p>
            <a:r>
              <a:rPr lang="en-US" dirty="0"/>
              <a:t>This presents a valuable opportunity for mutual learning.</a:t>
            </a:r>
          </a:p>
          <a:p>
            <a:endParaRPr lang="en-CH" dirty="0"/>
          </a:p>
        </p:txBody>
      </p:sp>
      <p:sp>
        <p:nvSpPr>
          <p:cNvPr id="2" name="Title 1">
            <a:extLst>
              <a:ext uri="{FF2B5EF4-FFF2-40B4-BE49-F238E27FC236}">
                <a16:creationId xmlns:a16="http://schemas.microsoft.com/office/drawing/2014/main" id="{EA00D5C6-18A4-4482-89D6-EF76F35FEDCC}"/>
              </a:ext>
            </a:extLst>
          </p:cNvPr>
          <p:cNvSpPr>
            <a:spLocks noGrp="1"/>
          </p:cNvSpPr>
          <p:nvPr>
            <p:ph type="title"/>
          </p:nvPr>
        </p:nvSpPr>
        <p:spPr/>
        <p:txBody>
          <a:bodyPr/>
          <a:lstStyle/>
          <a:p>
            <a:r>
              <a:rPr lang="en-GB" dirty="0"/>
              <a:t>Presentation: Response teams - 7</a:t>
            </a:r>
            <a:endParaRPr lang="en-CH" dirty="0"/>
          </a:p>
        </p:txBody>
      </p:sp>
    </p:spTree>
    <p:extLst>
      <p:ext uri="{BB962C8B-B14F-4D97-AF65-F5344CB8AC3E}">
        <p14:creationId xmlns:p14="http://schemas.microsoft.com/office/powerpoint/2010/main" val="278815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DBDBC-8AEC-445D-AB55-E585EFF35CCD}"/>
              </a:ext>
            </a:extLst>
          </p:cNvPr>
          <p:cNvSpPr>
            <a:spLocks noGrp="1"/>
          </p:cNvSpPr>
          <p:nvPr>
            <p:ph sz="quarter" idx="14"/>
          </p:nvPr>
        </p:nvSpPr>
        <p:spPr/>
        <p:txBody>
          <a:bodyPr/>
          <a:lstStyle/>
          <a:p>
            <a:endParaRPr lang="en-US" dirty="0"/>
          </a:p>
          <a:p>
            <a:endParaRPr lang="en-US" dirty="0"/>
          </a:p>
          <a:p>
            <a:pPr marL="0" indent="0" algn="ctr">
              <a:buNone/>
            </a:pPr>
            <a:r>
              <a:rPr lang="en-US" sz="2500" b="1" i="1" dirty="0"/>
              <a:t>Can you give examples of violence, coercion and abuse that occur in service settings that you are familiar with?</a:t>
            </a:r>
          </a:p>
          <a:p>
            <a:endParaRPr lang="en-CH" dirty="0"/>
          </a:p>
        </p:txBody>
      </p:sp>
      <p:sp>
        <p:nvSpPr>
          <p:cNvPr id="2" name="Title 1">
            <a:extLst>
              <a:ext uri="{FF2B5EF4-FFF2-40B4-BE49-F238E27FC236}">
                <a16:creationId xmlns:a16="http://schemas.microsoft.com/office/drawing/2014/main" id="{F403FB69-8F11-4E34-BB08-290ACCF00B50}"/>
              </a:ext>
            </a:extLst>
          </p:cNvPr>
          <p:cNvSpPr>
            <a:spLocks noGrp="1"/>
          </p:cNvSpPr>
          <p:nvPr>
            <p:ph type="title"/>
          </p:nvPr>
        </p:nvSpPr>
        <p:spPr/>
        <p:txBody>
          <a:bodyPr/>
          <a:lstStyle/>
          <a:p>
            <a:r>
              <a:rPr lang="en-GB" dirty="0"/>
              <a:t>Exercise 1.1: Forms of violence, coercion and abuse - 1 </a:t>
            </a:r>
            <a:endParaRPr lang="en-CH" dirty="0"/>
          </a:p>
        </p:txBody>
      </p:sp>
      <p:sp>
        <p:nvSpPr>
          <p:cNvPr id="8" name="Slide Number Placeholder 1">
            <a:extLst>
              <a:ext uri="{FF2B5EF4-FFF2-40B4-BE49-F238E27FC236}">
                <a16:creationId xmlns:a16="http://schemas.microsoft.com/office/drawing/2014/main" id="{63EA43FA-A720-BF47-8ED7-112C0F4778E3}"/>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11</a:t>
            </a:fld>
            <a:endParaRPr lang="en-US" dirty="0"/>
          </a:p>
        </p:txBody>
      </p:sp>
    </p:spTree>
    <p:extLst>
      <p:ext uri="{BB962C8B-B14F-4D97-AF65-F5344CB8AC3E}">
        <p14:creationId xmlns:p14="http://schemas.microsoft.com/office/powerpoint/2010/main" val="3102883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3015F-00AD-466D-9B6F-F153156B8061}"/>
              </a:ext>
            </a:extLst>
          </p:cNvPr>
          <p:cNvSpPr>
            <a:spLocks noGrp="1"/>
          </p:cNvSpPr>
          <p:nvPr>
            <p:ph sz="quarter" idx="14"/>
          </p:nvPr>
        </p:nvSpPr>
        <p:spPr/>
        <p:txBody>
          <a:bodyPr/>
          <a:lstStyle/>
          <a:p>
            <a:r>
              <a:rPr lang="en-US" dirty="0"/>
              <a:t>Who can you involve?</a:t>
            </a:r>
          </a:p>
          <a:p>
            <a:r>
              <a:rPr lang="en-US" dirty="0"/>
              <a:t>How can people who are not staff members be included as part of the response?</a:t>
            </a:r>
          </a:p>
          <a:p>
            <a:r>
              <a:rPr lang="en-US" dirty="0"/>
              <a:t>What skills do you think would be necessary for the members of the response team?</a:t>
            </a:r>
          </a:p>
          <a:p>
            <a:r>
              <a:rPr lang="en-US" dirty="0"/>
              <a:t>How can you organize the training for this team?</a:t>
            </a:r>
          </a:p>
          <a:p>
            <a:r>
              <a:rPr lang="en-US" dirty="0"/>
              <a:t>Are there costs involved in setting up a response team and, if so, how can it be funded?</a:t>
            </a:r>
            <a:endParaRPr lang="en-CH" dirty="0"/>
          </a:p>
        </p:txBody>
      </p:sp>
      <p:sp>
        <p:nvSpPr>
          <p:cNvPr id="2" name="Title 1">
            <a:extLst>
              <a:ext uri="{FF2B5EF4-FFF2-40B4-BE49-F238E27FC236}">
                <a16:creationId xmlns:a16="http://schemas.microsoft.com/office/drawing/2014/main" id="{D4E8632C-2647-43DA-805B-9782093E2C2F}"/>
              </a:ext>
            </a:extLst>
          </p:cNvPr>
          <p:cNvSpPr>
            <a:spLocks noGrp="1"/>
          </p:cNvSpPr>
          <p:nvPr>
            <p:ph type="title"/>
          </p:nvPr>
        </p:nvSpPr>
        <p:spPr/>
        <p:txBody>
          <a:bodyPr/>
          <a:lstStyle/>
          <a:p>
            <a:r>
              <a:rPr lang="en-GB" dirty="0"/>
              <a:t>Exercise 11.1: Creating a response team </a:t>
            </a:r>
            <a:endParaRPr lang="en-CH" dirty="0"/>
          </a:p>
        </p:txBody>
      </p:sp>
    </p:spTree>
    <p:extLst>
      <p:ext uri="{BB962C8B-B14F-4D97-AF65-F5344CB8AC3E}">
        <p14:creationId xmlns:p14="http://schemas.microsoft.com/office/powerpoint/2010/main" val="1088426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0A8-8D01-4A5C-9ADA-FD399E1192E1}"/>
              </a:ext>
            </a:extLst>
          </p:cNvPr>
          <p:cNvSpPr>
            <a:spLocks noGrp="1"/>
          </p:cNvSpPr>
          <p:nvPr>
            <p:ph type="title"/>
          </p:nvPr>
        </p:nvSpPr>
        <p:spPr/>
        <p:txBody>
          <a:bodyPr/>
          <a:lstStyle/>
          <a:p>
            <a:pPr>
              <a:lnSpc>
                <a:spcPct val="100000"/>
              </a:lnSpc>
            </a:pPr>
            <a:r>
              <a:rPr lang="en-GB" dirty="0"/>
              <a:t>Topic 12: Complaints and reporting procedures</a:t>
            </a:r>
            <a:br>
              <a:rPr lang="en-CH" dirty="0"/>
            </a:br>
            <a:endParaRPr lang="en-CH" dirty="0"/>
          </a:p>
        </p:txBody>
      </p:sp>
    </p:spTree>
    <p:extLst>
      <p:ext uri="{BB962C8B-B14F-4D97-AF65-F5344CB8AC3E}">
        <p14:creationId xmlns:p14="http://schemas.microsoft.com/office/powerpoint/2010/main" val="979566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893F4-3F66-4657-9907-0F8C2627B503}"/>
              </a:ext>
            </a:extLst>
          </p:cNvPr>
          <p:cNvSpPr>
            <a:spLocks noGrp="1"/>
          </p:cNvSpPr>
          <p:nvPr>
            <p:ph sz="quarter" idx="14"/>
          </p:nvPr>
        </p:nvSpPr>
        <p:spPr/>
        <p:txBody>
          <a:bodyPr/>
          <a:lstStyle/>
          <a:p>
            <a:r>
              <a:rPr lang="en-US" dirty="0"/>
              <a:t>Establishing a procedure for reporting complaints, coercion, violence and abuse is central to preventing and stopping abuse from occurring. </a:t>
            </a:r>
          </a:p>
          <a:p>
            <a:r>
              <a:rPr lang="en-US" dirty="0"/>
              <a:t>Complaints and reporting procedures should uphold the rights of the CRPD and ensure that practices such as involuntary admission and treatment, seclusion and restraints are prohibited.</a:t>
            </a:r>
          </a:p>
          <a:p>
            <a:r>
              <a:rPr lang="en-US" dirty="0"/>
              <a:t>Many complaints and reporting mechanisms in countries do not fully protect the rights of the CRPD. </a:t>
            </a:r>
          </a:p>
          <a:p>
            <a:pPr lvl="2"/>
            <a:r>
              <a:rPr lang="en-US" sz="2200" dirty="0"/>
              <a:t>Important to advocate for these bodies and mechanisms to fully embrace CRPD principles to guarantee an effective protection of people’s rights.</a:t>
            </a:r>
          </a:p>
          <a:p>
            <a:endParaRPr lang="en-CH" dirty="0"/>
          </a:p>
        </p:txBody>
      </p:sp>
      <p:sp>
        <p:nvSpPr>
          <p:cNvPr id="2" name="Title 1">
            <a:extLst>
              <a:ext uri="{FF2B5EF4-FFF2-40B4-BE49-F238E27FC236}">
                <a16:creationId xmlns:a16="http://schemas.microsoft.com/office/drawing/2014/main" id="{CFB0DD49-FE0B-408F-9AC9-4029AE112F9F}"/>
              </a:ext>
            </a:extLst>
          </p:cNvPr>
          <p:cNvSpPr>
            <a:spLocks noGrp="1"/>
          </p:cNvSpPr>
          <p:nvPr>
            <p:ph type="title"/>
          </p:nvPr>
        </p:nvSpPr>
        <p:spPr/>
        <p:txBody>
          <a:bodyPr/>
          <a:lstStyle/>
          <a:p>
            <a:r>
              <a:rPr lang="en-GB" dirty="0"/>
              <a:t>Presentation: Procedure for reporting complaints, coercion, violence and abuse - 1</a:t>
            </a:r>
            <a:endParaRPr lang="en-CH" dirty="0"/>
          </a:p>
        </p:txBody>
      </p:sp>
    </p:spTree>
    <p:extLst>
      <p:ext uri="{BB962C8B-B14F-4D97-AF65-F5344CB8AC3E}">
        <p14:creationId xmlns:p14="http://schemas.microsoft.com/office/powerpoint/2010/main" val="29908962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C51E2A-5ADD-1C4A-B8F6-92498B9D421A}"/>
              </a:ext>
            </a:extLst>
          </p:cNvPr>
          <p:cNvSpPr>
            <a:spLocks noGrp="1"/>
          </p:cNvSpPr>
          <p:nvPr>
            <p:ph type="body" sz="quarter" idx="13"/>
          </p:nvPr>
        </p:nvSpPr>
        <p:spPr>
          <a:xfrm>
            <a:off x="507207" y="1363706"/>
            <a:ext cx="11174400" cy="360000"/>
          </a:xfrm>
        </p:spPr>
        <p:txBody>
          <a:bodyPr/>
          <a:lstStyle/>
          <a:p>
            <a:r>
              <a:rPr lang="en-US" dirty="0"/>
              <a:t>Elements of an effective reporting procedure (a)</a:t>
            </a:r>
          </a:p>
        </p:txBody>
      </p:sp>
      <p:sp>
        <p:nvSpPr>
          <p:cNvPr id="3" name="Content Placeholder 2">
            <a:extLst>
              <a:ext uri="{FF2B5EF4-FFF2-40B4-BE49-F238E27FC236}">
                <a16:creationId xmlns:a16="http://schemas.microsoft.com/office/drawing/2014/main" id="{E02E3BF9-02CD-41A6-A721-C7F3122A968D}"/>
              </a:ext>
            </a:extLst>
          </p:cNvPr>
          <p:cNvSpPr>
            <a:spLocks noGrp="1"/>
          </p:cNvSpPr>
          <p:nvPr>
            <p:ph sz="quarter" idx="14"/>
          </p:nvPr>
        </p:nvSpPr>
        <p:spPr>
          <a:xfrm>
            <a:off x="507195" y="1812758"/>
            <a:ext cx="11174412" cy="4198430"/>
          </a:xfrm>
        </p:spPr>
        <p:txBody>
          <a:bodyPr/>
          <a:lstStyle/>
          <a:p>
            <a:r>
              <a:rPr lang="en-US" dirty="0"/>
              <a:t>Any procedure should be independent of the mental health or social services and from government. </a:t>
            </a:r>
          </a:p>
          <a:p>
            <a:r>
              <a:rPr lang="en-US" dirty="0"/>
              <a:t>People will be reluctant to make a complaint or to report abuse because of the potential negative repercussions and concerns about retaliation.</a:t>
            </a:r>
          </a:p>
          <a:p>
            <a:r>
              <a:rPr lang="en-US" dirty="0"/>
              <a:t>Independent bodies could include ombudsperson offices, human rights institutions/commissions or other appropriate bodies. </a:t>
            </a:r>
          </a:p>
          <a:p>
            <a:r>
              <a:rPr lang="en-US" dirty="0"/>
              <a:t>An independent body or person can also be effective when based in the mental health service itself. </a:t>
            </a:r>
          </a:p>
          <a:p>
            <a:r>
              <a:rPr lang="en-US" dirty="0"/>
              <a:t>The body/person must remain truly independent and must not be pressured by staff or influenced by the surroundings.</a:t>
            </a:r>
          </a:p>
          <a:p>
            <a:endParaRPr lang="en-CH" dirty="0"/>
          </a:p>
        </p:txBody>
      </p:sp>
      <p:sp>
        <p:nvSpPr>
          <p:cNvPr id="2" name="Title 1">
            <a:extLst>
              <a:ext uri="{FF2B5EF4-FFF2-40B4-BE49-F238E27FC236}">
                <a16:creationId xmlns:a16="http://schemas.microsoft.com/office/drawing/2014/main" id="{3AABEA1E-B090-4F73-A418-5E5F3E8C60E4}"/>
              </a:ext>
            </a:extLst>
          </p:cNvPr>
          <p:cNvSpPr>
            <a:spLocks noGrp="1"/>
          </p:cNvSpPr>
          <p:nvPr>
            <p:ph type="title"/>
          </p:nvPr>
        </p:nvSpPr>
        <p:spPr/>
        <p:txBody>
          <a:bodyPr/>
          <a:lstStyle/>
          <a:p>
            <a:r>
              <a:rPr lang="en-GB" dirty="0"/>
              <a:t>Presentation: Procedure for reporting complaints, coercion, violence and abuse – 2</a:t>
            </a:r>
            <a:endParaRPr lang="en-CH" dirty="0"/>
          </a:p>
        </p:txBody>
      </p:sp>
    </p:spTree>
    <p:extLst>
      <p:ext uri="{BB962C8B-B14F-4D97-AF65-F5344CB8AC3E}">
        <p14:creationId xmlns:p14="http://schemas.microsoft.com/office/powerpoint/2010/main" val="109876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B9284F-06AC-8C47-9F85-472AFDB7B97D}"/>
              </a:ext>
            </a:extLst>
          </p:cNvPr>
          <p:cNvSpPr>
            <a:spLocks noGrp="1"/>
          </p:cNvSpPr>
          <p:nvPr>
            <p:ph type="body" sz="quarter" idx="13"/>
          </p:nvPr>
        </p:nvSpPr>
        <p:spPr>
          <a:xfrm>
            <a:off x="507207" y="1331622"/>
            <a:ext cx="11174400" cy="360000"/>
          </a:xfrm>
        </p:spPr>
        <p:txBody>
          <a:bodyPr/>
          <a:lstStyle/>
          <a:p>
            <a:r>
              <a:rPr lang="en-US" dirty="0"/>
              <a:t>Elements of an effective reporting procedure (b)</a:t>
            </a:r>
          </a:p>
        </p:txBody>
      </p:sp>
      <p:sp>
        <p:nvSpPr>
          <p:cNvPr id="3" name="Content Placeholder 2">
            <a:extLst>
              <a:ext uri="{FF2B5EF4-FFF2-40B4-BE49-F238E27FC236}">
                <a16:creationId xmlns:a16="http://schemas.microsoft.com/office/drawing/2014/main" id="{B1B27DAF-19A4-413A-9A36-DDFF62035C60}"/>
              </a:ext>
            </a:extLst>
          </p:cNvPr>
          <p:cNvSpPr>
            <a:spLocks noGrp="1"/>
          </p:cNvSpPr>
          <p:nvPr>
            <p:ph sz="quarter" idx="14"/>
          </p:nvPr>
        </p:nvSpPr>
        <p:spPr>
          <a:xfrm>
            <a:off x="507195" y="1925052"/>
            <a:ext cx="11174412" cy="4086135"/>
          </a:xfrm>
        </p:spPr>
        <p:txBody>
          <a:bodyPr/>
          <a:lstStyle/>
          <a:p>
            <a:r>
              <a:rPr lang="en-US" dirty="0"/>
              <a:t>In addition to independence, other important features include:</a:t>
            </a:r>
          </a:p>
          <a:p>
            <a:pPr lvl="2"/>
            <a:r>
              <a:rPr lang="en-US" dirty="0"/>
              <a:t>Accessibility to the complaints mechanism.</a:t>
            </a:r>
          </a:p>
          <a:p>
            <a:pPr lvl="2"/>
            <a:r>
              <a:rPr lang="en-US" dirty="0"/>
              <a:t>Assistance by trusted persons to support someone, in line with their preferences and needs, to file a complaint or report violence or abusive practices.</a:t>
            </a:r>
          </a:p>
          <a:p>
            <a:pPr lvl="2"/>
            <a:r>
              <a:rPr lang="en-US" dirty="0"/>
              <a:t>Real and effective investigation of the complaint.</a:t>
            </a:r>
          </a:p>
          <a:p>
            <a:pPr lvl="2"/>
            <a:r>
              <a:rPr lang="en-US" dirty="0"/>
              <a:t>Timely processing and response to complaints.</a:t>
            </a:r>
          </a:p>
          <a:p>
            <a:r>
              <a:rPr lang="en-US" dirty="0"/>
              <a:t>The option to raise complaints directly with the service should also be available, as it enables improvement. </a:t>
            </a:r>
          </a:p>
        </p:txBody>
      </p:sp>
      <p:sp>
        <p:nvSpPr>
          <p:cNvPr id="2" name="Title 1">
            <a:extLst>
              <a:ext uri="{FF2B5EF4-FFF2-40B4-BE49-F238E27FC236}">
                <a16:creationId xmlns:a16="http://schemas.microsoft.com/office/drawing/2014/main" id="{E2F4A5E2-63F7-49B3-B2F1-F127AB3F9B04}"/>
              </a:ext>
            </a:extLst>
          </p:cNvPr>
          <p:cNvSpPr>
            <a:spLocks noGrp="1"/>
          </p:cNvSpPr>
          <p:nvPr>
            <p:ph type="title"/>
          </p:nvPr>
        </p:nvSpPr>
        <p:spPr/>
        <p:txBody>
          <a:bodyPr/>
          <a:lstStyle/>
          <a:p>
            <a:r>
              <a:rPr lang="en-GB" dirty="0"/>
              <a:t>Presentation: Procedure for reporting complaints, coercion, violence and abuse – 3</a:t>
            </a:r>
            <a:endParaRPr lang="en-CH" dirty="0"/>
          </a:p>
        </p:txBody>
      </p:sp>
    </p:spTree>
    <p:extLst>
      <p:ext uri="{BB962C8B-B14F-4D97-AF65-F5344CB8AC3E}">
        <p14:creationId xmlns:p14="http://schemas.microsoft.com/office/powerpoint/2010/main" val="25420295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DC6EE4-895B-A748-9576-2F9919934D01}"/>
              </a:ext>
            </a:extLst>
          </p:cNvPr>
          <p:cNvSpPr>
            <a:spLocks noGrp="1"/>
          </p:cNvSpPr>
          <p:nvPr>
            <p:ph type="body" sz="quarter" idx="13"/>
          </p:nvPr>
        </p:nvSpPr>
        <p:spPr>
          <a:xfrm>
            <a:off x="507207" y="1331622"/>
            <a:ext cx="11174400" cy="360000"/>
          </a:xfrm>
        </p:spPr>
        <p:txBody>
          <a:bodyPr/>
          <a:lstStyle/>
          <a:p>
            <a:r>
              <a:rPr lang="en-US" dirty="0"/>
              <a:t>Cases of serious legal concern</a:t>
            </a:r>
          </a:p>
        </p:txBody>
      </p:sp>
      <p:sp>
        <p:nvSpPr>
          <p:cNvPr id="3" name="Content Placeholder 2">
            <a:extLst>
              <a:ext uri="{FF2B5EF4-FFF2-40B4-BE49-F238E27FC236}">
                <a16:creationId xmlns:a16="http://schemas.microsoft.com/office/drawing/2014/main" id="{A32AD212-E2E0-4C01-A3D7-3BDEA70E5D07}"/>
              </a:ext>
            </a:extLst>
          </p:cNvPr>
          <p:cNvSpPr>
            <a:spLocks noGrp="1"/>
          </p:cNvSpPr>
          <p:nvPr>
            <p:ph sz="quarter" idx="14"/>
          </p:nvPr>
        </p:nvSpPr>
        <p:spPr>
          <a:xfrm>
            <a:off x="507195" y="1925052"/>
            <a:ext cx="11174412" cy="4086135"/>
          </a:xfrm>
        </p:spPr>
        <p:txBody>
          <a:bodyPr/>
          <a:lstStyle/>
          <a:p>
            <a:r>
              <a:rPr lang="en-US" dirty="0"/>
              <a:t>Some reports of violence, coercion and abuse are criminal and require criminal investigations and proceedings. </a:t>
            </a:r>
          </a:p>
          <a:p>
            <a:r>
              <a:rPr lang="en-US" dirty="0"/>
              <a:t>These should be reported directly to the police, in addition to being reported to the independent body dealing with violence, coercion and complaints.</a:t>
            </a:r>
          </a:p>
          <a:p>
            <a:r>
              <a:rPr lang="en-US" dirty="0"/>
              <a:t>Criminal and civil legislation within the country must also be applied to incidents occurring in mental health and social services in order to protect from violence and abuse. </a:t>
            </a:r>
          </a:p>
          <a:p>
            <a:r>
              <a:rPr lang="en-US" dirty="0"/>
              <a:t>Police, courts and other bodies should be trained in dealing with complaints.</a:t>
            </a:r>
          </a:p>
          <a:p>
            <a:endParaRPr lang="en-CH" dirty="0"/>
          </a:p>
        </p:txBody>
      </p:sp>
      <p:sp>
        <p:nvSpPr>
          <p:cNvPr id="2" name="Title 1">
            <a:extLst>
              <a:ext uri="{FF2B5EF4-FFF2-40B4-BE49-F238E27FC236}">
                <a16:creationId xmlns:a16="http://schemas.microsoft.com/office/drawing/2014/main" id="{DEEC4FD2-CB4A-4B07-944D-C144991F4C40}"/>
              </a:ext>
            </a:extLst>
          </p:cNvPr>
          <p:cNvSpPr>
            <a:spLocks noGrp="1"/>
          </p:cNvSpPr>
          <p:nvPr>
            <p:ph type="title"/>
          </p:nvPr>
        </p:nvSpPr>
        <p:spPr/>
        <p:txBody>
          <a:bodyPr/>
          <a:lstStyle/>
          <a:p>
            <a:r>
              <a:rPr lang="en-GB" dirty="0"/>
              <a:t>Presentation: Procedure for reporting complaints, coercion, violence and abuse – 4</a:t>
            </a:r>
            <a:endParaRPr lang="en-CH" dirty="0"/>
          </a:p>
        </p:txBody>
      </p:sp>
    </p:spTree>
    <p:extLst>
      <p:ext uri="{BB962C8B-B14F-4D97-AF65-F5344CB8AC3E}">
        <p14:creationId xmlns:p14="http://schemas.microsoft.com/office/powerpoint/2010/main" val="21456145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776A1-568C-4821-B6CB-7861F4E5F396}"/>
              </a:ext>
            </a:extLst>
          </p:cNvPr>
          <p:cNvSpPr>
            <a:spLocks noGrp="1"/>
          </p:cNvSpPr>
          <p:nvPr>
            <p:ph sz="quarter" idx="14"/>
          </p:nvPr>
        </p:nvSpPr>
        <p:spPr/>
        <p:txBody>
          <a:bodyPr/>
          <a:lstStyle/>
          <a:p>
            <a:r>
              <a:rPr lang="en-US" dirty="0"/>
              <a:t>Also useful to invite an independent body or service to conduct periodic but regular checks at which members of the investigative body talk to people using service, families and staff. </a:t>
            </a:r>
          </a:p>
          <a:p>
            <a:r>
              <a:rPr lang="en-US" dirty="0"/>
              <a:t>Mental health and social services can be creative in introducing other mechanisms to allow people to make complaints in a way that they feel safe.</a:t>
            </a:r>
          </a:p>
          <a:p>
            <a:endParaRPr lang="en-CH" dirty="0"/>
          </a:p>
        </p:txBody>
      </p:sp>
      <p:sp>
        <p:nvSpPr>
          <p:cNvPr id="2" name="Title 1">
            <a:extLst>
              <a:ext uri="{FF2B5EF4-FFF2-40B4-BE49-F238E27FC236}">
                <a16:creationId xmlns:a16="http://schemas.microsoft.com/office/drawing/2014/main" id="{67F689C4-6585-4687-B321-8D4958D5788F}"/>
              </a:ext>
            </a:extLst>
          </p:cNvPr>
          <p:cNvSpPr>
            <a:spLocks noGrp="1"/>
          </p:cNvSpPr>
          <p:nvPr>
            <p:ph type="title"/>
          </p:nvPr>
        </p:nvSpPr>
        <p:spPr/>
        <p:txBody>
          <a:bodyPr/>
          <a:lstStyle/>
          <a:p>
            <a:r>
              <a:rPr lang="en-GB" dirty="0"/>
              <a:t>Presentation: Complementary strategies for addressing complaints, coercion, violence and abuse - 1</a:t>
            </a:r>
            <a:endParaRPr lang="en-CH" dirty="0"/>
          </a:p>
        </p:txBody>
      </p:sp>
    </p:spTree>
    <p:extLst>
      <p:ext uri="{BB962C8B-B14F-4D97-AF65-F5344CB8AC3E}">
        <p14:creationId xmlns:p14="http://schemas.microsoft.com/office/powerpoint/2010/main" val="28175252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3C06E1-7680-254A-8701-00C7BD6DE581}"/>
              </a:ext>
            </a:extLst>
          </p:cNvPr>
          <p:cNvSpPr>
            <a:spLocks noGrp="1"/>
          </p:cNvSpPr>
          <p:nvPr>
            <p:ph type="body" sz="quarter" idx="13"/>
          </p:nvPr>
        </p:nvSpPr>
        <p:spPr>
          <a:xfrm>
            <a:off x="507207" y="1331622"/>
            <a:ext cx="11174400" cy="360000"/>
          </a:xfrm>
        </p:spPr>
        <p:txBody>
          <a:bodyPr/>
          <a:lstStyle/>
          <a:p>
            <a:r>
              <a:rPr lang="en-GB" dirty="0"/>
              <a:t>Service culture</a:t>
            </a:r>
            <a:endParaRPr lang="en-US" dirty="0"/>
          </a:p>
        </p:txBody>
      </p:sp>
      <p:sp>
        <p:nvSpPr>
          <p:cNvPr id="3" name="Content Placeholder 2">
            <a:extLst>
              <a:ext uri="{FF2B5EF4-FFF2-40B4-BE49-F238E27FC236}">
                <a16:creationId xmlns:a16="http://schemas.microsoft.com/office/drawing/2014/main" id="{2A23E132-1A0E-40C8-ABAA-962E66778189}"/>
              </a:ext>
            </a:extLst>
          </p:cNvPr>
          <p:cNvSpPr>
            <a:spLocks noGrp="1"/>
          </p:cNvSpPr>
          <p:nvPr>
            <p:ph sz="quarter" idx="14"/>
          </p:nvPr>
        </p:nvSpPr>
        <p:spPr>
          <a:xfrm>
            <a:off x="507195" y="1844842"/>
            <a:ext cx="11174412" cy="4166346"/>
          </a:xfrm>
        </p:spPr>
        <p:txBody>
          <a:bodyPr/>
          <a:lstStyle/>
          <a:p>
            <a:r>
              <a:rPr lang="en-US" dirty="0"/>
              <a:t>A reporting mechanism for complaints, violence, coercion and abuse must be supported by a culture of service improvement.</a:t>
            </a:r>
          </a:p>
          <a:p>
            <a:r>
              <a:rPr lang="en-US" dirty="0"/>
              <a:t>This means:</a:t>
            </a:r>
          </a:p>
          <a:p>
            <a:pPr lvl="3">
              <a:spcAft>
                <a:spcPts val="0"/>
              </a:spcAft>
            </a:pPr>
            <a:r>
              <a:rPr lang="en-US" dirty="0"/>
              <a:t>Ensuring that persons are aware of their rights and how and where they can complain. </a:t>
            </a:r>
          </a:p>
          <a:p>
            <a:pPr lvl="3">
              <a:spcAft>
                <a:spcPts val="0"/>
              </a:spcAft>
            </a:pPr>
            <a:r>
              <a:rPr lang="en-US" dirty="0"/>
              <a:t>Proactively seeking and learning through feedback from people. </a:t>
            </a:r>
          </a:p>
          <a:p>
            <a:pPr lvl="3">
              <a:spcAft>
                <a:spcPts val="0"/>
              </a:spcAft>
            </a:pPr>
            <a:r>
              <a:rPr lang="en-US" dirty="0"/>
              <a:t>Encouraging people to share feedback, assuring them that their opinions are valued.</a:t>
            </a:r>
          </a:p>
          <a:p>
            <a:pPr lvl="3">
              <a:spcAft>
                <a:spcPts val="0"/>
              </a:spcAft>
            </a:pPr>
            <a:r>
              <a:rPr lang="en-US" dirty="0"/>
              <a:t>Providing additional support to persons who have complaints or disagreements with the service.</a:t>
            </a:r>
          </a:p>
          <a:p>
            <a:pPr lvl="3">
              <a:spcAft>
                <a:spcPts val="0"/>
              </a:spcAft>
            </a:pPr>
            <a:r>
              <a:rPr lang="en-US" dirty="0"/>
              <a:t>Establishing complaints processes that are fair and transparent. </a:t>
            </a:r>
          </a:p>
          <a:p>
            <a:pPr lvl="3">
              <a:spcAft>
                <a:spcPts val="0"/>
              </a:spcAft>
            </a:pPr>
            <a:r>
              <a:rPr lang="en-US" dirty="0"/>
              <a:t>Creating a service culture that values safety and well-being of all people in the service.</a:t>
            </a:r>
          </a:p>
          <a:p>
            <a:pPr lvl="3">
              <a:spcAft>
                <a:spcPts val="0"/>
              </a:spcAft>
            </a:pPr>
            <a:r>
              <a:rPr lang="en-US" dirty="0"/>
              <a:t>Instilling attitudes among practitioners that consider complaints as opportunities for growth and improvement.</a:t>
            </a:r>
          </a:p>
          <a:p>
            <a:pPr lvl="3">
              <a:spcAft>
                <a:spcPts val="0"/>
              </a:spcAft>
            </a:pPr>
            <a:r>
              <a:rPr lang="en-US" dirty="0"/>
              <a:t>Ensuring that people can access independent advocacy services.</a:t>
            </a:r>
          </a:p>
          <a:p>
            <a:pPr lvl="3">
              <a:spcAft>
                <a:spcPts val="0"/>
              </a:spcAft>
            </a:pPr>
            <a:r>
              <a:rPr lang="en-US" dirty="0"/>
              <a:t>Providing appropriate and relevant education.</a:t>
            </a:r>
          </a:p>
        </p:txBody>
      </p:sp>
      <p:sp>
        <p:nvSpPr>
          <p:cNvPr id="2" name="Title 1">
            <a:extLst>
              <a:ext uri="{FF2B5EF4-FFF2-40B4-BE49-F238E27FC236}">
                <a16:creationId xmlns:a16="http://schemas.microsoft.com/office/drawing/2014/main" id="{D56B35C1-7314-4072-9367-65E3D76F179A}"/>
              </a:ext>
            </a:extLst>
          </p:cNvPr>
          <p:cNvSpPr>
            <a:spLocks noGrp="1"/>
          </p:cNvSpPr>
          <p:nvPr>
            <p:ph type="title"/>
          </p:nvPr>
        </p:nvSpPr>
        <p:spPr/>
        <p:txBody>
          <a:bodyPr/>
          <a:lstStyle/>
          <a:p>
            <a:r>
              <a:rPr lang="en-GB" dirty="0"/>
              <a:t>Presentation: Complementary strategies for addressing complaints, coercion, violence and abuse – 2</a:t>
            </a:r>
            <a:endParaRPr lang="en-CH" dirty="0"/>
          </a:p>
        </p:txBody>
      </p:sp>
    </p:spTree>
    <p:extLst>
      <p:ext uri="{BB962C8B-B14F-4D97-AF65-F5344CB8AC3E}">
        <p14:creationId xmlns:p14="http://schemas.microsoft.com/office/powerpoint/2010/main" val="20021790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17C2F-7129-4B9D-88D4-CD2CAA8E077F}"/>
              </a:ext>
            </a:extLst>
          </p:cNvPr>
          <p:cNvSpPr>
            <a:spLocks noGrp="1"/>
          </p:cNvSpPr>
          <p:nvPr>
            <p:ph sz="quarter" idx="14"/>
          </p:nvPr>
        </p:nvSpPr>
        <p:spPr/>
        <p:txBody>
          <a:bodyPr/>
          <a:lstStyle/>
          <a:p>
            <a:endParaRPr lang="en-US" dirty="0"/>
          </a:p>
          <a:p>
            <a:r>
              <a:rPr lang="en-US" dirty="0"/>
              <a:t>How can mental health and social services facilitate access to external complaints mechanisms?</a:t>
            </a:r>
          </a:p>
          <a:p>
            <a:endParaRPr lang="en-CH" dirty="0"/>
          </a:p>
        </p:txBody>
      </p:sp>
      <p:sp>
        <p:nvSpPr>
          <p:cNvPr id="2" name="Title 1">
            <a:extLst>
              <a:ext uri="{FF2B5EF4-FFF2-40B4-BE49-F238E27FC236}">
                <a16:creationId xmlns:a16="http://schemas.microsoft.com/office/drawing/2014/main" id="{BC11D75C-FEC9-430E-A559-67A6E94E8E39}"/>
              </a:ext>
            </a:extLst>
          </p:cNvPr>
          <p:cNvSpPr>
            <a:spLocks noGrp="1"/>
          </p:cNvSpPr>
          <p:nvPr>
            <p:ph type="title"/>
          </p:nvPr>
        </p:nvSpPr>
        <p:spPr/>
        <p:txBody>
          <a:bodyPr/>
          <a:lstStyle/>
          <a:p>
            <a:r>
              <a:rPr lang="en-GB" dirty="0"/>
              <a:t>Exercise 12.1: Access to external complaints mechanisms </a:t>
            </a:r>
            <a:endParaRPr lang="en-CH" dirty="0"/>
          </a:p>
        </p:txBody>
      </p:sp>
    </p:spTree>
    <p:extLst>
      <p:ext uri="{BB962C8B-B14F-4D97-AF65-F5344CB8AC3E}">
        <p14:creationId xmlns:p14="http://schemas.microsoft.com/office/powerpoint/2010/main" val="874947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1B6F-F3ED-44A7-806B-E257C7479FF7}"/>
              </a:ext>
            </a:extLst>
          </p:cNvPr>
          <p:cNvSpPr>
            <a:spLocks noGrp="1"/>
          </p:cNvSpPr>
          <p:nvPr>
            <p:ph type="title"/>
          </p:nvPr>
        </p:nvSpPr>
        <p:spPr/>
        <p:txBody>
          <a:bodyPr/>
          <a:lstStyle/>
          <a:p>
            <a:pPr>
              <a:lnSpc>
                <a:spcPct val="100000"/>
              </a:lnSpc>
            </a:pPr>
            <a:r>
              <a:rPr lang="en-GB" dirty="0"/>
              <a:t>Topic 13: Stopping violence, coercion and abuse in my mental health or social service</a:t>
            </a:r>
            <a:br>
              <a:rPr lang="en-CH" dirty="0"/>
            </a:br>
            <a:endParaRPr lang="en-CH" dirty="0"/>
          </a:p>
        </p:txBody>
      </p:sp>
    </p:spTree>
    <p:extLst>
      <p:ext uri="{BB962C8B-B14F-4D97-AF65-F5344CB8AC3E}">
        <p14:creationId xmlns:p14="http://schemas.microsoft.com/office/powerpoint/2010/main" val="403196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D4BB0-C927-4B3C-8E91-E30067777F0D}"/>
              </a:ext>
            </a:extLst>
          </p:cNvPr>
          <p:cNvSpPr>
            <a:spLocks noGrp="1"/>
          </p:cNvSpPr>
          <p:nvPr>
            <p:ph sz="quarter" idx="14"/>
          </p:nvPr>
        </p:nvSpPr>
        <p:spPr/>
        <p:txBody>
          <a:bodyPr/>
          <a:lstStyle/>
          <a:p>
            <a:r>
              <a:rPr lang="en-US" dirty="0"/>
              <a:t>Violence is the intentional use of physical force or power – threatened or actual – which either results in or has a high likelihood of resulting in injury, death, psychological harm or deprivation. </a:t>
            </a:r>
          </a:p>
          <a:p>
            <a:r>
              <a:rPr lang="en-US" dirty="0"/>
              <a:t>Coercion - any action or practice which is inconsistent with the wishes of the person to make them behave or stop behaving in a certain way. </a:t>
            </a:r>
          </a:p>
          <a:p>
            <a:pPr lvl="3"/>
            <a:r>
              <a:rPr lang="en-US" sz="2200" dirty="0"/>
              <a:t>In some cases, coercion may be authorized by national laws.</a:t>
            </a:r>
          </a:p>
          <a:p>
            <a:r>
              <a:rPr lang="en-US" dirty="0"/>
              <a:t>Overlap between the notions of violence and coercion. </a:t>
            </a:r>
          </a:p>
          <a:p>
            <a:r>
              <a:rPr lang="en-US" dirty="0"/>
              <a:t>Actions carried out coercively are often felt as violent. </a:t>
            </a:r>
          </a:p>
          <a:p>
            <a:r>
              <a:rPr lang="en-US" dirty="0"/>
              <a:t>Similarly, enacting coercion generally requires a degree of violence.</a:t>
            </a:r>
            <a:endParaRPr lang="en-CH" dirty="0"/>
          </a:p>
        </p:txBody>
      </p:sp>
      <p:sp>
        <p:nvSpPr>
          <p:cNvPr id="2"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0144752" cy="432000"/>
          </a:xfrm>
        </p:spPr>
        <p:txBody>
          <a:bodyPr/>
          <a:lstStyle/>
          <a:p>
            <a:r>
              <a:rPr lang="en-GB" dirty="0"/>
              <a:t>Presentation: What are violence, coercion and abuse? - 1</a:t>
            </a:r>
            <a:endParaRPr lang="en-CH" dirty="0"/>
          </a:p>
        </p:txBody>
      </p:sp>
    </p:spTree>
    <p:extLst>
      <p:ext uri="{BB962C8B-B14F-4D97-AF65-F5344CB8AC3E}">
        <p14:creationId xmlns:p14="http://schemas.microsoft.com/office/powerpoint/2010/main" val="4124686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1508AF-A85A-5D48-84BF-D6E0FCAAFA80}"/>
              </a:ext>
            </a:extLst>
          </p:cNvPr>
          <p:cNvSpPr>
            <a:spLocks noGrp="1"/>
          </p:cNvSpPr>
          <p:nvPr>
            <p:ph type="body" sz="quarter" idx="13"/>
          </p:nvPr>
        </p:nvSpPr>
        <p:spPr>
          <a:xfrm>
            <a:off x="507207" y="1347664"/>
            <a:ext cx="11174400" cy="360000"/>
          </a:xfrm>
        </p:spPr>
        <p:txBody>
          <a:bodyPr/>
          <a:lstStyle/>
          <a:p>
            <a:r>
              <a:rPr lang="en-GB" dirty="0"/>
              <a:t>The Pennsylvania example (a)</a:t>
            </a:r>
            <a:endParaRPr lang="en-US" dirty="0"/>
          </a:p>
        </p:txBody>
      </p:sp>
      <p:sp>
        <p:nvSpPr>
          <p:cNvPr id="3" name="Content Placeholder 2">
            <a:extLst>
              <a:ext uri="{FF2B5EF4-FFF2-40B4-BE49-F238E27FC236}">
                <a16:creationId xmlns:a16="http://schemas.microsoft.com/office/drawing/2014/main" id="{501CFABA-28B0-48F5-B92D-6B0F78775716}"/>
              </a:ext>
            </a:extLst>
          </p:cNvPr>
          <p:cNvSpPr>
            <a:spLocks noGrp="1"/>
          </p:cNvSpPr>
          <p:nvPr>
            <p:ph sz="quarter" idx="14"/>
          </p:nvPr>
        </p:nvSpPr>
        <p:spPr>
          <a:xfrm>
            <a:off x="507195" y="1892968"/>
            <a:ext cx="11174412" cy="4118220"/>
          </a:xfrm>
        </p:spPr>
        <p:txBody>
          <a:bodyPr/>
          <a:lstStyle/>
          <a:p>
            <a:r>
              <a:rPr lang="en-US" dirty="0"/>
              <a:t>In the 1990s, the Pennsylvania Department of Public Welfare in the USA instituted an active </a:t>
            </a:r>
            <a:r>
              <a:rPr lang="en-US" dirty="0" err="1"/>
              <a:t>programme</a:t>
            </a:r>
            <a:r>
              <a:rPr lang="en-US" dirty="0"/>
              <a:t> to reduce, and ultimately eliminate, seclusion and restraints in mental health and forensic hospitals. </a:t>
            </a:r>
          </a:p>
          <a:p>
            <a:r>
              <a:rPr lang="en-US" dirty="0"/>
              <a:t>All the hospitals have been seclusion-free for several years and are approaching zero use of restraints. </a:t>
            </a:r>
          </a:p>
          <a:p>
            <a:r>
              <a:rPr lang="en-US" dirty="0"/>
              <a:t>The </a:t>
            </a:r>
            <a:r>
              <a:rPr lang="en-US" dirty="0" err="1"/>
              <a:t>programme</a:t>
            </a:r>
            <a:r>
              <a:rPr lang="en-US" dirty="0"/>
              <a:t> was realized through a combination of training, monitoring, policy revisions, cultural change, data transparency, use of response teams and by adopting a recovery approach. </a:t>
            </a:r>
          </a:p>
        </p:txBody>
      </p:sp>
      <p:sp>
        <p:nvSpPr>
          <p:cNvPr id="2" name="Title 1">
            <a:extLst>
              <a:ext uri="{FF2B5EF4-FFF2-40B4-BE49-F238E27FC236}">
                <a16:creationId xmlns:a16="http://schemas.microsoft.com/office/drawing/2014/main" id="{D1FD99D7-5D6D-4491-8648-9F80C8425B82}"/>
              </a:ext>
            </a:extLst>
          </p:cNvPr>
          <p:cNvSpPr>
            <a:spLocks noGrp="1"/>
          </p:cNvSpPr>
          <p:nvPr>
            <p:ph type="title"/>
          </p:nvPr>
        </p:nvSpPr>
        <p:spPr/>
        <p:txBody>
          <a:bodyPr/>
          <a:lstStyle/>
          <a:p>
            <a:r>
              <a:rPr lang="en-GB" dirty="0"/>
              <a:t>Presentation: Ending abusive practices in services is possible! - 1</a:t>
            </a:r>
            <a:endParaRPr lang="en-CH" dirty="0"/>
          </a:p>
        </p:txBody>
      </p:sp>
    </p:spTree>
    <p:extLst>
      <p:ext uri="{BB962C8B-B14F-4D97-AF65-F5344CB8AC3E}">
        <p14:creationId xmlns:p14="http://schemas.microsoft.com/office/powerpoint/2010/main" val="188183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38E913-F878-124D-AB3A-7CC16ACD9745}"/>
              </a:ext>
            </a:extLst>
          </p:cNvPr>
          <p:cNvSpPr>
            <a:spLocks noGrp="1"/>
          </p:cNvSpPr>
          <p:nvPr>
            <p:ph type="body" sz="quarter" idx="13"/>
          </p:nvPr>
        </p:nvSpPr>
        <p:spPr>
          <a:xfrm>
            <a:off x="507207" y="1315580"/>
            <a:ext cx="11174400" cy="360000"/>
          </a:xfrm>
        </p:spPr>
        <p:txBody>
          <a:bodyPr/>
          <a:lstStyle/>
          <a:p>
            <a:r>
              <a:rPr lang="en-GB" dirty="0"/>
              <a:t>The Pennsylvania example (b)</a:t>
            </a:r>
            <a:endParaRPr lang="en-US" dirty="0"/>
          </a:p>
        </p:txBody>
      </p:sp>
      <p:sp>
        <p:nvSpPr>
          <p:cNvPr id="3" name="Content Placeholder 2">
            <a:extLst>
              <a:ext uri="{FF2B5EF4-FFF2-40B4-BE49-F238E27FC236}">
                <a16:creationId xmlns:a16="http://schemas.microsoft.com/office/drawing/2014/main" id="{4D09E336-C447-4442-9607-CE65A855CD83}"/>
              </a:ext>
            </a:extLst>
          </p:cNvPr>
          <p:cNvSpPr>
            <a:spLocks noGrp="1"/>
          </p:cNvSpPr>
          <p:nvPr>
            <p:ph sz="quarter" idx="14"/>
          </p:nvPr>
        </p:nvSpPr>
        <p:spPr>
          <a:xfrm>
            <a:off x="507195" y="1941094"/>
            <a:ext cx="11174412" cy="4070093"/>
          </a:xfrm>
        </p:spPr>
        <p:txBody>
          <a:bodyPr/>
          <a:lstStyle/>
          <a:p>
            <a:r>
              <a:rPr lang="en-US" dirty="0"/>
              <a:t>Research evaluating the impact of the </a:t>
            </a:r>
            <a:r>
              <a:rPr lang="en-US" dirty="0" err="1"/>
              <a:t>programme</a:t>
            </a:r>
            <a:r>
              <a:rPr lang="en-US" dirty="0"/>
              <a:t> from 2001 to 2010 showed significant reductions in the use of seclusion and restraint over this period across the state. </a:t>
            </a:r>
          </a:p>
          <a:p>
            <a:r>
              <a:rPr lang="en-US" dirty="0"/>
              <a:t>During the span of the study, the use of unscheduled medication an indicator of the use of chemical restraint also declined. </a:t>
            </a:r>
          </a:p>
          <a:p>
            <a:r>
              <a:rPr lang="en-US" dirty="0"/>
              <a:t>Furthermore, contrary to fears, there was no increase in assaults on staff. In some cases, the number of assaults on staff even decreased. </a:t>
            </a:r>
          </a:p>
          <a:p>
            <a:endParaRPr lang="en-CH" dirty="0"/>
          </a:p>
        </p:txBody>
      </p:sp>
      <p:sp>
        <p:nvSpPr>
          <p:cNvPr id="2" name="Title 1">
            <a:extLst>
              <a:ext uri="{FF2B5EF4-FFF2-40B4-BE49-F238E27FC236}">
                <a16:creationId xmlns:a16="http://schemas.microsoft.com/office/drawing/2014/main" id="{B11DFA19-2C1C-4824-B3F1-33E113B4DC8A}"/>
              </a:ext>
            </a:extLst>
          </p:cNvPr>
          <p:cNvSpPr>
            <a:spLocks noGrp="1"/>
          </p:cNvSpPr>
          <p:nvPr>
            <p:ph type="title"/>
          </p:nvPr>
        </p:nvSpPr>
        <p:spPr/>
        <p:txBody>
          <a:bodyPr/>
          <a:lstStyle/>
          <a:p>
            <a:r>
              <a:rPr lang="en-GB" dirty="0"/>
              <a:t>Presentation: Ending abusive practices in services is possible! - 2</a:t>
            </a:r>
            <a:endParaRPr lang="en-CH" dirty="0"/>
          </a:p>
        </p:txBody>
      </p:sp>
    </p:spTree>
    <p:extLst>
      <p:ext uri="{BB962C8B-B14F-4D97-AF65-F5344CB8AC3E}">
        <p14:creationId xmlns:p14="http://schemas.microsoft.com/office/powerpoint/2010/main" val="27082993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12B8-9C6E-4EA6-8F86-7EB96F3E0F08}"/>
              </a:ext>
            </a:extLst>
          </p:cNvPr>
          <p:cNvSpPr>
            <a:spLocks noGrp="1"/>
          </p:cNvSpPr>
          <p:nvPr>
            <p:ph sz="quarter" idx="14"/>
          </p:nvPr>
        </p:nvSpPr>
        <p:spPr>
          <a:xfrm>
            <a:off x="507195" y="1700464"/>
            <a:ext cx="11174412" cy="4310724"/>
          </a:xfrm>
        </p:spPr>
        <p:txBody>
          <a:bodyPr/>
          <a:lstStyle/>
          <a:p>
            <a:pPr lvl="0"/>
            <a:r>
              <a:rPr lang="en-GB" dirty="0"/>
              <a:t>Addressing power dynamics</a:t>
            </a:r>
            <a:endParaRPr lang="en-CH" dirty="0"/>
          </a:p>
          <a:p>
            <a:pPr lvl="0"/>
            <a:r>
              <a:rPr lang="en-GB" dirty="0"/>
              <a:t>Strategies to avoid coercion, violence and abuse: </a:t>
            </a:r>
            <a:endParaRPr lang="en-CH" dirty="0"/>
          </a:p>
          <a:p>
            <a:pPr lvl="2"/>
            <a:r>
              <a:rPr lang="en-GB" dirty="0"/>
              <a:t>Communication techniques</a:t>
            </a:r>
            <a:endParaRPr lang="en-CH" dirty="0"/>
          </a:p>
          <a:p>
            <a:pPr lvl="2"/>
            <a:r>
              <a:rPr lang="en-GB" dirty="0"/>
              <a:t>Supportive environment, including comfort rooms</a:t>
            </a:r>
            <a:endParaRPr lang="en-CH" dirty="0"/>
          </a:p>
          <a:p>
            <a:pPr lvl="2"/>
            <a:r>
              <a:rPr lang="en-GB" dirty="0"/>
              <a:t>Creating a saying yes” and “can do” culture</a:t>
            </a:r>
            <a:endParaRPr lang="en-CH" dirty="0"/>
          </a:p>
          <a:p>
            <a:pPr lvl="2"/>
            <a:r>
              <a:rPr lang="en-GB" dirty="0"/>
              <a:t>Individualized plans to explore sensitivities and signs of distress </a:t>
            </a:r>
            <a:endParaRPr lang="en-CH" dirty="0"/>
          </a:p>
          <a:p>
            <a:pPr lvl="2"/>
            <a:r>
              <a:rPr lang="en-GB" dirty="0"/>
              <a:t>Response teams.</a:t>
            </a:r>
            <a:endParaRPr lang="en-CH" dirty="0"/>
          </a:p>
          <a:p>
            <a:endParaRPr lang="en-CH" dirty="0"/>
          </a:p>
        </p:txBody>
      </p:sp>
      <p:sp>
        <p:nvSpPr>
          <p:cNvPr id="2" name="Title 1">
            <a:extLst>
              <a:ext uri="{FF2B5EF4-FFF2-40B4-BE49-F238E27FC236}">
                <a16:creationId xmlns:a16="http://schemas.microsoft.com/office/drawing/2014/main" id="{BDB4AD42-F5DE-4161-87E5-308070C87800}"/>
              </a:ext>
            </a:extLst>
          </p:cNvPr>
          <p:cNvSpPr>
            <a:spLocks noGrp="1"/>
          </p:cNvSpPr>
          <p:nvPr>
            <p:ph type="title"/>
          </p:nvPr>
        </p:nvSpPr>
        <p:spPr/>
        <p:txBody>
          <a:bodyPr/>
          <a:lstStyle/>
          <a:p>
            <a:r>
              <a:rPr lang="en-GB" dirty="0"/>
              <a:t>Presentation: Recap of strategies for understanding and stopping violence, coercion and abuse</a:t>
            </a:r>
            <a:endParaRPr lang="en-CH" dirty="0"/>
          </a:p>
        </p:txBody>
      </p:sp>
    </p:spTree>
    <p:extLst>
      <p:ext uri="{BB962C8B-B14F-4D97-AF65-F5344CB8AC3E}">
        <p14:creationId xmlns:p14="http://schemas.microsoft.com/office/powerpoint/2010/main" val="1162576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F48CF-DFE7-42CF-B1BE-039B730234BF}"/>
              </a:ext>
            </a:extLst>
          </p:cNvPr>
          <p:cNvSpPr>
            <a:spLocks noGrp="1"/>
          </p:cNvSpPr>
          <p:nvPr>
            <p:ph sz="quarter" idx="14"/>
          </p:nvPr>
        </p:nvSpPr>
        <p:spPr/>
        <p:txBody>
          <a:bodyPr/>
          <a:lstStyle/>
          <a:p>
            <a:endParaRPr lang="en-US" dirty="0"/>
          </a:p>
          <a:p>
            <a:r>
              <a:rPr lang="en-US" dirty="0"/>
              <a:t>What can you do to prevent abuse in your service?</a:t>
            </a:r>
          </a:p>
          <a:p>
            <a:endParaRPr lang="en-CH" dirty="0"/>
          </a:p>
        </p:txBody>
      </p:sp>
      <p:sp>
        <p:nvSpPr>
          <p:cNvPr id="2" name="Title 1">
            <a:extLst>
              <a:ext uri="{FF2B5EF4-FFF2-40B4-BE49-F238E27FC236}">
                <a16:creationId xmlns:a16="http://schemas.microsoft.com/office/drawing/2014/main" id="{24A2EFD5-0C6D-445B-BE68-D385AA69ACFB}"/>
              </a:ext>
            </a:extLst>
          </p:cNvPr>
          <p:cNvSpPr>
            <a:spLocks noGrp="1"/>
          </p:cNvSpPr>
          <p:nvPr>
            <p:ph type="title"/>
          </p:nvPr>
        </p:nvSpPr>
        <p:spPr/>
        <p:txBody>
          <a:bodyPr/>
          <a:lstStyle/>
          <a:p>
            <a:r>
              <a:rPr lang="en-GB" dirty="0"/>
              <a:t>Exercise 13.1: What can you do to prevent violence, coercion and abuse</a:t>
            </a:r>
            <a:endParaRPr lang="en-CH" dirty="0"/>
          </a:p>
        </p:txBody>
      </p:sp>
    </p:spTree>
    <p:extLst>
      <p:ext uri="{BB962C8B-B14F-4D97-AF65-F5344CB8AC3E}">
        <p14:creationId xmlns:p14="http://schemas.microsoft.com/office/powerpoint/2010/main" val="14338133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0E65F-C555-47E3-96EF-2187EA64CD2B}"/>
              </a:ext>
            </a:extLst>
          </p:cNvPr>
          <p:cNvSpPr>
            <a:spLocks noGrp="1"/>
          </p:cNvSpPr>
          <p:nvPr>
            <p:ph sz="quarter" idx="14"/>
          </p:nvPr>
        </p:nvSpPr>
        <p:spPr/>
        <p:txBody>
          <a:bodyPr/>
          <a:lstStyle/>
          <a:p>
            <a:endParaRPr lang="en-US" dirty="0"/>
          </a:p>
          <a:p>
            <a:r>
              <a:rPr lang="en-US" dirty="0"/>
              <a:t>What are 3 key points that you have learned from this session?</a:t>
            </a:r>
          </a:p>
          <a:p>
            <a:endParaRPr lang="en-CH" dirty="0"/>
          </a:p>
        </p:txBody>
      </p:sp>
      <p:sp>
        <p:nvSpPr>
          <p:cNvPr id="2" name="Title 1">
            <a:extLst>
              <a:ext uri="{FF2B5EF4-FFF2-40B4-BE49-F238E27FC236}">
                <a16:creationId xmlns:a16="http://schemas.microsoft.com/office/drawing/2014/main" id="{DD11E853-BE72-4E05-8AD0-E5986FA54411}"/>
              </a:ext>
            </a:extLst>
          </p:cNvPr>
          <p:cNvSpPr>
            <a:spLocks noGrp="1"/>
          </p:cNvSpPr>
          <p:nvPr>
            <p:ph type="title"/>
          </p:nvPr>
        </p:nvSpPr>
        <p:spPr/>
        <p:txBody>
          <a:bodyPr/>
          <a:lstStyle/>
          <a:p>
            <a:r>
              <a:rPr lang="en-GB" dirty="0"/>
              <a:t>Presentation: Concluding the session - 1</a:t>
            </a:r>
            <a:endParaRPr lang="en-CH" dirty="0"/>
          </a:p>
        </p:txBody>
      </p:sp>
    </p:spTree>
    <p:extLst>
      <p:ext uri="{BB962C8B-B14F-4D97-AF65-F5344CB8AC3E}">
        <p14:creationId xmlns:p14="http://schemas.microsoft.com/office/powerpoint/2010/main" val="19332241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4E233C-47B4-3847-B3FE-17D80ED17E72}"/>
              </a:ext>
            </a:extLst>
          </p:cNvPr>
          <p:cNvSpPr>
            <a:spLocks noGrp="1"/>
          </p:cNvSpPr>
          <p:nvPr>
            <p:ph type="body" sz="quarter" idx="13"/>
          </p:nvPr>
        </p:nvSpPr>
        <p:spPr/>
        <p:txBody>
          <a:bodyPr/>
          <a:lstStyle/>
          <a:p>
            <a:r>
              <a:rPr lang="en-GB" dirty="0"/>
              <a:t>Take home messages</a:t>
            </a:r>
            <a:endParaRPr lang="en-US" dirty="0"/>
          </a:p>
        </p:txBody>
      </p:sp>
      <p:sp>
        <p:nvSpPr>
          <p:cNvPr id="3" name="Content Placeholder 2">
            <a:extLst>
              <a:ext uri="{FF2B5EF4-FFF2-40B4-BE49-F238E27FC236}">
                <a16:creationId xmlns:a16="http://schemas.microsoft.com/office/drawing/2014/main" id="{6EA3EFDF-ACD2-4408-998A-894D3BDF9E07}"/>
              </a:ext>
            </a:extLst>
          </p:cNvPr>
          <p:cNvSpPr>
            <a:spLocks noGrp="1"/>
          </p:cNvSpPr>
          <p:nvPr>
            <p:ph sz="quarter" idx="14"/>
          </p:nvPr>
        </p:nvSpPr>
        <p:spPr>
          <a:xfrm>
            <a:off x="507195" y="1382852"/>
            <a:ext cx="11174412" cy="4500000"/>
          </a:xfrm>
        </p:spPr>
        <p:txBody>
          <a:bodyPr/>
          <a:lstStyle/>
          <a:p>
            <a:pPr>
              <a:spcAft>
                <a:spcPts val="600"/>
              </a:spcAft>
            </a:pPr>
            <a:r>
              <a:rPr lang="en-US" dirty="0"/>
              <a:t>Every person deserves to be treated with respect and dignity at all times.</a:t>
            </a:r>
          </a:p>
          <a:p>
            <a:pPr>
              <a:spcAft>
                <a:spcPts val="600"/>
              </a:spcAft>
            </a:pPr>
            <a:r>
              <a:rPr lang="en-US" dirty="0"/>
              <a:t>Coercion, violence and abuse are a violation of the CRPD and should never occur in mental health and social services. Everyone should work creatively to end these practices.</a:t>
            </a:r>
          </a:p>
          <a:p>
            <a:pPr>
              <a:spcAft>
                <a:spcPts val="600"/>
              </a:spcAft>
            </a:pPr>
            <a:r>
              <a:rPr lang="en-US" dirty="0"/>
              <a:t>Unequal power dynamics exist in every service. Practitioners should try to counter this imbalance interacting with people using services.</a:t>
            </a:r>
          </a:p>
          <a:p>
            <a:pPr>
              <a:spcAft>
                <a:spcPts val="600"/>
              </a:spcAft>
            </a:pPr>
            <a:r>
              <a:rPr lang="en-US" dirty="0"/>
              <a:t>Many things can be done to prevent violence, coercion and abuse in mental health or social services – e.g. giving people a way to safely report abusive practices, making sure complaints are effectively and appropriately addressed.</a:t>
            </a:r>
          </a:p>
          <a:p>
            <a:pPr>
              <a:spcAft>
                <a:spcPts val="600"/>
              </a:spcAft>
            </a:pPr>
            <a:r>
              <a:rPr lang="en-US" dirty="0"/>
              <a:t>We can all play a role in preventing violence, coercion and abuse in services. Doing so will help create an environment in which the rights, well-being and recovery of people are promoted, as well as a safer and better working environment for service staff. Everyone in the service will benefit!</a:t>
            </a:r>
          </a:p>
          <a:p>
            <a:endParaRPr lang="en-CH" dirty="0"/>
          </a:p>
        </p:txBody>
      </p:sp>
      <p:sp>
        <p:nvSpPr>
          <p:cNvPr id="2" name="Title 1">
            <a:extLst>
              <a:ext uri="{FF2B5EF4-FFF2-40B4-BE49-F238E27FC236}">
                <a16:creationId xmlns:a16="http://schemas.microsoft.com/office/drawing/2014/main" id="{5824A116-690D-43BC-A2D2-71A9F17E0BA4}"/>
              </a:ext>
            </a:extLst>
          </p:cNvPr>
          <p:cNvSpPr>
            <a:spLocks noGrp="1"/>
          </p:cNvSpPr>
          <p:nvPr>
            <p:ph type="title"/>
          </p:nvPr>
        </p:nvSpPr>
        <p:spPr/>
        <p:txBody>
          <a:bodyPr/>
          <a:lstStyle/>
          <a:p>
            <a:r>
              <a:rPr lang="en-GB" dirty="0"/>
              <a:t>Presentation: Concluding the session – 2</a:t>
            </a:r>
            <a:endParaRPr lang="en-CH" dirty="0"/>
          </a:p>
        </p:txBody>
      </p:sp>
    </p:spTree>
    <p:extLst>
      <p:ext uri="{BB962C8B-B14F-4D97-AF65-F5344CB8AC3E}">
        <p14:creationId xmlns:p14="http://schemas.microsoft.com/office/powerpoint/2010/main" val="2795949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127</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(2)</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081719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(3)</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(4)</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4789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F5A7C-78C4-47C5-AE7B-375BFECBEC96}"/>
              </a:ext>
            </a:extLst>
          </p:cNvPr>
          <p:cNvSpPr>
            <a:spLocks noGrp="1"/>
          </p:cNvSpPr>
          <p:nvPr>
            <p:ph sz="quarter" idx="14"/>
          </p:nvPr>
        </p:nvSpPr>
        <p:spPr/>
        <p:txBody>
          <a:bodyPr/>
          <a:lstStyle/>
          <a:p>
            <a:r>
              <a:rPr lang="en-GB" dirty="0"/>
              <a:t>Examples of violence and coercion include:</a:t>
            </a:r>
            <a:endParaRPr lang="en-CH" dirty="0"/>
          </a:p>
          <a:p>
            <a:pPr lvl="2"/>
            <a:r>
              <a:rPr lang="en-GB" sz="2200" dirty="0"/>
              <a:t>Seclusion such as isolating some in a room or confined space and preventing them from leaving.</a:t>
            </a:r>
          </a:p>
          <a:p>
            <a:pPr lvl="2"/>
            <a:r>
              <a:rPr lang="en-GB" sz="2200" dirty="0"/>
              <a:t>Restraint, including hands-on physical restraint, mechanical restraint or using medication to control someone’s behaviour (chemical restraint). </a:t>
            </a:r>
          </a:p>
          <a:p>
            <a:pPr lvl="2"/>
            <a:r>
              <a:rPr lang="en-GB" sz="2200" dirty="0"/>
              <a:t>Forced admission to, and treatment in, mental health and social services.</a:t>
            </a:r>
          </a:p>
          <a:p>
            <a:pPr lvl="2"/>
            <a:r>
              <a:rPr lang="en-GB" sz="2200" dirty="0"/>
              <a:t>Forced treatment in the community. </a:t>
            </a:r>
          </a:p>
          <a:p>
            <a:pPr lvl="2"/>
            <a:r>
              <a:rPr lang="en-GB" sz="2200" dirty="0"/>
              <a:t>Economic violence and coercion (i.e. controlling a person’s resources to compel the person to do things he or she does not want to do). </a:t>
            </a:r>
          </a:p>
          <a:p>
            <a:pPr lvl="2"/>
            <a:r>
              <a:rPr lang="en-GB" sz="2200" dirty="0"/>
              <a:t>Involuntary sterilization, contraception or abortion.</a:t>
            </a:r>
            <a:endParaRPr lang="en-CH" sz="2200" dirty="0"/>
          </a:p>
          <a:p>
            <a:endParaRPr lang="en-CH" dirty="0"/>
          </a:p>
        </p:txBody>
      </p:sp>
      <p:sp>
        <p:nvSpPr>
          <p:cNvPr id="2" name="Title 1">
            <a:extLst>
              <a:ext uri="{FF2B5EF4-FFF2-40B4-BE49-F238E27FC236}">
                <a16:creationId xmlns:a16="http://schemas.microsoft.com/office/drawing/2014/main" id="{96A9356A-F437-4DDC-9A11-DB9EDCD85119}"/>
              </a:ext>
            </a:extLst>
          </p:cNvPr>
          <p:cNvSpPr>
            <a:spLocks noGrp="1"/>
          </p:cNvSpPr>
          <p:nvPr>
            <p:ph type="title"/>
          </p:nvPr>
        </p:nvSpPr>
        <p:spPr>
          <a:xfrm>
            <a:off x="507205" y="506412"/>
            <a:ext cx="10273089" cy="432000"/>
          </a:xfrm>
        </p:spPr>
        <p:txBody>
          <a:bodyPr/>
          <a:lstStyle/>
          <a:p>
            <a:r>
              <a:rPr lang="en-GB" dirty="0"/>
              <a:t>Presentation: What are violence, coercion and abuse? - 2</a:t>
            </a:r>
            <a:endParaRPr lang="en-CH" dirty="0"/>
          </a:p>
        </p:txBody>
      </p:sp>
    </p:spTree>
    <p:extLst>
      <p:ext uri="{BB962C8B-B14F-4D97-AF65-F5344CB8AC3E}">
        <p14:creationId xmlns:p14="http://schemas.microsoft.com/office/powerpoint/2010/main" val="28027116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130</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(5)</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51613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131</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(6)</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6941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A39787-C4C1-444E-AEEA-E1A816CF18DD}"/>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264CE0A7-B3B7-3E49-BFAA-E8E2FE8D9D7B}"/>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295F35B7-5FFE-4142-B921-4FE30604A271}"/>
              </a:ext>
            </a:extLst>
          </p:cNvPr>
          <p:cNvSpPr>
            <a:spLocks noGrp="1"/>
          </p:cNvSpPr>
          <p:nvPr>
            <p:ph type="title"/>
          </p:nvPr>
        </p:nvSpPr>
        <p:spPr/>
        <p:txBody>
          <a:bodyPr/>
          <a:lstStyle/>
          <a:p>
            <a:r>
              <a:rPr lang="en-US" dirty="0"/>
              <a:t>Acknowledgement (7)</a:t>
            </a:r>
          </a:p>
        </p:txBody>
      </p:sp>
    </p:spTree>
    <p:extLst>
      <p:ext uri="{BB962C8B-B14F-4D97-AF65-F5344CB8AC3E}">
        <p14:creationId xmlns:p14="http://schemas.microsoft.com/office/powerpoint/2010/main" val="9540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15754-4F7E-43D4-B58E-B6C10842FD05}"/>
              </a:ext>
            </a:extLst>
          </p:cNvPr>
          <p:cNvSpPr>
            <a:spLocks noGrp="1"/>
          </p:cNvSpPr>
          <p:nvPr>
            <p:ph sz="quarter" idx="14"/>
          </p:nvPr>
        </p:nvSpPr>
        <p:spPr/>
        <p:txBody>
          <a:bodyPr/>
          <a:lstStyle/>
          <a:p>
            <a:r>
              <a:rPr lang="en-GB" dirty="0"/>
              <a:t>Violence and coercion can be more subtle. For instance:</a:t>
            </a:r>
            <a:endParaRPr lang="en-CH" dirty="0"/>
          </a:p>
          <a:p>
            <a:pPr lvl="2"/>
            <a:r>
              <a:rPr lang="en-GB" sz="2200" dirty="0"/>
              <a:t>Making people think that there may be negative repercussions or actions taken against them, or that certain things may be refused to them if they do not comply with a treatment. </a:t>
            </a:r>
            <a:endParaRPr lang="en-CH" sz="2200" dirty="0"/>
          </a:p>
          <a:p>
            <a:pPr lvl="2"/>
            <a:r>
              <a:rPr lang="en-GB" sz="2200" dirty="0"/>
              <a:t>Giving someone medication without their knowledge. </a:t>
            </a:r>
            <a:endParaRPr lang="en-CH" sz="2200" dirty="0"/>
          </a:p>
          <a:p>
            <a:endParaRPr lang="en-CH" dirty="0"/>
          </a:p>
        </p:txBody>
      </p:sp>
      <p:sp>
        <p:nvSpPr>
          <p:cNvPr id="2" name="Title 1">
            <a:extLst>
              <a:ext uri="{FF2B5EF4-FFF2-40B4-BE49-F238E27FC236}">
                <a16:creationId xmlns:a16="http://schemas.microsoft.com/office/drawing/2014/main" id="{ADE5A0DE-8AA1-4421-AB11-5D33F72558CE}"/>
              </a:ext>
            </a:extLst>
          </p:cNvPr>
          <p:cNvSpPr>
            <a:spLocks noGrp="1"/>
          </p:cNvSpPr>
          <p:nvPr>
            <p:ph type="title"/>
          </p:nvPr>
        </p:nvSpPr>
        <p:spPr>
          <a:xfrm>
            <a:off x="507206" y="506412"/>
            <a:ext cx="10112668" cy="432000"/>
          </a:xfrm>
        </p:spPr>
        <p:txBody>
          <a:bodyPr/>
          <a:lstStyle/>
          <a:p>
            <a:r>
              <a:rPr lang="en-GB" dirty="0"/>
              <a:t>Presentation: What are violence, coercion and abuse? - 3</a:t>
            </a:r>
            <a:endParaRPr lang="en-CH" dirty="0"/>
          </a:p>
        </p:txBody>
      </p:sp>
    </p:spTree>
    <p:extLst>
      <p:ext uri="{BB962C8B-B14F-4D97-AF65-F5344CB8AC3E}">
        <p14:creationId xmlns:p14="http://schemas.microsoft.com/office/powerpoint/2010/main" val="12476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E6526-739C-427F-B987-2D0B65542E95}"/>
              </a:ext>
            </a:extLst>
          </p:cNvPr>
          <p:cNvSpPr>
            <a:spLocks noGrp="1"/>
          </p:cNvSpPr>
          <p:nvPr>
            <p:ph sz="quarter" idx="14"/>
          </p:nvPr>
        </p:nvSpPr>
        <p:spPr/>
        <p:txBody>
          <a:bodyPr/>
          <a:lstStyle/>
          <a:p>
            <a:r>
              <a:rPr lang="en-US" dirty="0"/>
              <a:t>UN bodies and experts have said that coercive practices in the mental health context – </a:t>
            </a:r>
            <a:r>
              <a:rPr lang="en-US" dirty="0" err="1"/>
              <a:t>eg.</a:t>
            </a:r>
            <a:r>
              <a:rPr lang="en-US" dirty="0"/>
              <a:t> forced treatment, seclusion and restraint, ECT and psychosurgery without informed consent – can be torture and ill-treatment. </a:t>
            </a:r>
          </a:p>
          <a:p>
            <a:r>
              <a:rPr lang="en-GB" dirty="0"/>
              <a:t>UN Special Rapporteur on Torture has stated that solitary confinement </a:t>
            </a:r>
            <a:r>
              <a:rPr lang="en-GB" i="1" dirty="0"/>
              <a:t>“of any duration to a person with mental disabilities constitutes cruel, inhuman and a degrading treatment” </a:t>
            </a:r>
            <a:r>
              <a:rPr lang="en-GB" dirty="0"/>
              <a:t>and any restraint for even a short period of time may constitute torture and ill-treatment </a:t>
            </a:r>
          </a:p>
          <a:p>
            <a:r>
              <a:rPr lang="en-US" dirty="0"/>
              <a:t>Has called for </a:t>
            </a:r>
            <a:r>
              <a:rPr lang="en-US" i="1" dirty="0"/>
              <a:t>“an absolute ban on restraints and seclusion”</a:t>
            </a:r>
            <a:r>
              <a:rPr lang="en-US" dirty="0"/>
              <a:t>. </a:t>
            </a:r>
          </a:p>
          <a:p>
            <a:r>
              <a:rPr lang="en-US" dirty="0"/>
              <a:t>ECT should never be given without informed consent and never in its unmodified form.</a:t>
            </a:r>
          </a:p>
          <a:p>
            <a:endParaRPr lang="en-CH" dirty="0"/>
          </a:p>
        </p:txBody>
      </p:sp>
      <p:sp>
        <p:nvSpPr>
          <p:cNvPr id="2" name="Title 1">
            <a:extLst>
              <a:ext uri="{FF2B5EF4-FFF2-40B4-BE49-F238E27FC236}">
                <a16:creationId xmlns:a16="http://schemas.microsoft.com/office/drawing/2014/main" id="{8C854EB7-DA60-426D-BAC2-E0310745E8C9}"/>
              </a:ext>
            </a:extLst>
          </p:cNvPr>
          <p:cNvSpPr>
            <a:spLocks noGrp="1"/>
          </p:cNvSpPr>
          <p:nvPr>
            <p:ph type="title"/>
          </p:nvPr>
        </p:nvSpPr>
        <p:spPr>
          <a:xfrm>
            <a:off x="507206" y="506412"/>
            <a:ext cx="10192878" cy="432000"/>
          </a:xfrm>
        </p:spPr>
        <p:txBody>
          <a:bodyPr/>
          <a:lstStyle/>
          <a:p>
            <a:r>
              <a:rPr lang="en-GB" dirty="0"/>
              <a:t>Presentation: What are violence, coercion and abuse? - 4</a:t>
            </a:r>
            <a:endParaRPr lang="en-CH" dirty="0"/>
          </a:p>
        </p:txBody>
      </p:sp>
    </p:spTree>
    <p:extLst>
      <p:ext uri="{BB962C8B-B14F-4D97-AF65-F5344CB8AC3E}">
        <p14:creationId xmlns:p14="http://schemas.microsoft.com/office/powerpoint/2010/main" val="203364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8EBA6-2643-490A-8DA2-22E520FCD158}"/>
              </a:ext>
            </a:extLst>
          </p:cNvPr>
          <p:cNvSpPr>
            <a:spLocks noGrp="1"/>
          </p:cNvSpPr>
          <p:nvPr>
            <p:ph sz="quarter" idx="14"/>
          </p:nvPr>
        </p:nvSpPr>
        <p:spPr/>
        <p:txBody>
          <a:bodyPr/>
          <a:lstStyle/>
          <a:p>
            <a:pPr marL="0" lvl="0" indent="0">
              <a:buNone/>
            </a:pPr>
            <a:r>
              <a:rPr lang="en-GB" b="1" dirty="0"/>
              <a:t>Physical violence and abuse: </a:t>
            </a:r>
          </a:p>
          <a:p>
            <a:pPr lvl="0"/>
            <a:r>
              <a:rPr lang="en-GB" dirty="0"/>
              <a:t>Any intentional and unwanted contact against any person that may or may not inflict injury or harm on the body, including hitting, pushing, pulling, kicking, scratching, slapping, grabbing at clothing or the face, throwing objects, and forcefully preventing movement. </a:t>
            </a:r>
            <a:endParaRPr lang="en-CH" dirty="0"/>
          </a:p>
          <a:p>
            <a:endParaRPr lang="en-CH" dirty="0"/>
          </a:p>
        </p:txBody>
      </p:sp>
      <p:sp>
        <p:nvSpPr>
          <p:cNvPr id="2" name="Title 1">
            <a:extLst>
              <a:ext uri="{FF2B5EF4-FFF2-40B4-BE49-F238E27FC236}">
                <a16:creationId xmlns:a16="http://schemas.microsoft.com/office/drawing/2014/main" id="{284BF181-BFF8-4802-A148-6E42755B345A}"/>
              </a:ext>
            </a:extLst>
          </p:cNvPr>
          <p:cNvSpPr>
            <a:spLocks noGrp="1"/>
          </p:cNvSpPr>
          <p:nvPr>
            <p:ph type="title"/>
          </p:nvPr>
        </p:nvSpPr>
        <p:spPr>
          <a:xfrm>
            <a:off x="507206" y="506412"/>
            <a:ext cx="10481636" cy="432000"/>
          </a:xfrm>
        </p:spPr>
        <p:txBody>
          <a:bodyPr/>
          <a:lstStyle/>
          <a:p>
            <a:r>
              <a:rPr lang="en-GB" dirty="0"/>
              <a:t>Presentation: What are violence, coercion and abuse? - 5</a:t>
            </a:r>
            <a:endParaRPr lang="en-CH" dirty="0"/>
          </a:p>
        </p:txBody>
      </p:sp>
    </p:spTree>
    <p:extLst>
      <p:ext uri="{BB962C8B-B14F-4D97-AF65-F5344CB8AC3E}">
        <p14:creationId xmlns:p14="http://schemas.microsoft.com/office/powerpoint/2010/main" val="27108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4BBDC-7FD6-4981-B83C-8C9910A985F6}"/>
              </a:ext>
            </a:extLst>
          </p:cNvPr>
          <p:cNvSpPr>
            <a:spLocks noGrp="1"/>
          </p:cNvSpPr>
          <p:nvPr>
            <p:ph sz="quarter" idx="14"/>
          </p:nvPr>
        </p:nvSpPr>
        <p:spPr/>
        <p:txBody>
          <a:bodyPr/>
          <a:lstStyle/>
          <a:p>
            <a:pPr marL="0" lvl="0" indent="0">
              <a:buNone/>
            </a:pPr>
            <a:r>
              <a:rPr lang="en-GB" b="1" dirty="0"/>
              <a:t>Mental/emotional violence and abuse: </a:t>
            </a:r>
          </a:p>
          <a:p>
            <a:pPr lvl="0"/>
            <a:r>
              <a:rPr lang="en-GB" dirty="0"/>
              <a:t>Behaviour that is designed to control and subjugate another person through fear, humiliation, intimidation, punishment, and emotional trauma; </a:t>
            </a:r>
          </a:p>
          <a:p>
            <a:pPr lvl="0"/>
            <a:r>
              <a:rPr lang="en-GB" dirty="0"/>
              <a:t>Behaviour that wears away at the victim’s sense of self-worth through, </a:t>
            </a:r>
            <a:r>
              <a:rPr lang="en-GB" dirty="0" err="1"/>
              <a:t>eg</a:t>
            </a:r>
            <a:r>
              <a:rPr lang="en-GB" dirty="0"/>
              <a:t> removing assistive device). </a:t>
            </a:r>
          </a:p>
          <a:p>
            <a:pPr lvl="0"/>
            <a:r>
              <a:rPr lang="en-GB" dirty="0"/>
              <a:t>Just because mental or emotional abuse does not involve physical contact or force, this does not mean it is not extremely harmful.</a:t>
            </a:r>
            <a:endParaRPr lang="en-CH" dirty="0"/>
          </a:p>
          <a:p>
            <a:endParaRPr lang="en-CH" dirty="0"/>
          </a:p>
        </p:txBody>
      </p:sp>
      <p:sp>
        <p:nvSpPr>
          <p:cNvPr id="2" name="Title 1">
            <a:extLst>
              <a:ext uri="{FF2B5EF4-FFF2-40B4-BE49-F238E27FC236}">
                <a16:creationId xmlns:a16="http://schemas.microsoft.com/office/drawing/2014/main" id="{06F55BAF-3383-46F2-A710-636BD740AC3D}"/>
              </a:ext>
            </a:extLst>
          </p:cNvPr>
          <p:cNvSpPr>
            <a:spLocks noGrp="1"/>
          </p:cNvSpPr>
          <p:nvPr>
            <p:ph type="title"/>
          </p:nvPr>
        </p:nvSpPr>
        <p:spPr>
          <a:xfrm>
            <a:off x="507205" y="506412"/>
            <a:ext cx="10048499" cy="432000"/>
          </a:xfrm>
        </p:spPr>
        <p:txBody>
          <a:bodyPr/>
          <a:lstStyle/>
          <a:p>
            <a:r>
              <a:rPr lang="en-GB" dirty="0"/>
              <a:t>Presentation: What are violence, coercion and abuse? - 6</a:t>
            </a:r>
            <a:endParaRPr lang="en-CH" dirty="0"/>
          </a:p>
        </p:txBody>
      </p:sp>
    </p:spTree>
    <p:extLst>
      <p:ext uri="{BB962C8B-B14F-4D97-AF65-F5344CB8AC3E}">
        <p14:creationId xmlns:p14="http://schemas.microsoft.com/office/powerpoint/2010/main" val="1322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C0939-6FC9-4B68-BF03-7875F64EA0A5}"/>
              </a:ext>
            </a:extLst>
          </p:cNvPr>
          <p:cNvSpPr>
            <a:spLocks noGrp="1"/>
          </p:cNvSpPr>
          <p:nvPr>
            <p:ph sz="quarter" idx="14"/>
          </p:nvPr>
        </p:nvSpPr>
        <p:spPr/>
        <p:txBody>
          <a:bodyPr/>
          <a:lstStyle/>
          <a:p>
            <a:pPr marL="0" lvl="0" indent="0">
              <a:buNone/>
            </a:pPr>
            <a:r>
              <a:rPr lang="en-GB" b="1" dirty="0"/>
              <a:t>Verbal violence and abuse: </a:t>
            </a:r>
          </a:p>
          <a:p>
            <a:pPr lvl="0"/>
            <a:r>
              <a:rPr lang="en-GB" dirty="0"/>
              <a:t>Demeaning, destructive, infantilizing, condescending and aggressive language, including name-calling, yelling, aggressive, discriminatory or disrespectful speech, using profanities or threats, deliberately triggering anger or fear in the person.</a:t>
            </a:r>
            <a:endParaRPr lang="en-CH" dirty="0"/>
          </a:p>
          <a:p>
            <a:endParaRPr lang="en-CH" dirty="0"/>
          </a:p>
        </p:txBody>
      </p:sp>
      <p:sp>
        <p:nvSpPr>
          <p:cNvPr id="2" name="Title 1">
            <a:extLst>
              <a:ext uri="{FF2B5EF4-FFF2-40B4-BE49-F238E27FC236}">
                <a16:creationId xmlns:a16="http://schemas.microsoft.com/office/drawing/2014/main" id="{342CD2FD-1E91-4857-8FAA-6D65D870F5B6}"/>
              </a:ext>
            </a:extLst>
          </p:cNvPr>
          <p:cNvSpPr>
            <a:spLocks noGrp="1"/>
          </p:cNvSpPr>
          <p:nvPr>
            <p:ph type="title"/>
          </p:nvPr>
        </p:nvSpPr>
        <p:spPr>
          <a:xfrm>
            <a:off x="507206" y="506412"/>
            <a:ext cx="10208920" cy="432000"/>
          </a:xfrm>
        </p:spPr>
        <p:txBody>
          <a:bodyPr/>
          <a:lstStyle/>
          <a:p>
            <a:r>
              <a:rPr lang="en-GB" dirty="0"/>
              <a:t>Presentation: What are violence, coercion and abuse? - 7</a:t>
            </a:r>
            <a:endParaRPr lang="en-CH" dirty="0"/>
          </a:p>
        </p:txBody>
      </p:sp>
    </p:spTree>
    <p:extLst>
      <p:ext uri="{BB962C8B-B14F-4D97-AF65-F5344CB8AC3E}">
        <p14:creationId xmlns:p14="http://schemas.microsoft.com/office/powerpoint/2010/main" val="27823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F2B1E-EC9A-4247-A288-B8517AC96A90}"/>
              </a:ext>
            </a:extLst>
          </p:cNvPr>
          <p:cNvSpPr>
            <a:spLocks noGrp="1"/>
          </p:cNvSpPr>
          <p:nvPr>
            <p:ph sz="quarter" idx="14"/>
          </p:nvPr>
        </p:nvSpPr>
        <p:spPr/>
        <p:txBody>
          <a:bodyPr/>
          <a:lstStyle/>
          <a:p>
            <a:pPr marL="0" lvl="0" indent="0">
              <a:buNone/>
            </a:pPr>
            <a:r>
              <a:rPr lang="en-GB" b="1" dirty="0"/>
              <a:t>Sexual violence and abuse: </a:t>
            </a:r>
          </a:p>
          <a:p>
            <a:pPr lvl="0"/>
            <a:r>
              <a:rPr lang="en-GB" dirty="0"/>
              <a:t>Any unwanted action involving a sexual element. For instance: rape, sexual assault, unwanted sexual touching of any part of the body, harassment, encouraging a vulnerable individual to engage in sexual activity, or intentionally engaging in sexual activity in front of a vulnerable individual. </a:t>
            </a:r>
          </a:p>
          <a:p>
            <a:pPr lvl="0"/>
            <a:r>
              <a:rPr lang="en-GB" dirty="0"/>
              <a:t>Other practices such as strip searches and forcing people to stand naked in front of others may also constitute sexual violence. </a:t>
            </a:r>
            <a:endParaRPr lang="en-CH" dirty="0"/>
          </a:p>
          <a:p>
            <a:endParaRPr lang="en-CH" dirty="0"/>
          </a:p>
        </p:txBody>
      </p:sp>
      <p:sp>
        <p:nvSpPr>
          <p:cNvPr id="2" name="Title 1">
            <a:extLst>
              <a:ext uri="{FF2B5EF4-FFF2-40B4-BE49-F238E27FC236}">
                <a16:creationId xmlns:a16="http://schemas.microsoft.com/office/drawing/2014/main" id="{175AD092-22F0-482B-80CD-6F25D140CE7C}"/>
              </a:ext>
            </a:extLst>
          </p:cNvPr>
          <p:cNvSpPr>
            <a:spLocks noGrp="1"/>
          </p:cNvSpPr>
          <p:nvPr>
            <p:ph type="title"/>
          </p:nvPr>
        </p:nvSpPr>
        <p:spPr>
          <a:xfrm>
            <a:off x="507205" y="506412"/>
            <a:ext cx="10289131" cy="432000"/>
          </a:xfrm>
        </p:spPr>
        <p:txBody>
          <a:bodyPr/>
          <a:lstStyle/>
          <a:p>
            <a:r>
              <a:rPr lang="en-GB" dirty="0"/>
              <a:t>Presentation: What are violence, coercion and abuse? - 8</a:t>
            </a:r>
            <a:endParaRPr lang="en-CH" dirty="0"/>
          </a:p>
        </p:txBody>
      </p:sp>
    </p:spTree>
    <p:extLst>
      <p:ext uri="{BB962C8B-B14F-4D97-AF65-F5344CB8AC3E}">
        <p14:creationId xmlns:p14="http://schemas.microsoft.com/office/powerpoint/2010/main" val="40918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B701CE-A042-47A7-9A0D-FC64D72B236F}"/>
              </a:ext>
            </a:extLst>
          </p:cNvPr>
          <p:cNvSpPr/>
          <p:nvPr/>
        </p:nvSpPr>
        <p:spPr>
          <a:xfrm>
            <a:off x="546847" y="195876"/>
            <a:ext cx="11098306" cy="5715924"/>
          </a:xfrm>
          <a:prstGeom prst="rect">
            <a:avLst/>
          </a:prstGeom>
        </p:spPr>
        <p:txBody>
          <a:bodyPr wrap="square">
            <a:spAutoFit/>
          </a:bodyPr>
          <a:lstStyle/>
          <a:p>
            <a:pPr algn="just">
              <a:lnSpc>
                <a:spcPct val="107000"/>
              </a:lnSpc>
              <a:spcAft>
                <a:spcPts val="800"/>
              </a:spcAft>
            </a:pPr>
            <a:r>
              <a:rPr lang="en-US" sz="1000" u="sng" dirty="0">
                <a:latin typeface="Calibri" panose="020F0502020204030204" pitchFamily="34" charset="0"/>
                <a:ea typeface="DengXian" panose="02010600030101010101" pitchFamily="2" charset="-122"/>
                <a:cs typeface="Calibri" panose="020F0502020204030204" pitchFamily="34" charset="0"/>
              </a:rPr>
              <a:t>WHO/MSD/QR/19.5</a:t>
            </a:r>
            <a:endParaRPr lang="en-US" sz="1000" u="sng"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 World Health Organization 2019</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Some rights reserved. This work is available under the Creative Commons Attribution-</a:t>
            </a:r>
            <a:r>
              <a:rPr lang="en-US" sz="1000" dirty="0" err="1">
                <a:highlight>
                  <a:srgbClr val="FFFFFF"/>
                </a:highlight>
                <a:latin typeface="Calibri" panose="020F0502020204030204" pitchFamily="34" charset="0"/>
                <a:cs typeface="Calibri" panose="020F0502020204030204" pitchFamily="34" charset="0"/>
              </a:rPr>
              <a:t>NonCommercial</a:t>
            </a:r>
            <a:r>
              <a:rPr lang="en-US" sz="1000" dirty="0">
                <a:highlight>
                  <a:srgbClr val="FFFFFF"/>
                </a:highlight>
                <a:latin typeface="Calibri" panose="020F0502020204030204" pitchFamily="34" charset="0"/>
                <a:cs typeface="Calibri" panose="020F0502020204030204" pitchFamily="34" charset="0"/>
              </a:rPr>
              <a:t>-</a:t>
            </a:r>
            <a:r>
              <a:rPr lang="en-US" sz="1000" dirty="0" err="1">
                <a:highlight>
                  <a:srgbClr val="FFFFFF"/>
                </a:highlight>
                <a:latin typeface="Calibri" panose="020F0502020204030204" pitchFamily="34" charset="0"/>
                <a:cs typeface="Calibri" panose="020F0502020204030204" pitchFamily="34" charset="0"/>
              </a:rPr>
              <a:t>ShareAlike</a:t>
            </a:r>
            <a:r>
              <a:rPr lang="en-US" sz="1000" dirty="0">
                <a:highlight>
                  <a:srgbClr val="FFFFFF"/>
                </a:highlight>
                <a:latin typeface="Calibri" panose="020F0502020204030204" pitchFamily="34" charset="0"/>
                <a:cs typeface="Calibri" panose="020F0502020204030204" pitchFamily="34" charset="0"/>
              </a:rPr>
              <a:t> 3.0 IGO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(CC BY-NC-SA 3.0 IGO; </a:t>
            </a:r>
            <a:r>
              <a:rPr lang="en-US" sz="1000" u="sng" dirty="0">
                <a:highlight>
                  <a:srgbClr val="FFFFFF"/>
                </a:highlight>
                <a:latin typeface="Calibri" panose="020F0502020204030204" pitchFamily="34" charset="0"/>
                <a:cs typeface="Calibri" panose="020F0502020204030204" pitchFamily="34" charset="0"/>
                <a:hlinkClick r:id="rId3"/>
              </a:rPr>
              <a:t>https://creativecommons.org/licenses/by-nc-sa/3.0/igo</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Under the terms of this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you may copy, redistribute and adapt the work for non-commercial purposes, provided the work is appropriately cited, as indicated below. In any use of this work, there should be no suggestion that WHO endorses any specific organization, products or services. The use of the WHO logo is not permitted. If you adapt the work, then you must license your work under the same or equivalent Creative Commons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If you create a translation of this work, you should add the following disclaimer along with the suggested citation:</a:t>
            </a:r>
            <a:r>
              <a:rPr lang="en-US" sz="1000" i="1" dirty="0">
                <a:highlight>
                  <a:srgbClr val="FFFFFF"/>
                </a:highlight>
                <a:latin typeface="Calibri" panose="020F0502020204030204" pitchFamily="34" charset="0"/>
                <a:cs typeface="Calibri" panose="020F0502020204030204" pitchFamily="34" charset="0"/>
              </a:rPr>
              <a:t> “</a:t>
            </a:r>
            <a:r>
              <a:rPr lang="en-US" sz="1000" dirty="0">
                <a:highlight>
                  <a:srgbClr val="FFFFFF"/>
                </a:highlight>
                <a:latin typeface="Calibri" panose="020F0502020204030204" pitchFamily="34" charset="0"/>
                <a:cs typeface="Calibri" panose="020F0502020204030204" pitchFamily="34" charset="0"/>
              </a:rPr>
              <a:t>This translation was not created by the World Health Organization (WHO). WHO is not responsible for the content or accuracy of this translation. The original English edition shall be the binding and authentic edition”.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Any mediation relating to disputes arising under the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shall be conducted in accordance with the mediation rules of the World Intellectual Property Organization.</a:t>
            </a:r>
          </a:p>
          <a:p>
            <a:endParaRPr lang="en-US" sz="1000" dirty="0">
              <a:highlight>
                <a:srgbClr val="FFFFFF"/>
              </a:highlight>
              <a:latin typeface="Calibri" panose="020F0502020204030204" pitchFamily="34" charset="0"/>
              <a:cs typeface="Calibri" panose="020F0502020204030204" pitchFamily="34" charset="0"/>
            </a:endParaRPr>
          </a:p>
          <a:p>
            <a:pPr algn="just">
              <a:lnSpc>
                <a:spcPct val="107000"/>
              </a:lnSpc>
              <a:spcAft>
                <a:spcPts val="800"/>
              </a:spcAft>
            </a:pPr>
            <a:r>
              <a:rPr lang="en-US" sz="1000" b="1" dirty="0">
                <a:latin typeface="Calibri" panose="020F0502020204030204" pitchFamily="34" charset="0"/>
                <a:ea typeface="DengXian" panose="02010600030101010101" pitchFamily="2" charset="-122"/>
                <a:cs typeface="Calibri" panose="020F0502020204030204" pitchFamily="34" charset="0"/>
              </a:rPr>
              <a:t>Suggested citation</a:t>
            </a:r>
            <a:r>
              <a:rPr lang="en-US" sz="1000" dirty="0">
                <a:latin typeface="Calibri" panose="020F0502020204030204" pitchFamily="34" charset="0"/>
                <a:ea typeface="DengXian" panose="02010600030101010101" pitchFamily="2" charset="-122"/>
                <a:cs typeface="Calibri" panose="020F0502020204030204" pitchFamily="34" charset="0"/>
              </a:rPr>
              <a:t>. Freedom from coercion, violence and abuse. WHO QualityRights Core training: mental health and social services. Course slides</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 Geneva: World Health Organization; 2019 (WHO/MSD/QR/19.5). </a:t>
            </a:r>
            <a:r>
              <a:rPr lang="en-US" sz="1000" dirty="0" err="1">
                <a:solidFill>
                  <a:srgbClr val="000000"/>
                </a:solidFill>
                <a:latin typeface="Calibri" panose="020F0502020204030204" pitchFamily="34" charset="0"/>
                <a:ea typeface="DengXian" panose="02010600030101010101" pitchFamily="2" charset="-122"/>
                <a:cs typeface="Calibri" panose="020F0502020204030204" pitchFamily="34" charset="0"/>
              </a:rPr>
              <a:t>Licence</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 </a:t>
            </a:r>
            <a:r>
              <a:rPr lang="en-US" sz="1000" u="sng" dirty="0">
                <a:solidFill>
                  <a:srgbClr val="0563C1"/>
                </a:solidFill>
                <a:latin typeface="Calibri" panose="020F0502020204030204" pitchFamily="34" charset="0"/>
                <a:ea typeface="DengXia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CC BY-NC-SA 3.0 IGO</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a:t>
            </a:r>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Sales, rights and licensing. </a:t>
            </a:r>
            <a:r>
              <a:rPr lang="en-US" sz="1000" dirty="0">
                <a:highlight>
                  <a:srgbClr val="FFFFFF"/>
                </a:highlight>
                <a:latin typeface="Calibri" panose="020F0502020204030204" pitchFamily="34" charset="0"/>
                <a:cs typeface="Calibri" panose="020F0502020204030204" pitchFamily="34" charset="0"/>
              </a:rPr>
              <a:t>To purchase WHO publications, see </a:t>
            </a:r>
            <a:r>
              <a:rPr lang="en-US" sz="1000" u="sng" dirty="0">
                <a:highlight>
                  <a:srgbClr val="FFFFFF"/>
                </a:highlight>
                <a:latin typeface="Calibri" panose="020F0502020204030204" pitchFamily="34" charset="0"/>
                <a:cs typeface="Calibri" panose="020F0502020204030204" pitchFamily="34" charset="0"/>
                <a:hlinkClick r:id="rId5"/>
              </a:rPr>
              <a:t>http://apps.who.int/bookorders</a:t>
            </a:r>
            <a:r>
              <a:rPr lang="en-US" sz="1000" dirty="0">
                <a:highlight>
                  <a:srgbClr val="FFFFFF"/>
                </a:highlight>
                <a:latin typeface="Calibri" panose="020F0502020204030204" pitchFamily="34" charset="0"/>
                <a:cs typeface="Calibri" panose="020F0502020204030204" pitchFamily="34" charset="0"/>
              </a:rPr>
              <a:t>. To submit requests for commercial use and queries on rights and licensing, see </a:t>
            </a:r>
            <a:r>
              <a:rPr lang="en-US" sz="1000" u="sng" dirty="0">
                <a:highlight>
                  <a:srgbClr val="FFFFFF"/>
                </a:highlight>
                <a:latin typeface="Calibri" panose="020F0502020204030204" pitchFamily="34" charset="0"/>
                <a:cs typeface="Calibri" panose="020F0502020204030204" pitchFamily="34" charset="0"/>
                <a:hlinkClick r:id="rId6"/>
              </a:rPr>
              <a:t>http://www.who.int/about/licensing</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Third-party materials. </a:t>
            </a:r>
            <a:r>
              <a:rPr lang="en-US" sz="1000" dirty="0">
                <a:highlight>
                  <a:srgbClr val="FFFFFF"/>
                </a:highlight>
                <a:latin typeface="Calibri" panose="020F0502020204030204" pitchFamily="34" charset="0"/>
                <a:cs typeface="Calibri" panose="020F0502020204030204" pitchFamily="34" charset="0"/>
              </a:rPr>
              <a:t>If you wish to reuse material from this work that is attributed to a third party, such as tables, figures or images, it is your responsibility to determine whether permission is needed for that reuse and to obtain permission from the copyright holder. The risk of claims resulting from infringement of any third-party-owned component in the work rests solely with the user.</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General disclaimers. </a:t>
            </a:r>
            <a:r>
              <a:rPr lang="en-US" sz="1000" dirty="0">
                <a:highlight>
                  <a:srgbClr val="FFFFFF"/>
                </a:highlight>
                <a:latin typeface="Calibri" panose="020F0502020204030204" pitchFamily="34" charset="0"/>
                <a:cs typeface="Calibri" panose="020F0502020204030204" pitchFamily="34" charset="0"/>
              </a:rPr>
              <a:t>The designations employed and the presentation of the material in this publication do not imply the expression of any opinion whatsoever on the part of WHO concerning the legal status of any country, territory, city or area or of its authorities, or concerning the delimitation of its frontiers or boundaries. Dotted and dashed lines on maps represent approximate border lines for which there may not yet be full agreement.</a:t>
            </a:r>
            <a:br>
              <a:rPr lang="en-US" sz="1000" dirty="0">
                <a:highlight>
                  <a:srgbClr val="FFFFFF"/>
                </a:highlight>
                <a:latin typeface="Calibri" panose="020F0502020204030204" pitchFamily="34" charset="0"/>
                <a:cs typeface="Calibri" panose="020F0502020204030204" pitchFamily="34" charset="0"/>
              </a:rPr>
            </a:br>
            <a:br>
              <a:rPr lang="en-US" sz="1000" dirty="0">
                <a:highlight>
                  <a:srgbClr val="FFFFFF"/>
                </a:highlight>
                <a:latin typeface="Calibri" panose="020F0502020204030204" pitchFamily="34" charset="0"/>
                <a:cs typeface="Calibri" panose="020F0502020204030204" pitchFamily="34" charset="0"/>
              </a:rPr>
            </a:br>
            <a:r>
              <a:rPr lang="en-US" sz="1000" dirty="0">
                <a:highlight>
                  <a:srgbClr val="FFFFFF"/>
                </a:highlight>
                <a:latin typeface="Calibri" panose="020F0502020204030204" pitchFamily="34" charset="0"/>
                <a:cs typeface="Calibri" panose="020F0502020204030204" pitchFamily="34" charset="0"/>
              </a:rPr>
              <a:t>The mention of specific companies or of certain manufacturers’ products does not imply that they are endorsed or recommended by WHO in preference to others of a similar nature that are not mentioned. Errors and omissions excepted, the names of proprietary products are distinguished by initial capital letters.</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All reasonable precautions have been taken by WHO to verify the information contained in this publication. However, the published material is being distributed without warranty of any kind, either expressed or implied. The responsibility for the interpretation and use of the material lies with the reader. In no event shall WHO be liable for damages arising from its use. </a:t>
            </a:r>
          </a:p>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00" b="1" dirty="0">
                <a:latin typeface="Calibri" panose="020F0502020204030204" pitchFamily="34" charset="0"/>
                <a:ea typeface="Times New Roman" panose="02020603050405020304" pitchFamily="18" charset="0"/>
                <a:cs typeface="Calibri" panose="020F0502020204030204" pitchFamily="34" charset="0"/>
              </a:rPr>
              <a:t>Cover photo.</a:t>
            </a:r>
            <a:r>
              <a:rPr lang="en-US" sz="1000" dirty="0">
                <a:latin typeface="Calibri" panose="020F0502020204030204" pitchFamily="34" charset="0"/>
                <a:ea typeface="Times New Roman" panose="02020603050405020304" pitchFamily="18" charset="0"/>
                <a:cs typeface="Calibri" panose="020F0502020204030204" pitchFamily="34" charset="0"/>
              </a:rPr>
              <a:t> CBM/Cathy </a:t>
            </a:r>
            <a:r>
              <a:rPr lang="en-US" sz="1000" dirty="0" err="1">
                <a:latin typeface="Calibri" panose="020F0502020204030204" pitchFamily="34" charset="0"/>
                <a:ea typeface="Times New Roman" panose="02020603050405020304" pitchFamily="18" charset="0"/>
                <a:cs typeface="Calibri" panose="020F0502020204030204" pitchFamily="34" charset="0"/>
              </a:rPr>
              <a:t>Greenblat</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000" dirty="0">
                <a:latin typeface="Calibri" panose="020F0502020204030204" pitchFamily="34" charset="0"/>
                <a:ea typeface="Times New Roman" panose="02020603050405020304" pitchFamily="18" charset="0"/>
                <a:cs typeface="Calibri" panose="020F0502020204030204" pitchFamily="34" charset="0"/>
              </a:rPr>
              <a:t> </a:t>
            </a:r>
          </a:p>
          <a:p>
            <a:pPr lvl="0" defTabSz="228600" fontAlgn="base"/>
            <a:r>
              <a:rPr lang="en-GB" sz="1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Accompanying course guide is available here </a:t>
            </a:r>
            <a:r>
              <a:rPr lang="en-US" sz="1000" u="sng" dirty="0">
                <a:solidFill>
                  <a:srgbClr val="000000"/>
                </a:solidFill>
                <a:latin typeface="Calibri" panose="020F0502020204030204" pitchFamily="34" charset="0"/>
                <a:ea typeface="DengXia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https://www.who.int/publications-detail/who-qualityrights-guidance-and-training-tools</a:t>
            </a:r>
            <a:r>
              <a:rPr lang="en-US" sz="1000" dirty="0">
                <a:solidFill>
                  <a:srgbClr val="000000"/>
                </a:solidFill>
                <a:latin typeface="Calibri" panose="020F0502020204030204" pitchFamily="34" charset="0"/>
                <a:cs typeface="Calibri" panose="020F0502020204030204" pitchFamily="34" charset="0"/>
              </a:rPr>
              <a:t> </a:t>
            </a: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b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19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7914E-AEAD-4154-9C42-BC37A2F5323A}"/>
              </a:ext>
            </a:extLst>
          </p:cNvPr>
          <p:cNvSpPr>
            <a:spLocks noGrp="1"/>
          </p:cNvSpPr>
          <p:nvPr>
            <p:ph sz="quarter" idx="14"/>
          </p:nvPr>
        </p:nvSpPr>
        <p:spPr/>
        <p:txBody>
          <a:bodyPr/>
          <a:lstStyle/>
          <a:p>
            <a:pPr marL="0" lvl="0" indent="0">
              <a:buNone/>
            </a:pPr>
            <a:r>
              <a:rPr lang="en-GB" b="1" dirty="0"/>
              <a:t>Neglect: </a:t>
            </a:r>
          </a:p>
          <a:p>
            <a:pPr lvl="0"/>
            <a:r>
              <a:rPr lang="en-GB" dirty="0"/>
              <a:t>The failure, whether deliberate or inadvertent, to provide for a person’s basic needs, whether physical, emotional, social or medical – for instance ignoring a person, failing to assist with needs of daily living, failing to provide food, water or sanitation, failing to provide access to services and support. </a:t>
            </a:r>
            <a:endParaRPr lang="en-CH" dirty="0"/>
          </a:p>
          <a:p>
            <a:endParaRPr lang="en-CH" dirty="0"/>
          </a:p>
        </p:txBody>
      </p:sp>
      <p:sp>
        <p:nvSpPr>
          <p:cNvPr id="2" name="Title 1">
            <a:extLst>
              <a:ext uri="{FF2B5EF4-FFF2-40B4-BE49-F238E27FC236}">
                <a16:creationId xmlns:a16="http://schemas.microsoft.com/office/drawing/2014/main" id="{E185E333-891C-4AF6-BF4F-147A2990BAF9}"/>
              </a:ext>
            </a:extLst>
          </p:cNvPr>
          <p:cNvSpPr>
            <a:spLocks noGrp="1"/>
          </p:cNvSpPr>
          <p:nvPr>
            <p:ph type="title"/>
          </p:nvPr>
        </p:nvSpPr>
        <p:spPr>
          <a:xfrm>
            <a:off x="507205" y="506412"/>
            <a:ext cx="10257047" cy="432000"/>
          </a:xfrm>
        </p:spPr>
        <p:txBody>
          <a:bodyPr/>
          <a:lstStyle/>
          <a:p>
            <a:r>
              <a:rPr lang="en-GB" dirty="0"/>
              <a:t>Presentation: What are violence, coercion and abuse? - 9</a:t>
            </a:r>
            <a:endParaRPr lang="en-CH" dirty="0"/>
          </a:p>
        </p:txBody>
      </p:sp>
    </p:spTree>
    <p:extLst>
      <p:ext uri="{BB962C8B-B14F-4D97-AF65-F5344CB8AC3E}">
        <p14:creationId xmlns:p14="http://schemas.microsoft.com/office/powerpoint/2010/main" val="24455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C0F8-0C8B-43FC-9421-2EF07FE6F1F9}"/>
              </a:ext>
            </a:extLst>
          </p:cNvPr>
          <p:cNvSpPr>
            <a:spLocks noGrp="1"/>
          </p:cNvSpPr>
          <p:nvPr>
            <p:ph sz="quarter" idx="14"/>
          </p:nvPr>
        </p:nvSpPr>
        <p:spPr/>
        <p:txBody>
          <a:bodyPr/>
          <a:lstStyle/>
          <a:p>
            <a:pPr marL="0" indent="0">
              <a:buNone/>
            </a:pPr>
            <a:r>
              <a:rPr lang="en-US" b="1" dirty="0"/>
              <a:t>Intersections of gender with violence, coercion and abuse:</a:t>
            </a:r>
          </a:p>
          <a:p>
            <a:pPr lvl="1"/>
            <a:r>
              <a:rPr lang="en-US" dirty="0"/>
              <a:t>Social factors, including gender, can increase the risk of violence, coercion and abuse within and beyond mental health services. </a:t>
            </a:r>
          </a:p>
          <a:p>
            <a:pPr lvl="1"/>
            <a:r>
              <a:rPr lang="en-US" dirty="0"/>
              <a:t>Women and girls can experience high rates of intimate partner violence and sexual assault, including in mental health facilities; women and girls with psychosocial disabilities are at increased risk.</a:t>
            </a:r>
          </a:p>
          <a:p>
            <a:pPr lvl="1"/>
            <a:r>
              <a:rPr lang="en-US" dirty="0"/>
              <a:t>Transgender populations can experience high rates of violence, harassment and abuse, including when accessing health and mental health services. </a:t>
            </a:r>
          </a:p>
          <a:p>
            <a:pPr lvl="1"/>
            <a:r>
              <a:rPr lang="en-US" dirty="0"/>
              <a:t>The use of coercive measures such as restraint can vary by gender.</a:t>
            </a:r>
          </a:p>
          <a:p>
            <a:r>
              <a:rPr lang="en-US" b="1" dirty="0"/>
              <a:t>M</a:t>
            </a:r>
            <a:r>
              <a:rPr lang="en-GB" b="1" dirty="0"/>
              <a:t>any of these forms of violence and abuse are happening in mental health and social services.</a:t>
            </a:r>
            <a:endParaRPr lang="en-CH" b="1" dirty="0"/>
          </a:p>
          <a:p>
            <a:pPr lvl="1"/>
            <a:endParaRPr lang="en-US" dirty="0"/>
          </a:p>
        </p:txBody>
      </p:sp>
      <p:sp>
        <p:nvSpPr>
          <p:cNvPr id="2" name="Title 1">
            <a:extLst>
              <a:ext uri="{FF2B5EF4-FFF2-40B4-BE49-F238E27FC236}">
                <a16:creationId xmlns:a16="http://schemas.microsoft.com/office/drawing/2014/main" id="{12550F75-FD93-4B6F-B955-F74C6A6D8D6E}"/>
              </a:ext>
            </a:extLst>
          </p:cNvPr>
          <p:cNvSpPr>
            <a:spLocks noGrp="1"/>
          </p:cNvSpPr>
          <p:nvPr>
            <p:ph type="title"/>
          </p:nvPr>
        </p:nvSpPr>
        <p:spPr>
          <a:xfrm>
            <a:off x="507206" y="506412"/>
            <a:ext cx="10313194" cy="392864"/>
          </a:xfrm>
        </p:spPr>
        <p:txBody>
          <a:bodyPr/>
          <a:lstStyle/>
          <a:p>
            <a:r>
              <a:rPr lang="en-GB" dirty="0"/>
              <a:t>Presentation: What are violence, coercion and abuse? - 10</a:t>
            </a:r>
            <a:endParaRPr lang="en-CH" dirty="0"/>
          </a:p>
        </p:txBody>
      </p:sp>
    </p:spTree>
    <p:extLst>
      <p:ext uri="{BB962C8B-B14F-4D97-AF65-F5344CB8AC3E}">
        <p14:creationId xmlns:p14="http://schemas.microsoft.com/office/powerpoint/2010/main" val="5127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61C-53A5-4F64-BC0A-D94559736236}"/>
              </a:ext>
            </a:extLst>
          </p:cNvPr>
          <p:cNvSpPr>
            <a:spLocks noGrp="1"/>
          </p:cNvSpPr>
          <p:nvPr>
            <p:ph type="title"/>
          </p:nvPr>
        </p:nvSpPr>
        <p:spPr/>
        <p:txBody>
          <a:bodyPr>
            <a:normAutofit fontScale="90000"/>
          </a:bodyPr>
          <a:lstStyle/>
          <a:p>
            <a:pPr marL="0" marR="0">
              <a:lnSpc>
                <a:spcPct val="100000"/>
              </a:lnSpc>
              <a:spcBef>
                <a:spcPts val="1000"/>
              </a:spcBef>
              <a:spcAft>
                <a:spcPts val="0"/>
              </a:spcAft>
            </a:pPr>
            <a:r>
              <a:rPr lang="en-GB" dirty="0">
                <a:ea typeface="SimSun" panose="02010600030101010101" pitchFamily="2" charset="-122"/>
                <a:cs typeface="Calibri" panose="020F0502020204030204" pitchFamily="34" charset="0"/>
              </a:rPr>
              <a:t>Topic 2: What does the CRPD say about violence, coercion and abuse?</a:t>
            </a:r>
            <a:br>
              <a:rPr lang="en-CH">
                <a:latin typeface="Calibri" panose="020F0502020204030204" pitchFamily="34" charset="0"/>
                <a:ea typeface="SimSun" panose="02010600030101010101" pitchFamily="2" charset="-122"/>
                <a:cs typeface="Times New Roman" panose="02020603050405020304" pitchFamily="18" charset="0"/>
              </a:rPr>
            </a:br>
            <a:endParaRPr lang="en-CH" dirty="0"/>
          </a:p>
        </p:txBody>
      </p:sp>
      <p:sp>
        <p:nvSpPr>
          <p:cNvPr id="4" name="Slide Number Placeholder 1">
            <a:extLst>
              <a:ext uri="{FF2B5EF4-FFF2-40B4-BE49-F238E27FC236}">
                <a16:creationId xmlns:a16="http://schemas.microsoft.com/office/drawing/2014/main" id="{94211A92-A73B-0740-B97B-B37EA59B193B}"/>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22</a:t>
            </a:fld>
            <a:endParaRPr lang="en-US" dirty="0"/>
          </a:p>
        </p:txBody>
      </p:sp>
    </p:spTree>
    <p:extLst>
      <p:ext uri="{BB962C8B-B14F-4D97-AF65-F5344CB8AC3E}">
        <p14:creationId xmlns:p14="http://schemas.microsoft.com/office/powerpoint/2010/main" val="112085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1FFA3-FB49-49D1-B4C0-338A2030FFFD}"/>
              </a:ext>
            </a:extLst>
          </p:cNvPr>
          <p:cNvSpPr>
            <a:spLocks noGrp="1"/>
          </p:cNvSpPr>
          <p:nvPr>
            <p:ph sz="quarter" idx="14"/>
          </p:nvPr>
        </p:nvSpPr>
        <p:spPr/>
        <p:txBody>
          <a:bodyPr/>
          <a:lstStyle/>
          <a:p>
            <a:endParaRPr lang="en-GB" dirty="0"/>
          </a:p>
          <a:p>
            <a:r>
              <a:rPr lang="en-GB" dirty="0"/>
              <a:t>What does the CRPD say about violence, coercion and abuse? </a:t>
            </a:r>
            <a:endParaRPr lang="en-CH" dirty="0"/>
          </a:p>
        </p:txBody>
      </p:sp>
      <p:sp>
        <p:nvSpPr>
          <p:cNvPr id="2" name="Title 1">
            <a:extLst>
              <a:ext uri="{FF2B5EF4-FFF2-40B4-BE49-F238E27FC236}">
                <a16:creationId xmlns:a16="http://schemas.microsoft.com/office/drawing/2014/main" id="{B7BB5A2F-C321-4257-BEF7-512783FC5E9A}"/>
              </a:ext>
            </a:extLst>
          </p:cNvPr>
          <p:cNvSpPr>
            <a:spLocks noGrp="1"/>
          </p:cNvSpPr>
          <p:nvPr>
            <p:ph type="title"/>
          </p:nvPr>
        </p:nvSpPr>
        <p:spPr/>
        <p:txBody>
          <a:bodyPr/>
          <a:lstStyle/>
          <a:p>
            <a:r>
              <a:rPr lang="en-GB" dirty="0"/>
              <a:t>Exercise 2.1: Recalling the CRPD </a:t>
            </a:r>
            <a:endParaRPr lang="en-CH" dirty="0"/>
          </a:p>
        </p:txBody>
      </p:sp>
      <p:sp>
        <p:nvSpPr>
          <p:cNvPr id="7" name="Slide Number Placeholder 1">
            <a:extLst>
              <a:ext uri="{FF2B5EF4-FFF2-40B4-BE49-F238E27FC236}">
                <a16:creationId xmlns:a16="http://schemas.microsoft.com/office/drawing/2014/main" id="{6513990A-22D0-6D49-AC04-483031231746}"/>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23</a:t>
            </a:fld>
            <a:endParaRPr lang="en-US" dirty="0"/>
          </a:p>
        </p:txBody>
      </p:sp>
    </p:spTree>
    <p:extLst>
      <p:ext uri="{BB962C8B-B14F-4D97-AF65-F5344CB8AC3E}">
        <p14:creationId xmlns:p14="http://schemas.microsoft.com/office/powerpoint/2010/main" val="219860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67DA1-A6A1-4BDA-A903-9C96FEEF75C1}"/>
              </a:ext>
            </a:extLst>
          </p:cNvPr>
          <p:cNvSpPr>
            <a:spLocks noGrp="1"/>
          </p:cNvSpPr>
          <p:nvPr>
            <p:ph sz="quarter" idx="14"/>
          </p:nvPr>
        </p:nvSpPr>
        <p:spPr/>
        <p:txBody>
          <a:bodyPr/>
          <a:lstStyle/>
          <a:p>
            <a:r>
              <a:rPr lang="en-US" dirty="0"/>
              <a:t>The CRPD protects people against violence, exploitation, abuse, neglect and coercion.</a:t>
            </a:r>
          </a:p>
          <a:p>
            <a:r>
              <a:rPr lang="en-US" dirty="0"/>
              <a:t>All the articles of the Convention are interrelated and are relevant to this topic. However, only the most directly relevant articles are presented here.</a:t>
            </a:r>
          </a:p>
          <a:p>
            <a:endParaRPr lang="en-CH" dirty="0"/>
          </a:p>
        </p:txBody>
      </p:sp>
      <p:sp>
        <p:nvSpPr>
          <p:cNvPr id="2" name="Title 1">
            <a:extLst>
              <a:ext uri="{FF2B5EF4-FFF2-40B4-BE49-F238E27FC236}">
                <a16:creationId xmlns:a16="http://schemas.microsoft.com/office/drawing/2014/main" id="{12F2796A-DC35-4FCE-81BA-2EC9EDB78279}"/>
              </a:ext>
            </a:extLst>
          </p:cNvPr>
          <p:cNvSpPr>
            <a:spLocks noGrp="1"/>
          </p:cNvSpPr>
          <p:nvPr>
            <p:ph type="title"/>
          </p:nvPr>
        </p:nvSpPr>
        <p:spPr/>
        <p:txBody>
          <a:bodyPr/>
          <a:lstStyle/>
          <a:p>
            <a:r>
              <a:rPr lang="en-GB" dirty="0"/>
              <a:t>Presentation: Articles of the United Nations Convention on the Rights of Persons with Disabilities - 1</a:t>
            </a:r>
            <a:endParaRPr lang="en-CH" dirty="0"/>
          </a:p>
        </p:txBody>
      </p:sp>
    </p:spTree>
    <p:extLst>
      <p:ext uri="{BB962C8B-B14F-4D97-AF65-F5344CB8AC3E}">
        <p14:creationId xmlns:p14="http://schemas.microsoft.com/office/powerpoint/2010/main" val="2320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0B2D46-15FF-8442-9FAD-3B93CB6FDCB6}"/>
              </a:ext>
            </a:extLst>
          </p:cNvPr>
          <p:cNvSpPr>
            <a:spLocks noGrp="1"/>
          </p:cNvSpPr>
          <p:nvPr>
            <p:ph type="body" sz="quarter" idx="13"/>
          </p:nvPr>
        </p:nvSpPr>
        <p:spPr>
          <a:xfrm>
            <a:off x="507207" y="1379748"/>
            <a:ext cx="11174400" cy="360000"/>
          </a:xfrm>
        </p:spPr>
        <p:txBody>
          <a:bodyPr/>
          <a:lstStyle/>
          <a:p>
            <a:r>
              <a:rPr lang="en-US" dirty="0"/>
              <a:t>Article 10: The right to life</a:t>
            </a:r>
          </a:p>
        </p:txBody>
      </p:sp>
      <p:sp>
        <p:nvSpPr>
          <p:cNvPr id="3" name="Content Placeholder 2">
            <a:extLst>
              <a:ext uri="{FF2B5EF4-FFF2-40B4-BE49-F238E27FC236}">
                <a16:creationId xmlns:a16="http://schemas.microsoft.com/office/drawing/2014/main" id="{C8101ABE-9DE4-4058-A93C-E4ACF69D4258}"/>
              </a:ext>
            </a:extLst>
          </p:cNvPr>
          <p:cNvSpPr>
            <a:spLocks noGrp="1"/>
          </p:cNvSpPr>
          <p:nvPr>
            <p:ph sz="quarter" idx="14"/>
          </p:nvPr>
        </p:nvSpPr>
        <p:spPr/>
        <p:txBody>
          <a:bodyPr/>
          <a:lstStyle/>
          <a:p>
            <a:pPr marL="0" indent="0">
              <a:buNone/>
            </a:pPr>
            <a:endParaRPr lang="en-US" dirty="0"/>
          </a:p>
          <a:p>
            <a:r>
              <a:rPr lang="en-US" dirty="0"/>
              <a:t>Article 10 requires countries to take measures to protect the right to life of people with disabilities.</a:t>
            </a:r>
            <a:endParaRPr lang="en-CH" dirty="0"/>
          </a:p>
          <a:p>
            <a:r>
              <a:rPr lang="en-US" dirty="0"/>
              <a:t>Ending violence, coercion and abuse, which can lead to death, is an important measure for protecting the right to life. </a:t>
            </a:r>
            <a:endParaRPr lang="en-CH" dirty="0"/>
          </a:p>
          <a:p>
            <a:endParaRPr lang="en-CH" dirty="0"/>
          </a:p>
        </p:txBody>
      </p:sp>
      <p:sp>
        <p:nvSpPr>
          <p:cNvPr id="2" name="Title 1">
            <a:extLst>
              <a:ext uri="{FF2B5EF4-FFF2-40B4-BE49-F238E27FC236}">
                <a16:creationId xmlns:a16="http://schemas.microsoft.com/office/drawing/2014/main" id="{1B015167-2FDC-4B10-A144-F29157AB3354}"/>
              </a:ext>
            </a:extLst>
          </p:cNvPr>
          <p:cNvSpPr>
            <a:spLocks noGrp="1"/>
          </p:cNvSpPr>
          <p:nvPr>
            <p:ph type="title"/>
          </p:nvPr>
        </p:nvSpPr>
        <p:spPr/>
        <p:txBody>
          <a:bodyPr/>
          <a:lstStyle/>
          <a:p>
            <a:r>
              <a:rPr lang="en-GB" dirty="0"/>
              <a:t>Presentation: Articles of the United Nations Convention on the Rights of Persons with Disabilities – 2</a:t>
            </a:r>
            <a:endParaRPr lang="en-CH" dirty="0"/>
          </a:p>
        </p:txBody>
      </p:sp>
    </p:spTree>
    <p:extLst>
      <p:ext uri="{BB962C8B-B14F-4D97-AF65-F5344CB8AC3E}">
        <p14:creationId xmlns:p14="http://schemas.microsoft.com/office/powerpoint/2010/main" val="113820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6C2A4-A052-B74A-A34D-208FCA8A3485}"/>
              </a:ext>
            </a:extLst>
          </p:cNvPr>
          <p:cNvSpPr>
            <a:spLocks noGrp="1"/>
          </p:cNvSpPr>
          <p:nvPr>
            <p:ph type="body" sz="quarter" idx="13"/>
          </p:nvPr>
        </p:nvSpPr>
        <p:spPr>
          <a:xfrm>
            <a:off x="507207" y="1379748"/>
            <a:ext cx="11174400" cy="360000"/>
          </a:xfrm>
        </p:spPr>
        <p:txBody>
          <a:bodyPr/>
          <a:lstStyle/>
          <a:p>
            <a:r>
              <a:rPr lang="en-US" dirty="0"/>
              <a:t>Article 12: Equal recognition before the law</a:t>
            </a:r>
          </a:p>
        </p:txBody>
      </p:sp>
      <p:sp>
        <p:nvSpPr>
          <p:cNvPr id="3" name="Content Placeholder 2">
            <a:extLst>
              <a:ext uri="{FF2B5EF4-FFF2-40B4-BE49-F238E27FC236}">
                <a16:creationId xmlns:a16="http://schemas.microsoft.com/office/drawing/2014/main" id="{E4D2BB2E-6793-4C46-A038-F03CAE94307D}"/>
              </a:ext>
            </a:extLst>
          </p:cNvPr>
          <p:cNvSpPr>
            <a:spLocks noGrp="1"/>
          </p:cNvSpPr>
          <p:nvPr>
            <p:ph sz="quarter" idx="14"/>
          </p:nvPr>
        </p:nvSpPr>
        <p:spPr>
          <a:xfrm>
            <a:off x="507195" y="1860884"/>
            <a:ext cx="11174412" cy="4150304"/>
          </a:xfrm>
        </p:spPr>
        <p:txBody>
          <a:bodyPr/>
          <a:lstStyle/>
          <a:p>
            <a:pPr lvl="0"/>
            <a:r>
              <a:rPr lang="en-US" dirty="0"/>
              <a:t>Art 12 recognizes that people with disabilities have the right to legal capacity – to make their own decisions and to have their decisions respected by others. </a:t>
            </a:r>
          </a:p>
          <a:p>
            <a:pPr lvl="2"/>
            <a:r>
              <a:rPr lang="en-US" sz="2200" dirty="0"/>
              <a:t>Protects people with disabilities against many forms of violence, coercion and abuse. </a:t>
            </a:r>
          </a:p>
          <a:p>
            <a:pPr lvl="0"/>
            <a:r>
              <a:rPr lang="en-US" dirty="0"/>
              <a:t>Art 12 important in creating equality and protecting against discrimination, exclusion or forced treatment by giving people the right to decide in any area of life.  </a:t>
            </a:r>
            <a:endParaRPr lang="en-CH" dirty="0"/>
          </a:p>
          <a:p>
            <a:pPr lvl="0"/>
            <a:r>
              <a:rPr lang="en-US" dirty="0"/>
              <a:t>Laws often allow coercive practices on the basis that the practices are considered “beneficial” and/or that the person has poor decision-making skills. </a:t>
            </a:r>
            <a:endParaRPr lang="en-CH" dirty="0"/>
          </a:p>
          <a:p>
            <a:pPr lvl="0"/>
            <a:r>
              <a:rPr lang="en-US" dirty="0"/>
              <a:t>Article 12 requires States Parties to ensure that service providers, family members and others respect the person’s choices and refrain from interventions against the person’s will.</a:t>
            </a:r>
            <a:endParaRPr lang="en-CH" dirty="0"/>
          </a:p>
          <a:p>
            <a:endParaRPr lang="en-CH" dirty="0"/>
          </a:p>
        </p:txBody>
      </p:sp>
      <p:sp>
        <p:nvSpPr>
          <p:cNvPr id="2" name="Title 1">
            <a:extLst>
              <a:ext uri="{FF2B5EF4-FFF2-40B4-BE49-F238E27FC236}">
                <a16:creationId xmlns:a16="http://schemas.microsoft.com/office/drawing/2014/main" id="{F7A6E00A-3679-4EC3-9148-27BAC4FB501A}"/>
              </a:ext>
            </a:extLst>
          </p:cNvPr>
          <p:cNvSpPr>
            <a:spLocks noGrp="1"/>
          </p:cNvSpPr>
          <p:nvPr>
            <p:ph type="title"/>
          </p:nvPr>
        </p:nvSpPr>
        <p:spPr/>
        <p:txBody>
          <a:bodyPr/>
          <a:lstStyle/>
          <a:p>
            <a:r>
              <a:rPr lang="en-GB" dirty="0"/>
              <a:t>Presentation: Articles of the United Nations Convention on the Rights of Persons with Disabilities – 3</a:t>
            </a:r>
            <a:endParaRPr lang="en-CH" dirty="0"/>
          </a:p>
        </p:txBody>
      </p:sp>
    </p:spTree>
    <p:extLst>
      <p:ext uri="{BB962C8B-B14F-4D97-AF65-F5344CB8AC3E}">
        <p14:creationId xmlns:p14="http://schemas.microsoft.com/office/powerpoint/2010/main" val="220034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2DA7DA-6629-9546-ABFF-B0546BE14A60}"/>
              </a:ext>
            </a:extLst>
          </p:cNvPr>
          <p:cNvSpPr>
            <a:spLocks noGrp="1"/>
          </p:cNvSpPr>
          <p:nvPr>
            <p:ph type="body" sz="quarter" idx="13"/>
          </p:nvPr>
        </p:nvSpPr>
        <p:spPr>
          <a:xfrm>
            <a:off x="507207" y="1443916"/>
            <a:ext cx="11174400" cy="360000"/>
          </a:xfrm>
        </p:spPr>
        <p:txBody>
          <a:bodyPr/>
          <a:lstStyle/>
          <a:p>
            <a:r>
              <a:rPr lang="en-US" dirty="0"/>
              <a:t>Article 14: Liberty and security of the person</a:t>
            </a:r>
          </a:p>
        </p:txBody>
      </p:sp>
      <p:sp>
        <p:nvSpPr>
          <p:cNvPr id="3" name="Content Placeholder 2">
            <a:extLst>
              <a:ext uri="{FF2B5EF4-FFF2-40B4-BE49-F238E27FC236}">
                <a16:creationId xmlns:a16="http://schemas.microsoft.com/office/drawing/2014/main" id="{93CD856D-B4C4-49F8-8715-0F61AB94B03F}"/>
              </a:ext>
            </a:extLst>
          </p:cNvPr>
          <p:cNvSpPr>
            <a:spLocks noGrp="1"/>
          </p:cNvSpPr>
          <p:nvPr>
            <p:ph sz="quarter" idx="14"/>
          </p:nvPr>
        </p:nvSpPr>
        <p:spPr>
          <a:xfrm>
            <a:off x="507195" y="1925054"/>
            <a:ext cx="11174412" cy="4086134"/>
          </a:xfrm>
        </p:spPr>
        <p:txBody>
          <a:bodyPr/>
          <a:lstStyle/>
          <a:p>
            <a:pPr lvl="0"/>
            <a:r>
              <a:rPr lang="en-US" dirty="0"/>
              <a:t>The Committee on the Rights of Persons with Disabilities has established that article 14 prohibits involuntary detention in mental health and social services.</a:t>
            </a:r>
            <a:endParaRPr lang="en-CH" dirty="0"/>
          </a:p>
          <a:p>
            <a:pPr lvl="0"/>
            <a:r>
              <a:rPr lang="en-US" dirty="0"/>
              <a:t>Detention in these services is often a setting for violence, coercion and abuse. </a:t>
            </a:r>
            <a:endParaRPr lang="en-CH" dirty="0"/>
          </a:p>
          <a:p>
            <a:pPr lvl="0"/>
            <a:r>
              <a:rPr lang="en-US" dirty="0"/>
              <a:t>Detention is harmful as it deprives people of their liberty and places them under the control of others, breaking their links with the community. </a:t>
            </a:r>
          </a:p>
          <a:p>
            <a:pPr lvl="0"/>
            <a:r>
              <a:rPr lang="en-US" dirty="0"/>
              <a:t>Behind closed doors, violence and abuse can go unnoticed and unhindered. </a:t>
            </a:r>
          </a:p>
          <a:p>
            <a:pPr lvl="0"/>
            <a:r>
              <a:rPr lang="en-US" dirty="0"/>
              <a:t>Prohibiting involuntary detention in mental health and related settings prevents many forms of violence, coercion and abuse from occurring.</a:t>
            </a:r>
            <a:endParaRPr lang="en-CH" dirty="0"/>
          </a:p>
          <a:p>
            <a:endParaRPr lang="en-CH" dirty="0"/>
          </a:p>
        </p:txBody>
      </p:sp>
      <p:sp>
        <p:nvSpPr>
          <p:cNvPr id="2" name="Title 1">
            <a:extLst>
              <a:ext uri="{FF2B5EF4-FFF2-40B4-BE49-F238E27FC236}">
                <a16:creationId xmlns:a16="http://schemas.microsoft.com/office/drawing/2014/main" id="{E56DAC43-D1B3-4A46-A00D-F27BCCA5559C}"/>
              </a:ext>
            </a:extLst>
          </p:cNvPr>
          <p:cNvSpPr>
            <a:spLocks noGrp="1"/>
          </p:cNvSpPr>
          <p:nvPr>
            <p:ph type="title"/>
          </p:nvPr>
        </p:nvSpPr>
        <p:spPr/>
        <p:txBody>
          <a:bodyPr/>
          <a:lstStyle/>
          <a:p>
            <a:r>
              <a:rPr lang="en-GB" dirty="0"/>
              <a:t>Presentation: Articles of the United Nations Convention on the Rights of Persons with Disabilities – 4</a:t>
            </a:r>
            <a:endParaRPr lang="en-CH" dirty="0"/>
          </a:p>
        </p:txBody>
      </p:sp>
    </p:spTree>
    <p:extLst>
      <p:ext uri="{BB962C8B-B14F-4D97-AF65-F5344CB8AC3E}">
        <p14:creationId xmlns:p14="http://schemas.microsoft.com/office/powerpoint/2010/main" val="35161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1BC6F8-701C-6D42-B9E4-2223B6584150}"/>
              </a:ext>
            </a:extLst>
          </p:cNvPr>
          <p:cNvSpPr>
            <a:spLocks noGrp="1"/>
          </p:cNvSpPr>
          <p:nvPr>
            <p:ph type="body" sz="quarter" idx="13"/>
          </p:nvPr>
        </p:nvSpPr>
        <p:spPr>
          <a:xfrm>
            <a:off x="507207" y="1411832"/>
            <a:ext cx="11174400" cy="360000"/>
          </a:xfrm>
        </p:spPr>
        <p:txBody>
          <a:bodyPr/>
          <a:lstStyle/>
          <a:p>
            <a:r>
              <a:rPr lang="en-US" dirty="0"/>
              <a:t>Article 15: Freedom from torture or cruel, inhuman or degrading treatment or punishment</a:t>
            </a:r>
          </a:p>
        </p:txBody>
      </p:sp>
      <p:sp>
        <p:nvSpPr>
          <p:cNvPr id="3" name="Content Placeholder 2">
            <a:extLst>
              <a:ext uri="{FF2B5EF4-FFF2-40B4-BE49-F238E27FC236}">
                <a16:creationId xmlns:a16="http://schemas.microsoft.com/office/drawing/2014/main" id="{7F05966C-65EA-4450-B0BB-12849FF1BCFE}"/>
              </a:ext>
            </a:extLst>
          </p:cNvPr>
          <p:cNvSpPr>
            <a:spLocks noGrp="1"/>
          </p:cNvSpPr>
          <p:nvPr>
            <p:ph sz="quarter" idx="14"/>
          </p:nvPr>
        </p:nvSpPr>
        <p:spPr>
          <a:xfrm>
            <a:off x="507195" y="2294020"/>
            <a:ext cx="11174412" cy="3717167"/>
          </a:xfrm>
        </p:spPr>
        <p:txBody>
          <a:bodyPr/>
          <a:lstStyle/>
          <a:p>
            <a:r>
              <a:rPr lang="en-US" dirty="0"/>
              <a:t> Article 15 states that people with disabilities must not be:</a:t>
            </a:r>
          </a:p>
          <a:p>
            <a:pPr lvl="2"/>
            <a:r>
              <a:rPr lang="en-US" sz="2200" dirty="0"/>
              <a:t>treated cruelly or tortured </a:t>
            </a:r>
            <a:r>
              <a:rPr lang="en-GB" sz="2200" dirty="0"/>
              <a:t> (e.g. beaten, sexually abused or forcibly given medication or ECT).</a:t>
            </a:r>
            <a:endParaRPr lang="en-CH" sz="2200" dirty="0"/>
          </a:p>
          <a:p>
            <a:pPr lvl="2"/>
            <a:r>
              <a:rPr lang="en-US" sz="2200" dirty="0"/>
              <a:t>subjected to medical or scientific experimentation, unless they provide free and informed consent. </a:t>
            </a:r>
            <a:endParaRPr lang="en-CH" sz="2200" dirty="0"/>
          </a:p>
        </p:txBody>
      </p:sp>
      <p:sp>
        <p:nvSpPr>
          <p:cNvPr id="2" name="Title 1">
            <a:extLst>
              <a:ext uri="{FF2B5EF4-FFF2-40B4-BE49-F238E27FC236}">
                <a16:creationId xmlns:a16="http://schemas.microsoft.com/office/drawing/2014/main" id="{1D4D3015-FD01-445A-97D0-75B1927BD183}"/>
              </a:ext>
            </a:extLst>
          </p:cNvPr>
          <p:cNvSpPr>
            <a:spLocks noGrp="1"/>
          </p:cNvSpPr>
          <p:nvPr>
            <p:ph type="title"/>
          </p:nvPr>
        </p:nvSpPr>
        <p:spPr/>
        <p:txBody>
          <a:bodyPr/>
          <a:lstStyle/>
          <a:p>
            <a:r>
              <a:rPr lang="en-GB" dirty="0"/>
              <a:t>Presentation: Articles of the United Nations Convention on the Rights of Persons with Disabilities – 5</a:t>
            </a:r>
            <a:endParaRPr lang="en-CH" dirty="0"/>
          </a:p>
        </p:txBody>
      </p:sp>
    </p:spTree>
    <p:extLst>
      <p:ext uri="{BB962C8B-B14F-4D97-AF65-F5344CB8AC3E}">
        <p14:creationId xmlns:p14="http://schemas.microsoft.com/office/powerpoint/2010/main" val="298940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FA1106-19E1-274A-A2FB-A6CEC6C55C26}"/>
              </a:ext>
            </a:extLst>
          </p:cNvPr>
          <p:cNvSpPr>
            <a:spLocks noGrp="1"/>
          </p:cNvSpPr>
          <p:nvPr>
            <p:ph type="body" sz="quarter" idx="13"/>
          </p:nvPr>
        </p:nvSpPr>
        <p:spPr>
          <a:xfrm>
            <a:off x="507207" y="1363706"/>
            <a:ext cx="11174400" cy="360000"/>
          </a:xfrm>
        </p:spPr>
        <p:txBody>
          <a:bodyPr/>
          <a:lstStyle/>
          <a:p>
            <a:r>
              <a:rPr lang="en-US" dirty="0"/>
              <a:t>Article 16: Freedom from exploitation, violence and abuse</a:t>
            </a:r>
          </a:p>
        </p:txBody>
      </p:sp>
      <p:sp>
        <p:nvSpPr>
          <p:cNvPr id="3" name="Content Placeholder 2">
            <a:extLst>
              <a:ext uri="{FF2B5EF4-FFF2-40B4-BE49-F238E27FC236}">
                <a16:creationId xmlns:a16="http://schemas.microsoft.com/office/drawing/2014/main" id="{0498DEC2-6829-4DB3-AD5A-29DAB8C6CC26}"/>
              </a:ext>
            </a:extLst>
          </p:cNvPr>
          <p:cNvSpPr>
            <a:spLocks noGrp="1"/>
          </p:cNvSpPr>
          <p:nvPr>
            <p:ph sz="quarter" idx="14"/>
          </p:nvPr>
        </p:nvSpPr>
        <p:spPr>
          <a:xfrm>
            <a:off x="507195" y="1769978"/>
            <a:ext cx="11174412" cy="4038009"/>
          </a:xfrm>
        </p:spPr>
        <p:txBody>
          <a:bodyPr/>
          <a:lstStyle/>
          <a:p>
            <a:pPr>
              <a:spcAft>
                <a:spcPts val="500"/>
              </a:spcAft>
            </a:pPr>
            <a:r>
              <a:rPr lang="en-GB" dirty="0"/>
              <a:t>Exploitation, violence and abuse can take many forms and can occur in health-care settings and community. </a:t>
            </a:r>
          </a:p>
          <a:p>
            <a:pPr>
              <a:spcAft>
                <a:spcPts val="500"/>
              </a:spcAft>
            </a:pPr>
            <a:r>
              <a:rPr lang="en-GB" dirty="0"/>
              <a:t>Article 16 recognizes that attention to gender, age and disability-related concerns needs to occur in order to provide protection from exploitation, violence and abuse and to provide services and supports that promote recovery</a:t>
            </a:r>
            <a:endParaRPr lang="en-CH" dirty="0"/>
          </a:p>
          <a:p>
            <a:pPr>
              <a:spcAft>
                <a:spcPts val="500"/>
              </a:spcAft>
            </a:pPr>
            <a:r>
              <a:rPr lang="en-GB" dirty="0"/>
              <a:t>Article 16 requires that countries:</a:t>
            </a:r>
            <a:endParaRPr lang="en-CH" dirty="0"/>
          </a:p>
          <a:p>
            <a:pPr lvl="3">
              <a:spcAft>
                <a:spcPts val="500"/>
              </a:spcAft>
            </a:pPr>
            <a:r>
              <a:rPr lang="en-GB" dirty="0"/>
              <a:t>implement laws and other measures to protect from exploitation, violence and abuse in home &amp; community.</a:t>
            </a:r>
            <a:endParaRPr lang="en-CH" dirty="0"/>
          </a:p>
          <a:p>
            <a:pPr lvl="3">
              <a:spcAft>
                <a:spcPts val="500"/>
              </a:spcAft>
            </a:pPr>
            <a:r>
              <a:rPr lang="en-GB" dirty="0"/>
              <a:t>provide support and information to people with disabilities, families and carers to enable recognition and reporting of report exploitation, violence and abuse.</a:t>
            </a:r>
            <a:endParaRPr lang="en-CH" dirty="0"/>
          </a:p>
          <a:p>
            <a:pPr lvl="3">
              <a:spcAft>
                <a:spcPts val="500"/>
              </a:spcAft>
            </a:pPr>
            <a:r>
              <a:rPr lang="en-GB" dirty="0"/>
              <a:t>ensure that services for people with disabilities are properly checked and monitored</a:t>
            </a:r>
            <a:endParaRPr lang="en-CH" dirty="0"/>
          </a:p>
          <a:p>
            <a:pPr lvl="3">
              <a:spcAft>
                <a:spcPts val="500"/>
              </a:spcAft>
            </a:pPr>
            <a:r>
              <a:rPr lang="en-GB" dirty="0"/>
              <a:t>put in place policies, laws and other measures to ensure abuses are investigated and                     abusers are brought </a:t>
            </a:r>
            <a:r>
              <a:rPr lang="en-US" dirty="0"/>
              <a:t>to court</a:t>
            </a:r>
            <a:endParaRPr lang="en-CH" dirty="0"/>
          </a:p>
          <a:p>
            <a:endParaRPr lang="en-CH" dirty="0"/>
          </a:p>
        </p:txBody>
      </p:sp>
      <p:sp>
        <p:nvSpPr>
          <p:cNvPr id="2" name="Title 1">
            <a:extLst>
              <a:ext uri="{FF2B5EF4-FFF2-40B4-BE49-F238E27FC236}">
                <a16:creationId xmlns:a16="http://schemas.microsoft.com/office/drawing/2014/main" id="{66FC3F63-7808-46E2-A8C8-A328CFB26A78}"/>
              </a:ext>
            </a:extLst>
          </p:cNvPr>
          <p:cNvSpPr>
            <a:spLocks noGrp="1"/>
          </p:cNvSpPr>
          <p:nvPr>
            <p:ph type="title"/>
          </p:nvPr>
        </p:nvSpPr>
        <p:spPr/>
        <p:txBody>
          <a:bodyPr/>
          <a:lstStyle/>
          <a:p>
            <a:r>
              <a:rPr lang="en-GB" dirty="0"/>
              <a:t>Presentation: Articles of the United Nations Convention on the Rights of Persons with Disabilities – 6</a:t>
            </a:r>
            <a:endParaRPr lang="en-CH" dirty="0"/>
          </a:p>
        </p:txBody>
      </p:sp>
    </p:spTree>
    <p:extLst>
      <p:ext uri="{BB962C8B-B14F-4D97-AF65-F5344CB8AC3E}">
        <p14:creationId xmlns:p14="http://schemas.microsoft.com/office/powerpoint/2010/main" val="19057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A44BF-B869-904C-A7BE-2AB190B4BFBA}"/>
              </a:ext>
            </a:extLst>
          </p:cNvPr>
          <p:cNvSpPr>
            <a:spLocks noGrp="1"/>
          </p:cNvSpPr>
          <p:nvPr>
            <p:ph type="title"/>
          </p:nvPr>
        </p:nvSpPr>
        <p:spPr/>
        <p:txBody>
          <a:bodyPr/>
          <a:lstStyle/>
          <a:p>
            <a:r>
              <a:rPr lang="en-US" dirty="0"/>
              <a:t>WHO QualityRights: Goal and objectives</a:t>
            </a:r>
          </a:p>
        </p:txBody>
      </p:sp>
      <p:sp>
        <p:nvSpPr>
          <p:cNvPr id="6" name="Text Placeholder 2">
            <a:extLst>
              <a:ext uri="{FF2B5EF4-FFF2-40B4-BE49-F238E27FC236}">
                <a16:creationId xmlns:a16="http://schemas.microsoft.com/office/drawing/2014/main" id="{C322CD88-9CB1-AB4C-864D-B3CF97B8BF2A}"/>
              </a:ext>
            </a:extLst>
          </p:cNvPr>
          <p:cNvSpPr>
            <a:spLocks noGrp="1"/>
          </p:cNvSpPr>
          <p:nvPr>
            <p:ph type="body" sz="quarter" idx="13"/>
          </p:nvPr>
        </p:nvSpPr>
        <p:spPr>
          <a:xfrm>
            <a:off x="507207" y="946614"/>
            <a:ext cx="11174400" cy="1657690"/>
          </a:xfrm>
        </p:spPr>
        <p:txBody>
          <a:bodyPr/>
          <a:lstStyle/>
          <a:p>
            <a:r>
              <a:rPr lang="en-US" dirty="0"/>
              <a:t>GOAL: </a:t>
            </a:r>
            <a:r>
              <a:rPr lang="en-US" b="0" dirty="0"/>
              <a:t>Improve access to good quality mental health and social services and to promote the human rights of people with mental health conditions, psychosocial, intellectual or cognitive disabilities</a:t>
            </a:r>
          </a:p>
          <a:p>
            <a:endParaRPr lang="en-US" dirty="0"/>
          </a:p>
        </p:txBody>
      </p:sp>
      <p:sp>
        <p:nvSpPr>
          <p:cNvPr id="7" name="Content Placeholder 3">
            <a:extLst>
              <a:ext uri="{FF2B5EF4-FFF2-40B4-BE49-F238E27FC236}">
                <a16:creationId xmlns:a16="http://schemas.microsoft.com/office/drawing/2014/main" id="{B2EEBF48-AD22-4B4F-BB81-BFFCBFEC0709}"/>
              </a:ext>
            </a:extLst>
          </p:cNvPr>
          <p:cNvSpPr>
            <a:spLocks noGrp="1"/>
          </p:cNvSpPr>
          <p:nvPr>
            <p:ph sz="quarter" idx="14"/>
          </p:nvPr>
        </p:nvSpPr>
        <p:spPr>
          <a:xfrm>
            <a:off x="507195" y="2280212"/>
            <a:ext cx="11174412" cy="3730975"/>
          </a:xfrm>
        </p:spPr>
        <p:txBody>
          <a:bodyPr/>
          <a:lstStyle/>
          <a:p>
            <a:r>
              <a:rPr lang="en-US" dirty="0"/>
              <a:t>Build capacity to combat stigma and discrimination and promote human rights and recovery</a:t>
            </a:r>
          </a:p>
          <a:p>
            <a:r>
              <a:rPr lang="en-US" dirty="0"/>
              <a:t>Improve the quality and human rights conditions in mental health and social services</a:t>
            </a:r>
          </a:p>
          <a:p>
            <a:r>
              <a:rPr lang="en-US" dirty="0"/>
              <a:t>Create community-based services and recovery-oriented services that respect and promote human rights</a:t>
            </a:r>
          </a:p>
          <a:p>
            <a:r>
              <a:rPr lang="en-US" dirty="0"/>
              <a:t>Support the development of a civil society movement to conduct advocacy and influence policy-making</a:t>
            </a:r>
          </a:p>
          <a:p>
            <a:r>
              <a:rPr lang="en-US" dirty="0"/>
              <a:t>Reform national policies and legislation in line with the CRPD and other international human rights standards</a:t>
            </a:r>
          </a:p>
          <a:p>
            <a:endParaRPr lang="en-US" dirty="0"/>
          </a:p>
        </p:txBody>
      </p:sp>
    </p:spTree>
    <p:extLst>
      <p:ext uri="{BB962C8B-B14F-4D97-AF65-F5344CB8AC3E}">
        <p14:creationId xmlns:p14="http://schemas.microsoft.com/office/powerpoint/2010/main" val="190223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AB95EC-983B-4E4A-A488-57E731228102}"/>
              </a:ext>
            </a:extLst>
          </p:cNvPr>
          <p:cNvSpPr>
            <a:spLocks noGrp="1"/>
          </p:cNvSpPr>
          <p:nvPr>
            <p:ph type="body" sz="quarter" idx="13"/>
          </p:nvPr>
        </p:nvSpPr>
        <p:spPr>
          <a:xfrm>
            <a:off x="507207" y="1411832"/>
            <a:ext cx="11174400" cy="360000"/>
          </a:xfrm>
        </p:spPr>
        <p:txBody>
          <a:bodyPr/>
          <a:lstStyle/>
          <a:p>
            <a:r>
              <a:rPr lang="en-US" dirty="0"/>
              <a:t>Article 17: Protecting the integrity of the person</a:t>
            </a:r>
          </a:p>
        </p:txBody>
      </p:sp>
      <p:sp>
        <p:nvSpPr>
          <p:cNvPr id="3" name="Content Placeholder 2">
            <a:extLst>
              <a:ext uri="{FF2B5EF4-FFF2-40B4-BE49-F238E27FC236}">
                <a16:creationId xmlns:a16="http://schemas.microsoft.com/office/drawing/2014/main" id="{32DFFF84-1E33-4277-B258-F5F3DADBEA04}"/>
              </a:ext>
            </a:extLst>
          </p:cNvPr>
          <p:cNvSpPr>
            <a:spLocks noGrp="1"/>
          </p:cNvSpPr>
          <p:nvPr>
            <p:ph sz="quarter" idx="14"/>
          </p:nvPr>
        </p:nvSpPr>
        <p:spPr>
          <a:xfrm>
            <a:off x="507195" y="2069432"/>
            <a:ext cx="11174412" cy="3941756"/>
          </a:xfrm>
        </p:spPr>
        <p:txBody>
          <a:bodyPr/>
          <a:lstStyle/>
          <a:p>
            <a:r>
              <a:rPr lang="en-US" dirty="0"/>
              <a:t>Article 17 states that people with disabilities must have their physical and mental integrity respected on an equal basis with the physical and mental integrity of others. </a:t>
            </a:r>
            <a:endParaRPr lang="en-CH" dirty="0"/>
          </a:p>
          <a:p>
            <a:pPr lvl="3"/>
            <a:r>
              <a:rPr lang="en-US" dirty="0"/>
              <a:t>This means that their body and mind must be respected. </a:t>
            </a:r>
            <a:endParaRPr lang="en-CH" dirty="0"/>
          </a:p>
          <a:p>
            <a:pPr lvl="3"/>
            <a:r>
              <a:rPr lang="en-US" dirty="0"/>
              <a:t>For example, they should not be beaten or raped or subjected to treatment or intervention without their consent.</a:t>
            </a:r>
            <a:endParaRPr lang="en-CH" dirty="0"/>
          </a:p>
          <a:p>
            <a:r>
              <a:rPr lang="en-GB" dirty="0"/>
              <a:t>In any form, violence, coercion and abuse violate human rights and profoundly negatively affect individual health and well-being. </a:t>
            </a:r>
            <a:endParaRPr lang="en-CH" dirty="0"/>
          </a:p>
          <a:p>
            <a:endParaRPr lang="en-CH" dirty="0"/>
          </a:p>
        </p:txBody>
      </p:sp>
      <p:sp>
        <p:nvSpPr>
          <p:cNvPr id="2" name="Title 1">
            <a:extLst>
              <a:ext uri="{FF2B5EF4-FFF2-40B4-BE49-F238E27FC236}">
                <a16:creationId xmlns:a16="http://schemas.microsoft.com/office/drawing/2014/main" id="{9A1BBDC6-4D12-4CA4-B351-3931CDCCEDC6}"/>
              </a:ext>
            </a:extLst>
          </p:cNvPr>
          <p:cNvSpPr>
            <a:spLocks noGrp="1"/>
          </p:cNvSpPr>
          <p:nvPr>
            <p:ph type="title"/>
          </p:nvPr>
        </p:nvSpPr>
        <p:spPr/>
        <p:txBody>
          <a:bodyPr/>
          <a:lstStyle/>
          <a:p>
            <a:r>
              <a:rPr lang="en-GB" dirty="0"/>
              <a:t>Presentation: Articles of the United Nations Convention on the Rights of Persons with Disabilities – 7</a:t>
            </a:r>
            <a:endParaRPr lang="en-CH" dirty="0"/>
          </a:p>
        </p:txBody>
      </p:sp>
    </p:spTree>
    <p:extLst>
      <p:ext uri="{BB962C8B-B14F-4D97-AF65-F5344CB8AC3E}">
        <p14:creationId xmlns:p14="http://schemas.microsoft.com/office/powerpoint/2010/main" val="370045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4954-5AD9-4057-897D-65432BDC29D9}"/>
              </a:ext>
            </a:extLst>
          </p:cNvPr>
          <p:cNvSpPr>
            <a:spLocks noGrp="1"/>
          </p:cNvSpPr>
          <p:nvPr>
            <p:ph type="title"/>
          </p:nvPr>
        </p:nvSpPr>
        <p:spPr/>
        <p:txBody>
          <a:bodyPr/>
          <a:lstStyle/>
          <a:p>
            <a:pPr>
              <a:lnSpc>
                <a:spcPct val="100000"/>
              </a:lnSpc>
            </a:pPr>
            <a:r>
              <a:rPr lang="en-GB" dirty="0"/>
              <a:t>Topic 3: What are the impacts of violence, coercion and abuse?</a:t>
            </a:r>
            <a:br>
              <a:rPr lang="en-CH" dirty="0"/>
            </a:br>
            <a:endParaRPr lang="en-CH" dirty="0"/>
          </a:p>
        </p:txBody>
      </p:sp>
      <p:sp>
        <p:nvSpPr>
          <p:cNvPr id="6" name="Slide Number Placeholder 1">
            <a:extLst>
              <a:ext uri="{FF2B5EF4-FFF2-40B4-BE49-F238E27FC236}">
                <a16:creationId xmlns:a16="http://schemas.microsoft.com/office/drawing/2014/main" id="{DC8E69DA-37FF-2947-8D7E-9E5ED77AB66F}"/>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31</a:t>
            </a:fld>
            <a:endParaRPr lang="en-US" dirty="0"/>
          </a:p>
        </p:txBody>
      </p:sp>
    </p:spTree>
    <p:extLst>
      <p:ext uri="{BB962C8B-B14F-4D97-AF65-F5344CB8AC3E}">
        <p14:creationId xmlns:p14="http://schemas.microsoft.com/office/powerpoint/2010/main" val="18001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B830-B1E9-4160-8A2F-DD0F37E93583}"/>
              </a:ext>
            </a:extLst>
          </p:cNvPr>
          <p:cNvSpPr>
            <a:spLocks noGrp="1"/>
          </p:cNvSpPr>
          <p:nvPr>
            <p:ph sz="quarter" idx="14"/>
          </p:nvPr>
        </p:nvSpPr>
        <p:spPr/>
        <p:txBody>
          <a:bodyPr/>
          <a:lstStyle/>
          <a:p>
            <a:pPr lvl="0"/>
            <a:r>
              <a:rPr lang="en-GB" dirty="0"/>
              <a:t>The CRPD has many articles which protect people against violence, abuse and coercive practices.</a:t>
            </a:r>
            <a:endParaRPr lang="en-CH" dirty="0"/>
          </a:p>
          <a:p>
            <a:pPr lvl="0"/>
            <a:r>
              <a:rPr lang="en-GB" dirty="0"/>
              <a:t>The CRPD explains what countries need to do to prevent and protect people from these practices.</a:t>
            </a:r>
            <a:endParaRPr lang="en-CH" dirty="0"/>
          </a:p>
          <a:p>
            <a:pPr lvl="0"/>
            <a:r>
              <a:rPr lang="en-GB" dirty="0"/>
              <a:t>Very often, people undertake these practices without any real thought or idea about the consequences of their actions on the person concerned. </a:t>
            </a:r>
            <a:endParaRPr lang="en-CH" dirty="0"/>
          </a:p>
          <a:p>
            <a:pPr lvl="0"/>
            <a:r>
              <a:rPr lang="en-GB" dirty="0"/>
              <a:t>In order to end these practices (and the attitudes and beliefs that facilitate them), it is important to consider, understand and internalize the impact that violence, coercion and abuse have on people.</a:t>
            </a:r>
            <a:endParaRPr lang="en-CH" dirty="0"/>
          </a:p>
          <a:p>
            <a:endParaRPr lang="en-CH" dirty="0"/>
          </a:p>
        </p:txBody>
      </p:sp>
      <p:sp>
        <p:nvSpPr>
          <p:cNvPr id="2" name="Title 1">
            <a:extLst>
              <a:ext uri="{FF2B5EF4-FFF2-40B4-BE49-F238E27FC236}">
                <a16:creationId xmlns:a16="http://schemas.microsoft.com/office/drawing/2014/main" id="{4BA4D6C2-384F-41EF-A7B8-33337500E51A}"/>
              </a:ext>
            </a:extLst>
          </p:cNvPr>
          <p:cNvSpPr>
            <a:spLocks noGrp="1"/>
          </p:cNvSpPr>
          <p:nvPr>
            <p:ph type="title"/>
          </p:nvPr>
        </p:nvSpPr>
        <p:spPr/>
        <p:txBody>
          <a:bodyPr/>
          <a:lstStyle/>
          <a:p>
            <a:r>
              <a:rPr lang="en-GB" dirty="0"/>
              <a:t>Exercise 3.1: Personal experiences of violence, coercion and abuse have impacts - 1</a:t>
            </a:r>
            <a:endParaRPr lang="en-CH" dirty="0"/>
          </a:p>
        </p:txBody>
      </p:sp>
    </p:spTree>
    <p:extLst>
      <p:ext uri="{BB962C8B-B14F-4D97-AF65-F5344CB8AC3E}">
        <p14:creationId xmlns:p14="http://schemas.microsoft.com/office/powerpoint/2010/main" val="407698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A1D3DE-4BBB-544A-9E0C-2398CE41109A}"/>
              </a:ext>
            </a:extLst>
          </p:cNvPr>
          <p:cNvSpPr>
            <a:spLocks noGrp="1"/>
          </p:cNvSpPr>
          <p:nvPr>
            <p:ph type="body" sz="quarter" idx="13"/>
          </p:nvPr>
        </p:nvSpPr>
        <p:spPr>
          <a:xfrm>
            <a:off x="507207" y="1315580"/>
            <a:ext cx="11174400" cy="360000"/>
          </a:xfrm>
        </p:spPr>
        <p:txBody>
          <a:bodyPr/>
          <a:lstStyle/>
          <a:p>
            <a:r>
              <a:rPr lang="en-GB" dirty="0"/>
              <a:t>Option 1</a:t>
            </a:r>
            <a:endParaRPr lang="en-CH"/>
          </a:p>
        </p:txBody>
      </p:sp>
      <p:sp>
        <p:nvSpPr>
          <p:cNvPr id="3" name="Content Placeholder 2">
            <a:extLst>
              <a:ext uri="{FF2B5EF4-FFF2-40B4-BE49-F238E27FC236}">
                <a16:creationId xmlns:a16="http://schemas.microsoft.com/office/drawing/2014/main" id="{3CCE1ACA-B2D2-4115-B754-1720731FE4CF}"/>
              </a:ext>
            </a:extLst>
          </p:cNvPr>
          <p:cNvSpPr>
            <a:spLocks noGrp="1"/>
          </p:cNvSpPr>
          <p:nvPr>
            <p:ph sz="quarter" idx="14"/>
          </p:nvPr>
        </p:nvSpPr>
        <p:spPr>
          <a:xfrm>
            <a:off x="507195" y="1909010"/>
            <a:ext cx="11174412" cy="4102177"/>
          </a:xfrm>
        </p:spPr>
        <p:txBody>
          <a:bodyPr/>
          <a:lstStyle/>
          <a:p>
            <a:r>
              <a:rPr lang="en-GB" dirty="0"/>
              <a:t>Face-to-face discussion with people who have experienced coercion, violence and abuse</a:t>
            </a:r>
          </a:p>
          <a:p>
            <a:endParaRPr lang="en-CH" dirty="0"/>
          </a:p>
        </p:txBody>
      </p:sp>
      <p:sp>
        <p:nvSpPr>
          <p:cNvPr id="2" name="Title 1">
            <a:extLst>
              <a:ext uri="{FF2B5EF4-FFF2-40B4-BE49-F238E27FC236}">
                <a16:creationId xmlns:a16="http://schemas.microsoft.com/office/drawing/2014/main" id="{F0C56A40-4157-419A-A4AB-153A737162B8}"/>
              </a:ext>
            </a:extLst>
          </p:cNvPr>
          <p:cNvSpPr>
            <a:spLocks noGrp="1"/>
          </p:cNvSpPr>
          <p:nvPr>
            <p:ph type="title"/>
          </p:nvPr>
        </p:nvSpPr>
        <p:spPr/>
        <p:txBody>
          <a:bodyPr/>
          <a:lstStyle/>
          <a:p>
            <a:r>
              <a:rPr lang="en-GB" dirty="0"/>
              <a:t>Exercise 3.1: Personal experiences of violence, coercion and abuse have impacts - 2</a:t>
            </a:r>
            <a:endParaRPr lang="en-CH" dirty="0"/>
          </a:p>
        </p:txBody>
      </p:sp>
    </p:spTree>
    <p:extLst>
      <p:ext uri="{BB962C8B-B14F-4D97-AF65-F5344CB8AC3E}">
        <p14:creationId xmlns:p14="http://schemas.microsoft.com/office/powerpoint/2010/main" val="400520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E3C0C0-DA38-D44F-A317-DDC55F6189C1}"/>
              </a:ext>
            </a:extLst>
          </p:cNvPr>
          <p:cNvSpPr>
            <a:spLocks noGrp="1"/>
          </p:cNvSpPr>
          <p:nvPr>
            <p:ph type="body" sz="quarter" idx="13"/>
          </p:nvPr>
        </p:nvSpPr>
        <p:spPr>
          <a:xfrm>
            <a:off x="507207" y="1379748"/>
            <a:ext cx="11174400" cy="360000"/>
          </a:xfrm>
        </p:spPr>
        <p:txBody>
          <a:bodyPr/>
          <a:lstStyle/>
          <a:p>
            <a:r>
              <a:rPr lang="en-GB" dirty="0"/>
              <a:t>Option 2: Videos of violence, coercion and abuse in services </a:t>
            </a:r>
          </a:p>
        </p:txBody>
      </p:sp>
      <p:sp>
        <p:nvSpPr>
          <p:cNvPr id="3" name="Content Placeholder 2">
            <a:extLst>
              <a:ext uri="{FF2B5EF4-FFF2-40B4-BE49-F238E27FC236}">
                <a16:creationId xmlns:a16="http://schemas.microsoft.com/office/drawing/2014/main" id="{715C4572-772F-4389-9583-A4EE6A81B8A0}"/>
              </a:ext>
            </a:extLst>
          </p:cNvPr>
          <p:cNvSpPr>
            <a:spLocks noGrp="1"/>
          </p:cNvSpPr>
          <p:nvPr>
            <p:ph sz="quarter" idx="14"/>
          </p:nvPr>
        </p:nvSpPr>
        <p:spPr>
          <a:xfrm>
            <a:off x="742383" y="1796716"/>
            <a:ext cx="11019433" cy="4214472"/>
          </a:xfrm>
        </p:spPr>
        <p:txBody>
          <a:bodyPr/>
          <a:lstStyle/>
          <a:p>
            <a:pPr lvl="0"/>
            <a:r>
              <a:rPr lang="en-GB" dirty="0"/>
              <a:t>Women institutionalized against their will in India. 2013 </a:t>
            </a:r>
            <a:r>
              <a:rPr lang="en-GB" dirty="0">
                <a:hlinkClick r:id="rId3">
                  <a:extLst>
                    <a:ext uri="{A12FA001-AC4F-418D-AE19-62706E023703}">
                      <ahyp:hlinkClr xmlns:ahyp="http://schemas.microsoft.com/office/drawing/2018/hyperlinkcolor" val="tx"/>
                    </a:ext>
                  </a:extLst>
                </a:hlinkClick>
              </a:rPr>
              <a:t>https://youtu.be/NZBxI9pNYHw</a:t>
            </a:r>
            <a:r>
              <a:rPr lang="en-GB" dirty="0"/>
              <a:t>   </a:t>
            </a:r>
          </a:p>
          <a:p>
            <a:pPr lvl="0"/>
            <a:r>
              <a:rPr lang="en-GB" dirty="0"/>
              <a:t>I couldn't move. I couldn't breathe. BBC News. </a:t>
            </a:r>
            <a:r>
              <a:rPr lang="en-GB" dirty="0">
                <a:hlinkClick r:id="rId4">
                  <a:extLst>
                    <a:ext uri="{A12FA001-AC4F-418D-AE19-62706E023703}">
                      <ahyp:hlinkClr xmlns:ahyp="http://schemas.microsoft.com/office/drawing/2018/hyperlinkcolor" val="tx"/>
                    </a:ext>
                  </a:extLst>
                </a:hlinkClick>
              </a:rPr>
              <a:t>http://www.bbc.com/news/uk-england-37427665</a:t>
            </a:r>
            <a:r>
              <a:rPr lang="en-GB" dirty="0"/>
              <a:t>.</a:t>
            </a:r>
            <a:endParaRPr lang="en-CH" dirty="0"/>
          </a:p>
          <a:p>
            <a:pPr lvl="0"/>
            <a:r>
              <a:rPr lang="en-GB" dirty="0"/>
              <a:t>Open Paradigm Project – Dorothy Dundas. 2013 </a:t>
            </a:r>
            <a:r>
              <a:rPr lang="en-GB" dirty="0">
                <a:hlinkClick r:id="rId5">
                  <a:extLst>
                    <a:ext uri="{A12FA001-AC4F-418D-AE19-62706E023703}">
                      <ahyp:hlinkClr xmlns:ahyp="http://schemas.microsoft.com/office/drawing/2018/hyperlinkcolor" val="tx"/>
                    </a:ext>
                  </a:extLst>
                </a:hlinkClick>
              </a:rPr>
              <a:t>https://youtu.be/8kZMaUZ7wm0</a:t>
            </a:r>
            <a:r>
              <a:rPr lang="en-GB" dirty="0"/>
              <a:t>   .</a:t>
            </a:r>
            <a:endParaRPr lang="en-CH" dirty="0"/>
          </a:p>
          <a:p>
            <a:pPr lvl="0"/>
            <a:r>
              <a:rPr lang="en-GB" dirty="0"/>
              <a:t> Ghana: abuse of people with disabilities.  Human Rights Watch, 2012. </a:t>
            </a:r>
            <a:r>
              <a:rPr lang="en-GB" dirty="0">
                <a:hlinkClick r:id="rId6">
                  <a:extLst>
                    <a:ext uri="{A12FA001-AC4F-418D-AE19-62706E023703}">
                      <ahyp:hlinkClr xmlns:ahyp="http://schemas.microsoft.com/office/drawing/2018/hyperlinkcolor" val="tx"/>
                    </a:ext>
                  </a:extLst>
                </a:hlinkClick>
              </a:rPr>
              <a:t>https://youtu.be/wTGV4s2fktQ</a:t>
            </a:r>
            <a:r>
              <a:rPr lang="en-GB" dirty="0"/>
              <a:t> </a:t>
            </a:r>
          </a:p>
          <a:p>
            <a:pPr lvl="0"/>
            <a:r>
              <a:rPr lang="en-GB" dirty="0"/>
              <a:t>Uganda: people with psychosocial disabilities demand, “End the abuse!”. MDAC, 2016. </a:t>
            </a:r>
            <a:r>
              <a:rPr lang="en-GB" dirty="0">
                <a:hlinkClick r:id="rId7">
                  <a:extLst>
                    <a:ext uri="{A12FA001-AC4F-418D-AE19-62706E023703}">
                      <ahyp:hlinkClr xmlns:ahyp="http://schemas.microsoft.com/office/drawing/2018/hyperlinkcolor" val="tx"/>
                    </a:ext>
                  </a:extLst>
                </a:hlinkClick>
              </a:rPr>
              <a:t>https://youtu.be/slr_SvB1uyU</a:t>
            </a:r>
            <a:r>
              <a:rPr lang="en-GB" dirty="0"/>
              <a:t> </a:t>
            </a:r>
          </a:p>
          <a:p>
            <a:pPr lvl="0"/>
            <a:r>
              <a:rPr lang="en-GB" dirty="0"/>
              <a:t>Bupa Adelaide nursing home accused of poor care following death of resident. ABC Australia, 2017. </a:t>
            </a:r>
            <a:r>
              <a:rPr lang="en-GB" dirty="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dirty="0"/>
              <a:t>.</a:t>
            </a:r>
            <a:endParaRPr lang="en-CH" dirty="0"/>
          </a:p>
        </p:txBody>
      </p:sp>
      <p:sp>
        <p:nvSpPr>
          <p:cNvPr id="2" name="Title 1">
            <a:extLst>
              <a:ext uri="{FF2B5EF4-FFF2-40B4-BE49-F238E27FC236}">
                <a16:creationId xmlns:a16="http://schemas.microsoft.com/office/drawing/2014/main" id="{5C7EB879-BAD2-4F16-9AAB-B8D6939C3906}"/>
              </a:ext>
            </a:extLst>
          </p:cNvPr>
          <p:cNvSpPr>
            <a:spLocks noGrp="1"/>
          </p:cNvSpPr>
          <p:nvPr>
            <p:ph type="title"/>
          </p:nvPr>
        </p:nvSpPr>
        <p:spPr/>
        <p:txBody>
          <a:bodyPr/>
          <a:lstStyle/>
          <a:p>
            <a:r>
              <a:rPr lang="en-GB" dirty="0"/>
              <a:t>Exercise 3.1: Personal experiences of violence, coercion and abuse have impacts - 3</a:t>
            </a:r>
            <a:endParaRPr lang="en-CH" dirty="0"/>
          </a:p>
        </p:txBody>
      </p:sp>
    </p:spTree>
    <p:extLst>
      <p:ext uri="{BB962C8B-B14F-4D97-AF65-F5344CB8AC3E}">
        <p14:creationId xmlns:p14="http://schemas.microsoft.com/office/powerpoint/2010/main" val="91747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507207" y="1347664"/>
            <a:ext cx="11174400" cy="360000"/>
          </a:xfrm>
        </p:spPr>
        <p:txBody>
          <a:bodyPr/>
          <a:lstStyle/>
          <a:p>
            <a:r>
              <a:rPr lang="en-GB" dirty="0"/>
              <a:t>Option 3: Quotes from people who have experienced violence, coercion or abuse</a:t>
            </a:r>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507194" y="1780675"/>
            <a:ext cx="11684805" cy="3729662"/>
          </a:xfrm>
        </p:spPr>
        <p:txBody>
          <a:bodyPr/>
          <a:lstStyle/>
          <a:p>
            <a:pPr marL="0" indent="0">
              <a:spcAft>
                <a:spcPts val="900"/>
              </a:spcAft>
              <a:buNone/>
            </a:pPr>
            <a:r>
              <a:rPr lang="en-GB" sz="1100" dirty="0"/>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Catherine, ex-mental health service user.</a:t>
            </a:r>
            <a:endParaRPr lang="en-CH" sz="1100" dirty="0"/>
          </a:p>
          <a:p>
            <a:pPr marL="0" indent="0">
              <a:spcAft>
                <a:spcPts val="900"/>
              </a:spcAft>
              <a:buNone/>
            </a:pPr>
            <a:r>
              <a:rPr lang="en-GB" sz="1100" dirty="0"/>
              <a:t>“The ECT was a violent and damaging assault on my brain and my very soul. It made me emotionally worse, not better. I became catatonic and desperately in fear for my life”.</a:t>
            </a:r>
            <a:r>
              <a:rPr lang="en-US" sz="1100" dirty="0"/>
              <a:t>  </a:t>
            </a:r>
            <a:r>
              <a:rPr lang="en-GB" sz="1100" dirty="0"/>
              <a:t>Dorothy</a:t>
            </a:r>
            <a:endParaRPr lang="en-CH" sz="1100" dirty="0"/>
          </a:p>
          <a:p>
            <a:pPr marL="0" indent="0">
              <a:spcAft>
                <a:spcPts val="900"/>
              </a:spcAft>
              <a:buNone/>
            </a:pPr>
            <a:r>
              <a:rPr lang="en-US" sz="1100" dirty="0"/>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100" dirty="0"/>
              <a:t>was extend my hate”.</a:t>
            </a:r>
            <a:r>
              <a:rPr lang="en-US" sz="1100" dirty="0"/>
              <a:t>  A woman in seclusion and restraint as an adolescent</a:t>
            </a:r>
            <a:endParaRPr lang="en-CH" sz="1100" dirty="0"/>
          </a:p>
          <a:p>
            <a:pPr marL="0" indent="0">
              <a:spcAft>
                <a:spcPts val="900"/>
              </a:spcAft>
              <a:buNone/>
            </a:pPr>
            <a:r>
              <a:rPr lang="en-US" sz="1100" dirty="0"/>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   46-year-old woman with a perceived psychosocial disability, Delhi, 25 August 2013.</a:t>
            </a:r>
            <a:endParaRPr lang="en-CH" sz="1100" dirty="0"/>
          </a:p>
          <a:p>
            <a:pPr marL="0" indent="0">
              <a:spcAft>
                <a:spcPts val="900"/>
              </a:spcAft>
              <a:buNone/>
            </a:pPr>
            <a:r>
              <a:rPr lang="en-GB" sz="1100" dirty="0"/>
              <a:t>“I was locked up at…[the] 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 </a:t>
            </a:r>
            <a:r>
              <a:rPr lang="en-US" sz="1100" dirty="0"/>
              <a:t>  </a:t>
            </a:r>
            <a:r>
              <a:rPr lang="en-GB" sz="1100" dirty="0"/>
              <a:t>W. Martin</a:t>
            </a:r>
            <a:endParaRPr lang="en-CH" sz="1100" dirty="0"/>
          </a:p>
          <a:p>
            <a:pPr marL="0" indent="0">
              <a:spcAft>
                <a:spcPts val="900"/>
              </a:spcAft>
              <a:buNone/>
            </a:pPr>
            <a:r>
              <a:rPr lang="en-GB" sz="1100" dirty="0"/>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en-CH" sz="1100" dirty="0"/>
          </a:p>
          <a:p>
            <a:pPr marL="0" indent="0">
              <a:spcAft>
                <a:spcPts val="900"/>
              </a:spcAft>
              <a:buNone/>
            </a:pPr>
            <a:r>
              <a:rPr lang="en-GB" sz="1100" dirty="0"/>
              <a:t>"I have been wearing them [the chains] for 45 days. Someone escaped from the centre and they chained several of us after this as they said we might escape too. One patient is chained to the window now. They [the staff] said he tried to escape, so they chained him." </a:t>
            </a:r>
            <a:r>
              <a:rPr lang="en-US" sz="1100" dirty="0"/>
              <a:t>   </a:t>
            </a:r>
            <a:r>
              <a:rPr lang="en-GB" sz="1100" dirty="0"/>
              <a:t>Abdi, Somaliland.</a:t>
            </a:r>
            <a:endParaRPr lang="en-CH" sz="1100" dirty="0"/>
          </a:p>
        </p:txBody>
      </p:sp>
      <p:sp>
        <p:nvSpPr>
          <p:cNvPr id="2" name="Title 1">
            <a:extLst>
              <a:ext uri="{FF2B5EF4-FFF2-40B4-BE49-F238E27FC236}">
                <a16:creationId xmlns:a16="http://schemas.microsoft.com/office/drawing/2014/main" id="{3B59193B-5F81-48E5-B8F1-0C7F65184049}"/>
              </a:ext>
            </a:extLst>
          </p:cNvPr>
          <p:cNvSpPr>
            <a:spLocks noGrp="1"/>
          </p:cNvSpPr>
          <p:nvPr>
            <p:ph type="title"/>
          </p:nvPr>
        </p:nvSpPr>
        <p:spPr/>
        <p:txBody>
          <a:bodyPr/>
          <a:lstStyle/>
          <a:p>
            <a:r>
              <a:rPr lang="en-GB" dirty="0"/>
              <a:t>Exercise 3.1: Personal experiences of violence, coercion and abuse have impacts - 4</a:t>
            </a:r>
            <a:endParaRPr lang="en-CH" dirty="0"/>
          </a:p>
        </p:txBody>
      </p:sp>
    </p:spTree>
    <p:extLst>
      <p:ext uri="{BB962C8B-B14F-4D97-AF65-F5344CB8AC3E}">
        <p14:creationId xmlns:p14="http://schemas.microsoft.com/office/powerpoint/2010/main" val="305251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4EBC2-C67A-4CFE-B75B-C859332D1080}"/>
              </a:ext>
            </a:extLst>
          </p:cNvPr>
          <p:cNvSpPr>
            <a:spLocks noGrp="1"/>
          </p:cNvSpPr>
          <p:nvPr>
            <p:ph sz="quarter" idx="14"/>
          </p:nvPr>
        </p:nvSpPr>
        <p:spPr/>
        <p:txBody>
          <a:bodyPr/>
          <a:lstStyle/>
          <a:p>
            <a:r>
              <a:rPr lang="en-US" dirty="0"/>
              <a:t>What do you think are some of the impacts of these violent, coercive or abusive practices? </a:t>
            </a:r>
          </a:p>
          <a:p>
            <a:r>
              <a:rPr lang="en-US" dirty="0"/>
              <a:t>Within the discussion, highlight the impact, not only on people experiencing these practices, but also on mental health and other practitioners, care partners, family members and other people involved.</a:t>
            </a:r>
          </a:p>
          <a:p>
            <a:endParaRPr lang="en-CH" dirty="0"/>
          </a:p>
        </p:txBody>
      </p:sp>
      <p:sp>
        <p:nvSpPr>
          <p:cNvPr id="2" name="Title 1">
            <a:extLst>
              <a:ext uri="{FF2B5EF4-FFF2-40B4-BE49-F238E27FC236}">
                <a16:creationId xmlns:a16="http://schemas.microsoft.com/office/drawing/2014/main" id="{9B73F399-6865-4D6A-84C8-2369CE90B6C5}"/>
              </a:ext>
            </a:extLst>
          </p:cNvPr>
          <p:cNvSpPr>
            <a:spLocks noGrp="1"/>
          </p:cNvSpPr>
          <p:nvPr>
            <p:ph type="title"/>
          </p:nvPr>
        </p:nvSpPr>
        <p:spPr/>
        <p:txBody>
          <a:bodyPr/>
          <a:lstStyle/>
          <a:p>
            <a:r>
              <a:rPr lang="en-GB" dirty="0"/>
              <a:t>Exercise 3.2: Violence, coercion and abuse have impacts - 1</a:t>
            </a:r>
            <a:endParaRPr lang="en-CH" dirty="0"/>
          </a:p>
        </p:txBody>
      </p:sp>
    </p:spTree>
    <p:extLst>
      <p:ext uri="{BB962C8B-B14F-4D97-AF65-F5344CB8AC3E}">
        <p14:creationId xmlns:p14="http://schemas.microsoft.com/office/powerpoint/2010/main" val="264451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C185A-EAD7-4F60-A4A5-85835F4E3B79}"/>
              </a:ext>
            </a:extLst>
          </p:cNvPr>
          <p:cNvSpPr>
            <a:spLocks noGrp="1"/>
          </p:cNvSpPr>
          <p:nvPr>
            <p:ph sz="quarter" idx="14"/>
          </p:nvPr>
        </p:nvSpPr>
        <p:spPr/>
        <p:txBody>
          <a:bodyPr/>
          <a:lstStyle/>
          <a:p>
            <a:r>
              <a:rPr lang="en-US" dirty="0"/>
              <a:t>People who have already experienced violence and abuse in their lives – as well as coercive practices in services such as seclusion and restraint, and the associated feelings of loss of control, mistrust, fear and humiliation – may feel that they have very little choice but to defend themselves, even violently, against a renewed coercive intervention.  </a:t>
            </a:r>
          </a:p>
          <a:p>
            <a:pPr marL="0" indent="0">
              <a:buNone/>
            </a:pPr>
            <a:endParaRPr lang="en-US" b="1" dirty="0"/>
          </a:p>
          <a:p>
            <a:pPr marL="0" indent="0">
              <a:buNone/>
            </a:pPr>
            <a:r>
              <a:rPr lang="en-US" b="1" dirty="0"/>
              <a:t>“If we want people to stop acting violently, perhaps we need to stop treating them violently”</a:t>
            </a:r>
          </a:p>
          <a:p>
            <a:pPr marL="0" indent="0" algn="r">
              <a:buNone/>
            </a:pPr>
            <a:r>
              <a:rPr lang="en-US" dirty="0"/>
              <a:t>- Sera </a:t>
            </a:r>
            <a:r>
              <a:rPr lang="en-US" dirty="0" err="1"/>
              <a:t>Davidow</a:t>
            </a:r>
            <a:r>
              <a:rPr lang="en-US" dirty="0"/>
              <a:t>, Director of Western Mass Recovery Learning Community, Massachusetts, USA.</a:t>
            </a:r>
          </a:p>
          <a:p>
            <a:endParaRPr lang="en-CH" dirty="0"/>
          </a:p>
        </p:txBody>
      </p:sp>
      <p:sp>
        <p:nvSpPr>
          <p:cNvPr id="2" name="Title 1">
            <a:extLst>
              <a:ext uri="{FF2B5EF4-FFF2-40B4-BE49-F238E27FC236}">
                <a16:creationId xmlns:a16="http://schemas.microsoft.com/office/drawing/2014/main" id="{68DCD0E4-4DFF-4AFC-99B8-4394C5E1E5CC}"/>
              </a:ext>
            </a:extLst>
          </p:cNvPr>
          <p:cNvSpPr>
            <a:spLocks noGrp="1"/>
          </p:cNvSpPr>
          <p:nvPr>
            <p:ph type="title"/>
          </p:nvPr>
        </p:nvSpPr>
        <p:spPr/>
        <p:txBody>
          <a:bodyPr/>
          <a:lstStyle/>
          <a:p>
            <a:r>
              <a:rPr lang="en-GB" dirty="0"/>
              <a:t>Exercise 3.2: Violence, coercion and abuse have impacts - 2</a:t>
            </a:r>
            <a:endParaRPr lang="en-CH" dirty="0"/>
          </a:p>
        </p:txBody>
      </p:sp>
    </p:spTree>
    <p:extLst>
      <p:ext uri="{BB962C8B-B14F-4D97-AF65-F5344CB8AC3E}">
        <p14:creationId xmlns:p14="http://schemas.microsoft.com/office/powerpoint/2010/main" val="296597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4C1A-181E-4073-98F6-AA5AA830A422}"/>
              </a:ext>
            </a:extLst>
          </p:cNvPr>
          <p:cNvSpPr>
            <a:spLocks noGrp="1"/>
          </p:cNvSpPr>
          <p:nvPr>
            <p:ph type="title"/>
          </p:nvPr>
        </p:nvSpPr>
        <p:spPr/>
        <p:txBody>
          <a:bodyPr/>
          <a:lstStyle/>
          <a:p>
            <a:pPr>
              <a:lnSpc>
                <a:spcPct val="100000"/>
              </a:lnSpc>
            </a:pPr>
            <a:r>
              <a:rPr lang="en-GB" dirty="0"/>
              <a:t>Topic 4: Why are these practices happening?</a:t>
            </a:r>
            <a:br>
              <a:rPr lang="en-CH" dirty="0"/>
            </a:br>
            <a:endParaRPr lang="en-CH" dirty="0"/>
          </a:p>
        </p:txBody>
      </p:sp>
      <p:sp>
        <p:nvSpPr>
          <p:cNvPr id="7" name="Slide Number Placeholder 6">
            <a:extLst>
              <a:ext uri="{FF2B5EF4-FFF2-40B4-BE49-F238E27FC236}">
                <a16:creationId xmlns:a16="http://schemas.microsoft.com/office/drawing/2014/main" id="{C715E1E5-D457-FA41-8206-E519AB986F11}"/>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38</a:t>
            </a:fld>
            <a:endParaRPr lang="en-US"/>
          </a:p>
        </p:txBody>
      </p:sp>
    </p:spTree>
    <p:extLst>
      <p:ext uri="{BB962C8B-B14F-4D97-AF65-F5344CB8AC3E}">
        <p14:creationId xmlns:p14="http://schemas.microsoft.com/office/powerpoint/2010/main" val="327297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38863-8066-4FE3-96B7-D6EA63F1D432}"/>
              </a:ext>
            </a:extLst>
          </p:cNvPr>
          <p:cNvSpPr>
            <a:spLocks noGrp="1"/>
          </p:cNvSpPr>
          <p:nvPr>
            <p:ph sz="quarter" idx="14"/>
          </p:nvPr>
        </p:nvSpPr>
        <p:spPr/>
        <p:txBody>
          <a:bodyPr/>
          <a:lstStyle/>
          <a:p>
            <a:endParaRPr lang="en-US" dirty="0"/>
          </a:p>
          <a:p>
            <a:endParaRPr lang="en-US" dirty="0"/>
          </a:p>
          <a:p>
            <a:r>
              <a:rPr lang="en-US" dirty="0"/>
              <a:t>What are some of the reasons why violence, coercion and abuse occur?</a:t>
            </a:r>
          </a:p>
          <a:p>
            <a:endParaRPr lang="en-CH" dirty="0"/>
          </a:p>
        </p:txBody>
      </p:sp>
      <p:sp>
        <p:nvSpPr>
          <p:cNvPr id="2" name="Title 1">
            <a:extLst>
              <a:ext uri="{FF2B5EF4-FFF2-40B4-BE49-F238E27FC236}">
                <a16:creationId xmlns:a16="http://schemas.microsoft.com/office/drawing/2014/main" id="{B793BEDF-F040-4325-9901-DAC3D3CDDCCF}"/>
              </a:ext>
            </a:extLst>
          </p:cNvPr>
          <p:cNvSpPr>
            <a:spLocks noGrp="1"/>
          </p:cNvSpPr>
          <p:nvPr>
            <p:ph type="title"/>
          </p:nvPr>
        </p:nvSpPr>
        <p:spPr/>
        <p:txBody>
          <a:bodyPr/>
          <a:lstStyle/>
          <a:p>
            <a:r>
              <a:rPr lang="en-GB" dirty="0"/>
              <a:t>Exercise 4.1: Reasons why violence, coercion and abuse occur in services </a:t>
            </a:r>
            <a:endParaRPr lang="en-CH" dirty="0"/>
          </a:p>
        </p:txBody>
      </p:sp>
      <p:sp>
        <p:nvSpPr>
          <p:cNvPr id="5" name="Slide Number Placeholder 6">
            <a:extLst>
              <a:ext uri="{FF2B5EF4-FFF2-40B4-BE49-F238E27FC236}">
                <a16:creationId xmlns:a16="http://schemas.microsoft.com/office/drawing/2014/main" id="{39EE5E2D-B31E-B544-8636-A869F6F9F2F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39</a:t>
            </a:fld>
            <a:endParaRPr lang="en-US"/>
          </a:p>
        </p:txBody>
      </p:sp>
    </p:spTree>
    <p:extLst>
      <p:ext uri="{BB962C8B-B14F-4D97-AF65-F5344CB8AC3E}">
        <p14:creationId xmlns:p14="http://schemas.microsoft.com/office/powerpoint/2010/main" val="352081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p:txBody>
          <a:bodyPr/>
          <a:lstStyle/>
          <a:p>
            <a:r>
              <a:rPr lang="en-GB" dirty="0">
                <a:solidFill>
                  <a:srgbClr val="000000"/>
                </a:solidFill>
                <a:ea typeface="SimSun" panose="02010600030101010101" pitchFamily="2" charset="-122"/>
                <a:cs typeface="Arial" panose="020B0604020202020204" pitchFamily="34" charset="0"/>
              </a:rPr>
              <a:t>Language and terminology are used differently by different people in different contexts</a:t>
            </a:r>
            <a:r>
              <a:rPr lang="en-GB" dirty="0">
                <a:ea typeface="MS Mincho" panose="02020609040205080304" pitchFamily="49" charset="-128"/>
                <a:cs typeface="Arial" panose="020B0604020202020204" pitchFamily="34" charset="0"/>
              </a:rPr>
              <a:t>.</a:t>
            </a:r>
          </a:p>
          <a:p>
            <a:r>
              <a:rPr lang="en-US" dirty="0"/>
              <a:t>“Psychosocial disability” includes people who have received a mental health-related diagnosis or who self-identify with this term. </a:t>
            </a:r>
          </a:p>
          <a:p>
            <a:r>
              <a:rPr lang="en-US" dirty="0"/>
              <a:t>“Cognitive disability” and “intellectual disability” refer to people who have received a diagnosis related to their cognitive or intellectual function, including  dementia and autism.</a:t>
            </a:r>
          </a:p>
          <a:p>
            <a:r>
              <a:rPr lang="en-US" dirty="0"/>
              <a:t>The term “disability” highlights the barriers that hinder the full participation in society of people with actual or perceived impairments and the fact that they are protected under the CRPD. </a:t>
            </a:r>
          </a:p>
          <a:p>
            <a:pPr lvl="4"/>
            <a:r>
              <a:rPr lang="en-US" sz="2200" dirty="0"/>
              <a:t>The use of “disability” in this context does not imply that people have an impairment or a disorder. </a:t>
            </a:r>
          </a:p>
          <a:p>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lstStyle/>
          <a:p>
            <a:r>
              <a:rPr lang="en-US" dirty="0"/>
              <a:t>A few words about terminology in this training – 1 </a:t>
            </a:r>
          </a:p>
        </p:txBody>
      </p:sp>
    </p:spTree>
    <p:extLst>
      <p:ext uri="{BB962C8B-B14F-4D97-AF65-F5344CB8AC3E}">
        <p14:creationId xmlns:p14="http://schemas.microsoft.com/office/powerpoint/2010/main" val="3432464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EB47B-A68C-4A47-9B03-283E30C9691E}"/>
              </a:ext>
            </a:extLst>
          </p:cNvPr>
          <p:cNvSpPr>
            <a:spLocks noGrp="1"/>
          </p:cNvSpPr>
          <p:nvPr>
            <p:ph sz="quarter" idx="14"/>
          </p:nvPr>
        </p:nvSpPr>
        <p:spPr/>
        <p:txBody>
          <a:bodyPr/>
          <a:lstStyle/>
          <a:p>
            <a:r>
              <a:rPr lang="en-GB" dirty="0"/>
              <a:t>We will look at some of the reasons why violence, coercion and abuse occur. You will recognize some of your responses on this slide.</a:t>
            </a:r>
            <a:endParaRPr lang="en-CH" dirty="0"/>
          </a:p>
          <a:p>
            <a:endParaRPr lang="en-CH" dirty="0"/>
          </a:p>
          <a:p>
            <a:r>
              <a:rPr lang="en-GB" dirty="0"/>
              <a:t>This slide lists some reasons why violence, coercion and abuse occur in mental health and social services. Some of the reasons are linked to attitudes, others are linked to knowledge and skills (or lack of) and yet others are linked to management practices.</a:t>
            </a:r>
            <a:endParaRPr lang="en-CH" dirty="0"/>
          </a:p>
          <a:p>
            <a:endParaRPr lang="en-CH" dirty="0"/>
          </a:p>
        </p:txBody>
      </p:sp>
      <p:sp>
        <p:nvSpPr>
          <p:cNvPr id="2" name="Title 1">
            <a:extLst>
              <a:ext uri="{FF2B5EF4-FFF2-40B4-BE49-F238E27FC236}">
                <a16:creationId xmlns:a16="http://schemas.microsoft.com/office/drawing/2014/main" id="{E78E06C1-2A12-4246-B75B-D653B20FD9C0}"/>
              </a:ext>
            </a:extLst>
          </p:cNvPr>
          <p:cNvSpPr>
            <a:spLocks noGrp="1"/>
          </p:cNvSpPr>
          <p:nvPr>
            <p:ph type="title"/>
          </p:nvPr>
        </p:nvSpPr>
        <p:spPr/>
        <p:txBody>
          <a:bodyPr/>
          <a:lstStyle/>
          <a:p>
            <a:r>
              <a:rPr lang="en-GB" dirty="0"/>
              <a:t>Presentation: Reasons why violence, coercion and abuse occur in services - 1 </a:t>
            </a:r>
            <a:endParaRPr lang="en-CH" dirty="0"/>
          </a:p>
        </p:txBody>
      </p:sp>
    </p:spTree>
    <p:extLst>
      <p:ext uri="{BB962C8B-B14F-4D97-AF65-F5344CB8AC3E}">
        <p14:creationId xmlns:p14="http://schemas.microsoft.com/office/powerpoint/2010/main" val="246264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45848D97-DD26-E440-9F1A-20832B4E8915}"/>
              </a:ext>
            </a:extLst>
          </p:cNvPr>
          <p:cNvSpPr>
            <a:spLocks noGrp="1"/>
          </p:cNvSpPr>
          <p:nvPr>
            <p:ph sz="quarter" idx="17"/>
          </p:nvPr>
        </p:nvSpPr>
        <p:spPr>
          <a:xfrm>
            <a:off x="6208813" y="1400617"/>
            <a:ext cx="5472000" cy="4500000"/>
          </a:xfrm>
        </p:spPr>
        <p:txBody>
          <a:bodyPr/>
          <a:lstStyle/>
          <a:p>
            <a:pPr marL="174625" indent="-174625">
              <a:spcAft>
                <a:spcPts val="400"/>
              </a:spcAft>
              <a:buNone/>
            </a:pPr>
            <a:r>
              <a:rPr lang="fr-CH" sz="1200" b="1" dirty="0">
                <a:latin typeface="Calibri" panose="020F0502020204030204" pitchFamily="34" charset="0"/>
                <a:ea typeface="SimSun" panose="02010600030101010101" pitchFamily="2" charset="-122"/>
                <a:cs typeface="Arial" panose="020B0604020202020204" pitchFamily="34" charset="0"/>
              </a:rPr>
              <a:t>POLICY AND MANAGEMENT</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There is a lack of supervision in the mental health or social service.</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Local/national legislation or policies permit these practices, and there is a lack of sanctions and remedies from courts.</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Service policy or protocols allow practices such as seclusion and restraint, involuntary admission and treatment etc. </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Abuses in services are not visible to the outside world due to lack of monitoring, services are isolated from the community, and there is a lack of interaction and linkages between the service and the community.</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There is a culture of violence, coercion and abuse in services.</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Prevention of violence, coercion or abuse within services is not a priority issue.</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There are not enough staff to manage tense, difficult or conflict situations adequately.</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Power imbalance between staff and people using services.</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People fear they may lose their job or face repercussions if they report abuses.</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The inappropriate design of the service (e.g. stressful, oppressive environment) is not suitable for fostering recovery and inclusion. </a:t>
            </a:r>
            <a:endParaRPr lang="en-CH" sz="1200">
              <a:latin typeface="Calibri" panose="020F0502020204030204" pitchFamily="34" charset="0"/>
              <a:ea typeface="SimSun" panose="02010600030101010101" pitchFamily="2" charset="-122"/>
              <a:cs typeface="Times New Roman" panose="02020603050405020304" pitchFamily="18"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Times New Roman" panose="02020603050405020304" pitchFamily="18" charset="0"/>
              </a:rPr>
              <a:t>The interests of service and providers (e.g. profit-making) are being prioritized over the interests and needs of people. </a:t>
            </a:r>
            <a:endParaRPr lang="en-CH" sz="1200">
              <a:latin typeface="Calibri" panose="020F0502020204030204" pitchFamily="34" charset="0"/>
              <a:ea typeface="SimSun" panose="02010600030101010101" pitchFamily="2" charset="-122"/>
              <a:cs typeface="Times New Roman" panose="02020603050405020304" pitchFamily="18" charset="0"/>
            </a:endParaRPr>
          </a:p>
          <a:p>
            <a:endParaRPr lang="en-US" sz="1200" dirty="0"/>
          </a:p>
        </p:txBody>
      </p:sp>
      <p:sp>
        <p:nvSpPr>
          <p:cNvPr id="22" name="Content Placeholder 21">
            <a:extLst>
              <a:ext uri="{FF2B5EF4-FFF2-40B4-BE49-F238E27FC236}">
                <a16:creationId xmlns:a16="http://schemas.microsoft.com/office/drawing/2014/main" id="{9C0FFD3E-9B34-A14B-AC17-7BAD4A32782D}"/>
              </a:ext>
            </a:extLst>
          </p:cNvPr>
          <p:cNvSpPr>
            <a:spLocks noGrp="1"/>
          </p:cNvSpPr>
          <p:nvPr>
            <p:ph sz="quarter" idx="16"/>
          </p:nvPr>
        </p:nvSpPr>
        <p:spPr>
          <a:xfrm>
            <a:off x="506413" y="1380408"/>
            <a:ext cx="5472000" cy="4500000"/>
          </a:xfrm>
        </p:spPr>
        <p:txBody>
          <a:bodyPr/>
          <a:lstStyle/>
          <a:p>
            <a:pPr marL="174625" indent="-174625">
              <a:spcAft>
                <a:spcPts val="400"/>
              </a:spcAft>
              <a:buNone/>
            </a:pPr>
            <a:r>
              <a:rPr lang="fr-CH" sz="1200" b="1" dirty="0">
                <a:latin typeface="Calibri" panose="020F0502020204030204" pitchFamily="34" charset="0"/>
                <a:ea typeface="SimSun" panose="02010600030101010101" pitchFamily="2" charset="-122"/>
                <a:cs typeface="Arial" panose="020B0604020202020204" pitchFamily="34" charset="0"/>
              </a:rPr>
              <a:t>ATTITUDE</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People believe that the use of violence, coercion or abuse is justified or necessary to control a behaviour perceived as challenging. This can be based on discriminatory beliefs about people with disabilities and other groups.</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People believe that sometimes practices such as seclusion and restraints are inevitable.</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Power dynamics (attitude and management).</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People believe that violence and coercion may be necessary to punish behaviours that are considered inappropriate.</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Misconception and discriminatory attitudes.</a:t>
            </a:r>
            <a:endParaRPr lang="fr-CH" sz="1200" b="1" dirty="0">
              <a:latin typeface="Calibri" panose="020F0502020204030204" pitchFamily="34" charset="0"/>
              <a:ea typeface="SimSun" panose="02010600030101010101" pitchFamily="2" charset="-122"/>
              <a:cs typeface="Arial" panose="020B0604020202020204" pitchFamily="34" charset="0"/>
            </a:endParaRPr>
          </a:p>
          <a:p>
            <a:pPr marL="0" indent="0">
              <a:spcAft>
                <a:spcPts val="400"/>
              </a:spcAft>
              <a:buNone/>
            </a:pPr>
            <a:r>
              <a:rPr lang="fr-CH" sz="1200" b="1" dirty="0">
                <a:latin typeface="Calibri" panose="020F0502020204030204" pitchFamily="34" charset="0"/>
                <a:ea typeface="SimSun" panose="02010600030101010101" pitchFamily="2" charset="-122"/>
                <a:cs typeface="Arial" panose="020B0604020202020204" pitchFamily="34" charset="0"/>
              </a:rPr>
              <a:t>KNOWLEDGE AND SKILLS</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Insufficient understanding and education about the linkages between violence, trauma and mental health</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Belief that coercive practices are a form of treatment, that they </a:t>
            </a:r>
            <a:r>
              <a:rPr lang="en-GB" sz="1200" dirty="0">
                <a:solidFill>
                  <a:srgbClr val="000000"/>
                </a:solidFill>
                <a:latin typeface="Calibri" panose="020F0502020204030204" pitchFamily="34" charset="0"/>
                <a:ea typeface="SimSun" panose="02010600030101010101" pitchFamily="2" charset="-122"/>
              </a:rPr>
              <a:t>prevent harm or create safety.</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Insufficient training on building meaningful contact and supportive relations and on alternative strategies for defusing violent and challenging situations.</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People are not being informed and educated about human rights. </a:t>
            </a:r>
            <a:endParaRPr lang="en-CH" sz="1200">
              <a:latin typeface="Calibri" panose="020F0502020204030204" pitchFamily="34" charset="0"/>
              <a:ea typeface="SimSun" panose="02010600030101010101" pitchFamily="2" charset="-122"/>
              <a:cs typeface="Arial" panose="020B0604020202020204" pitchFamily="34" charset="0"/>
            </a:endParaRPr>
          </a:p>
          <a:p>
            <a:pPr marL="174625" lvl="0" indent="-174625">
              <a:spcAft>
                <a:spcPts val="400"/>
              </a:spcAft>
              <a:tabLst>
                <a:tab pos="457200" algn="l"/>
              </a:tabLst>
            </a:pPr>
            <a:r>
              <a:rPr lang="en-GB" sz="1200" dirty="0">
                <a:latin typeface="Calibri" panose="020F0502020204030204" pitchFamily="34" charset="0"/>
                <a:ea typeface="SimSun" panose="02010600030101010101" pitchFamily="2" charset="-122"/>
                <a:cs typeface="Arial" panose="020B0604020202020204" pitchFamily="34" charset="0"/>
              </a:rPr>
              <a:t>There is no active learning from mistakes and complaints based on feedback from the person concerned about how they experienced the coercive event.</a:t>
            </a:r>
            <a:endParaRPr lang="en-CH" sz="1200">
              <a:latin typeface="Calibri" panose="020F0502020204030204" pitchFamily="34" charset="0"/>
              <a:ea typeface="SimSun" panose="02010600030101010101" pitchFamily="2" charset="-122"/>
              <a:cs typeface="Arial" panose="020B0604020202020204" pitchFamily="34" charset="0"/>
            </a:endParaRPr>
          </a:p>
          <a:p>
            <a:pPr marL="174625" indent="-174625">
              <a:lnSpc>
                <a:spcPct val="115000"/>
              </a:lnSpc>
              <a:spcAft>
                <a:spcPts val="0"/>
              </a:spcAft>
              <a:buNone/>
            </a:pPr>
            <a:endParaRPr lang="fr-CH" sz="1200" b="1"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2" name="Title 1">
            <a:extLst>
              <a:ext uri="{FF2B5EF4-FFF2-40B4-BE49-F238E27FC236}">
                <a16:creationId xmlns:a16="http://schemas.microsoft.com/office/drawing/2014/main" id="{848F0CC9-1F8F-4DD6-B255-9297A85EFAAE}"/>
              </a:ext>
            </a:extLst>
          </p:cNvPr>
          <p:cNvSpPr>
            <a:spLocks noGrp="1"/>
          </p:cNvSpPr>
          <p:nvPr>
            <p:ph type="title"/>
          </p:nvPr>
        </p:nvSpPr>
        <p:spPr/>
        <p:txBody>
          <a:bodyPr/>
          <a:lstStyle/>
          <a:p>
            <a:r>
              <a:rPr lang="en-GB" dirty="0"/>
              <a:t>Presentation: Reasons why violence, coercion and abuse occur in services - 2 </a:t>
            </a:r>
            <a:endParaRPr lang="en-CH" dirty="0"/>
          </a:p>
        </p:txBody>
      </p:sp>
      <p:sp>
        <p:nvSpPr>
          <p:cNvPr id="9" name="Slide Number Placeholder 6">
            <a:extLst>
              <a:ext uri="{FF2B5EF4-FFF2-40B4-BE49-F238E27FC236}">
                <a16:creationId xmlns:a16="http://schemas.microsoft.com/office/drawing/2014/main" id="{FAEE1EB5-FD6D-1C4B-A3D0-1E0B1C9C58C7}"/>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41</a:t>
            </a:fld>
            <a:endParaRPr lang="en-US"/>
          </a:p>
        </p:txBody>
      </p:sp>
    </p:spTree>
    <p:extLst>
      <p:ext uri="{BB962C8B-B14F-4D97-AF65-F5344CB8AC3E}">
        <p14:creationId xmlns:p14="http://schemas.microsoft.com/office/powerpoint/2010/main" val="622702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06D7F-1C77-4518-B5C2-282F71A71561}"/>
              </a:ext>
            </a:extLst>
          </p:cNvPr>
          <p:cNvSpPr>
            <a:spLocks noGrp="1"/>
          </p:cNvSpPr>
          <p:nvPr>
            <p:ph sz="quarter" idx="14"/>
          </p:nvPr>
        </p:nvSpPr>
        <p:spPr/>
        <p:txBody>
          <a:bodyPr/>
          <a:lstStyle/>
          <a:p>
            <a:r>
              <a:rPr lang="en-US" b="1" dirty="0"/>
              <a:t>As a group: think about instances of violence, coercion and abuse in mental health and social services that you have experienced, witnessed, heard or read about. </a:t>
            </a:r>
          </a:p>
          <a:p>
            <a:r>
              <a:rPr lang="en-US" dirty="0"/>
              <a:t>What are the factors that led to this incident? Think about factors ranging from the individual to the system-level.</a:t>
            </a:r>
          </a:p>
          <a:p>
            <a:r>
              <a:rPr lang="en-US" dirty="0"/>
              <a:t>How do you think it affected all the persons involved, including people using the service, family and service staff?</a:t>
            </a:r>
          </a:p>
          <a:p>
            <a:r>
              <a:rPr lang="en-US" dirty="0"/>
              <a:t>How could these incidents have been prevented and what could be changed now to prevent similar incidents from happening in the future?</a:t>
            </a:r>
          </a:p>
          <a:p>
            <a:r>
              <a:rPr lang="en-US" dirty="0"/>
              <a:t>Do you have any ideas about alternative strategies that can be used to avoid violence, abuse or coercive practices?</a:t>
            </a:r>
          </a:p>
          <a:p>
            <a:endParaRPr lang="en-CH" dirty="0"/>
          </a:p>
        </p:txBody>
      </p:sp>
      <p:sp>
        <p:nvSpPr>
          <p:cNvPr id="2" name="Title 1">
            <a:extLst>
              <a:ext uri="{FF2B5EF4-FFF2-40B4-BE49-F238E27FC236}">
                <a16:creationId xmlns:a16="http://schemas.microsoft.com/office/drawing/2014/main" id="{29949B57-81B9-4B75-B084-06E1DCB96C4A}"/>
              </a:ext>
            </a:extLst>
          </p:cNvPr>
          <p:cNvSpPr>
            <a:spLocks noGrp="1"/>
          </p:cNvSpPr>
          <p:nvPr>
            <p:ph type="title"/>
          </p:nvPr>
        </p:nvSpPr>
        <p:spPr/>
        <p:txBody>
          <a:bodyPr/>
          <a:lstStyle/>
          <a:p>
            <a:r>
              <a:rPr lang="en-GB" dirty="0"/>
              <a:t>Presentation: Reasons why violence, coercion and abuse occur in services - 2</a:t>
            </a:r>
            <a:endParaRPr lang="en-CH" dirty="0"/>
          </a:p>
        </p:txBody>
      </p:sp>
    </p:spTree>
    <p:extLst>
      <p:ext uri="{BB962C8B-B14F-4D97-AF65-F5344CB8AC3E}">
        <p14:creationId xmlns:p14="http://schemas.microsoft.com/office/powerpoint/2010/main" val="348468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001-571E-4622-BF30-FEB0AAB64A85}"/>
              </a:ext>
            </a:extLst>
          </p:cNvPr>
          <p:cNvSpPr>
            <a:spLocks noGrp="1"/>
          </p:cNvSpPr>
          <p:nvPr>
            <p:ph type="title"/>
          </p:nvPr>
        </p:nvSpPr>
        <p:spPr/>
        <p:txBody>
          <a:bodyPr/>
          <a:lstStyle/>
          <a:p>
            <a:pPr>
              <a:lnSpc>
                <a:spcPct val="100000"/>
              </a:lnSpc>
            </a:pPr>
            <a:r>
              <a:rPr lang="en-GB" dirty="0"/>
              <a:t>Topic 5: Understanding attitudes and power relations</a:t>
            </a:r>
            <a:br>
              <a:rPr lang="en-CH" dirty="0"/>
            </a:br>
            <a:endParaRPr lang="en-CH" dirty="0"/>
          </a:p>
        </p:txBody>
      </p:sp>
      <p:sp>
        <p:nvSpPr>
          <p:cNvPr id="3" name="Slide Number Placeholder 6">
            <a:extLst>
              <a:ext uri="{FF2B5EF4-FFF2-40B4-BE49-F238E27FC236}">
                <a16:creationId xmlns:a16="http://schemas.microsoft.com/office/drawing/2014/main" id="{8BE60C0F-779B-224C-A648-E1495B59A0C0}"/>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43</a:t>
            </a:fld>
            <a:endParaRPr lang="en-US"/>
          </a:p>
        </p:txBody>
      </p:sp>
    </p:spTree>
    <p:extLst>
      <p:ext uri="{BB962C8B-B14F-4D97-AF65-F5344CB8AC3E}">
        <p14:creationId xmlns:p14="http://schemas.microsoft.com/office/powerpoint/2010/main" val="142812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574EE-A908-4531-B67A-8B073548863D}"/>
              </a:ext>
            </a:extLst>
          </p:cNvPr>
          <p:cNvSpPr>
            <a:spLocks noGrp="1"/>
          </p:cNvSpPr>
          <p:nvPr>
            <p:ph sz="quarter" idx="14"/>
          </p:nvPr>
        </p:nvSpPr>
        <p:spPr/>
        <p:txBody>
          <a:bodyPr/>
          <a:lstStyle/>
          <a:p>
            <a:pPr algn="l"/>
            <a:r>
              <a:rPr lang="en-GB" b="0" i="0" dirty="0"/>
              <a:t>In this exercise, we will discuss the power dynamics in mental health and social services. </a:t>
            </a:r>
          </a:p>
          <a:p>
            <a:r>
              <a:rPr lang="en-GB" dirty="0"/>
              <a:t> </a:t>
            </a:r>
            <a:endParaRPr lang="en-CH" dirty="0"/>
          </a:p>
          <a:p>
            <a:r>
              <a:rPr lang="en-GB" dirty="0"/>
              <a:t>What do you understand by the word “power”?</a:t>
            </a:r>
            <a:endParaRPr lang="en-CH" dirty="0"/>
          </a:p>
          <a:p>
            <a:endParaRPr lang="en-CH" dirty="0"/>
          </a:p>
        </p:txBody>
      </p:sp>
      <p:sp>
        <p:nvSpPr>
          <p:cNvPr id="2" name="Title 1">
            <a:extLst>
              <a:ext uri="{FF2B5EF4-FFF2-40B4-BE49-F238E27FC236}">
                <a16:creationId xmlns:a16="http://schemas.microsoft.com/office/drawing/2014/main" id="{DB880CE2-4E56-4E1A-A51E-7D77D32FCFB3}"/>
              </a:ext>
            </a:extLst>
          </p:cNvPr>
          <p:cNvSpPr>
            <a:spLocks noGrp="1"/>
          </p:cNvSpPr>
          <p:nvPr>
            <p:ph type="title"/>
          </p:nvPr>
        </p:nvSpPr>
        <p:spPr/>
        <p:txBody>
          <a:bodyPr/>
          <a:lstStyle/>
          <a:p>
            <a:r>
              <a:rPr lang="en-GB" dirty="0"/>
              <a:t>Exercise 5.1: The meaning of power </a:t>
            </a:r>
            <a:endParaRPr lang="en-CH" dirty="0"/>
          </a:p>
        </p:txBody>
      </p:sp>
      <p:sp>
        <p:nvSpPr>
          <p:cNvPr id="4" name="Slide Number Placeholder 6">
            <a:extLst>
              <a:ext uri="{FF2B5EF4-FFF2-40B4-BE49-F238E27FC236}">
                <a16:creationId xmlns:a16="http://schemas.microsoft.com/office/drawing/2014/main" id="{8B34F68A-FD85-514A-B9FB-99D9A09DF41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44</a:t>
            </a:fld>
            <a:endParaRPr lang="en-US"/>
          </a:p>
        </p:txBody>
      </p:sp>
    </p:spTree>
    <p:extLst>
      <p:ext uri="{BB962C8B-B14F-4D97-AF65-F5344CB8AC3E}">
        <p14:creationId xmlns:p14="http://schemas.microsoft.com/office/powerpoint/2010/main" val="220394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CD14FF-4D92-CA49-9E93-66ECBF7F258D}"/>
              </a:ext>
            </a:extLst>
          </p:cNvPr>
          <p:cNvSpPr>
            <a:spLocks noGrp="1"/>
          </p:cNvSpPr>
          <p:nvPr>
            <p:ph type="body" sz="quarter" idx="13"/>
          </p:nvPr>
        </p:nvSpPr>
        <p:spPr>
          <a:xfrm>
            <a:off x="507207" y="1411832"/>
            <a:ext cx="11174400" cy="360000"/>
          </a:xfrm>
        </p:spPr>
        <p:txBody>
          <a:bodyPr/>
          <a:lstStyle/>
          <a:p>
            <a:r>
              <a:rPr lang="en-US" dirty="0"/>
              <a:t>What is power?</a:t>
            </a:r>
          </a:p>
        </p:txBody>
      </p:sp>
      <p:sp>
        <p:nvSpPr>
          <p:cNvPr id="3" name="Content Placeholder 2">
            <a:extLst>
              <a:ext uri="{FF2B5EF4-FFF2-40B4-BE49-F238E27FC236}">
                <a16:creationId xmlns:a16="http://schemas.microsoft.com/office/drawing/2014/main" id="{AA43C261-20DD-4F71-A768-86E764B53AC8}"/>
              </a:ext>
            </a:extLst>
          </p:cNvPr>
          <p:cNvSpPr>
            <a:spLocks noGrp="1"/>
          </p:cNvSpPr>
          <p:nvPr>
            <p:ph sz="quarter" idx="14"/>
          </p:nvPr>
        </p:nvSpPr>
        <p:spPr>
          <a:xfrm>
            <a:off x="507195" y="2053388"/>
            <a:ext cx="11174412" cy="3957799"/>
          </a:xfrm>
        </p:spPr>
        <p:txBody>
          <a:bodyPr/>
          <a:lstStyle/>
          <a:p>
            <a:r>
              <a:rPr lang="en-US" dirty="0"/>
              <a:t>Power operates in everyone’s day-to-day lives, creating advantages and disadvantages that change over time and place. </a:t>
            </a:r>
          </a:p>
          <a:p>
            <a:r>
              <a:rPr lang="en-US" dirty="0"/>
              <a:t>Power is exerted and resisted at multiple levels, from the structural level to individual interaction. </a:t>
            </a:r>
          </a:p>
          <a:p>
            <a:r>
              <a:rPr lang="en-US" dirty="0"/>
              <a:t>Power relations include “power over” others, but also “power with” others. </a:t>
            </a:r>
          </a:p>
          <a:p>
            <a:r>
              <a:rPr lang="en-US" dirty="0"/>
              <a:t>This often means being able to control or decide what someone can or cannot do and having a certain authority over something or someone. </a:t>
            </a:r>
          </a:p>
          <a:p>
            <a:r>
              <a:rPr lang="en-US" dirty="0"/>
              <a:t>Power imbalance can lead to violence, exploitation, coercion, abuse and cruel and degrading treatments.</a:t>
            </a:r>
          </a:p>
        </p:txBody>
      </p:sp>
      <p:sp>
        <p:nvSpPr>
          <p:cNvPr id="2" name="Title 1">
            <a:extLst>
              <a:ext uri="{FF2B5EF4-FFF2-40B4-BE49-F238E27FC236}">
                <a16:creationId xmlns:a16="http://schemas.microsoft.com/office/drawing/2014/main" id="{4DFB8DC2-A1C5-4347-9B03-F3C2219A25DB}"/>
              </a:ext>
            </a:extLst>
          </p:cNvPr>
          <p:cNvSpPr>
            <a:spLocks noGrp="1"/>
          </p:cNvSpPr>
          <p:nvPr>
            <p:ph type="title"/>
          </p:nvPr>
        </p:nvSpPr>
        <p:spPr/>
        <p:txBody>
          <a:bodyPr/>
          <a:lstStyle/>
          <a:p>
            <a:r>
              <a:rPr lang="en-GB" dirty="0"/>
              <a:t>Presentation: Power dynamics in mental health and social services - 1 </a:t>
            </a:r>
            <a:endParaRPr lang="en-CH" dirty="0"/>
          </a:p>
        </p:txBody>
      </p:sp>
    </p:spTree>
    <p:extLst>
      <p:ext uri="{BB962C8B-B14F-4D97-AF65-F5344CB8AC3E}">
        <p14:creationId xmlns:p14="http://schemas.microsoft.com/office/powerpoint/2010/main" val="1933796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C53196-8EF4-C94D-8D60-BBC60C114B4A}"/>
              </a:ext>
            </a:extLst>
          </p:cNvPr>
          <p:cNvSpPr>
            <a:spLocks noGrp="1"/>
          </p:cNvSpPr>
          <p:nvPr>
            <p:ph type="body" sz="quarter" idx="13"/>
          </p:nvPr>
        </p:nvSpPr>
        <p:spPr>
          <a:xfrm>
            <a:off x="507207" y="1403814"/>
            <a:ext cx="11174400" cy="360000"/>
          </a:xfrm>
        </p:spPr>
        <p:txBody>
          <a:bodyPr/>
          <a:lstStyle/>
          <a:p>
            <a:r>
              <a:rPr lang="en-GB" dirty="0"/>
              <a:t>What are power dynamics?</a:t>
            </a:r>
            <a:endParaRPr lang="en-CH"/>
          </a:p>
        </p:txBody>
      </p:sp>
      <p:sp>
        <p:nvSpPr>
          <p:cNvPr id="3" name="Content Placeholder 2">
            <a:extLst>
              <a:ext uri="{FF2B5EF4-FFF2-40B4-BE49-F238E27FC236}">
                <a16:creationId xmlns:a16="http://schemas.microsoft.com/office/drawing/2014/main" id="{91635366-048F-4BC5-99BA-13735B47231D}"/>
              </a:ext>
            </a:extLst>
          </p:cNvPr>
          <p:cNvSpPr>
            <a:spLocks noGrp="1"/>
          </p:cNvSpPr>
          <p:nvPr>
            <p:ph sz="quarter" idx="14"/>
          </p:nvPr>
        </p:nvSpPr>
        <p:spPr>
          <a:xfrm>
            <a:off x="507195" y="2123814"/>
            <a:ext cx="11174412" cy="3887374"/>
          </a:xfrm>
        </p:spPr>
        <p:txBody>
          <a:bodyPr/>
          <a:lstStyle/>
          <a:p>
            <a:pPr lvl="0"/>
            <a:r>
              <a:rPr lang="en-GB" dirty="0"/>
              <a:t>The term “power dynamics” refers to the different amounts of power that various people have in a given place.</a:t>
            </a:r>
            <a:endParaRPr lang="en-CH" dirty="0"/>
          </a:p>
          <a:p>
            <a:pPr lvl="0"/>
            <a:r>
              <a:rPr lang="en-GB" dirty="0"/>
              <a:t>Power dynamics also influence access to the delivery and experiences of mental health and social services.</a:t>
            </a:r>
            <a:endParaRPr lang="en-CH" dirty="0"/>
          </a:p>
          <a:p>
            <a:pPr lvl="0"/>
            <a:r>
              <a:rPr lang="en-GB" dirty="0"/>
              <a:t>In a mental health or social service, mental health and other practitioners have more power than people using the services. This is often referred to as a power imbalance. </a:t>
            </a:r>
            <a:endParaRPr lang="en-CH" dirty="0"/>
          </a:p>
          <a:p>
            <a:endParaRPr lang="en-CH" dirty="0"/>
          </a:p>
        </p:txBody>
      </p:sp>
      <p:sp>
        <p:nvSpPr>
          <p:cNvPr id="2" name="Title 1">
            <a:extLst>
              <a:ext uri="{FF2B5EF4-FFF2-40B4-BE49-F238E27FC236}">
                <a16:creationId xmlns:a16="http://schemas.microsoft.com/office/drawing/2014/main" id="{8A04C1E0-9587-4985-9070-FFAD1DF6D21D}"/>
              </a:ext>
            </a:extLst>
          </p:cNvPr>
          <p:cNvSpPr>
            <a:spLocks noGrp="1"/>
          </p:cNvSpPr>
          <p:nvPr>
            <p:ph type="title"/>
          </p:nvPr>
        </p:nvSpPr>
        <p:spPr/>
        <p:txBody>
          <a:bodyPr/>
          <a:lstStyle/>
          <a:p>
            <a:r>
              <a:rPr lang="en-GB" dirty="0"/>
              <a:t>Presentation: Power dynamics in mental health and social services - 2</a:t>
            </a:r>
            <a:endParaRPr lang="en-CH" dirty="0"/>
          </a:p>
        </p:txBody>
      </p:sp>
    </p:spTree>
    <p:extLst>
      <p:ext uri="{BB962C8B-B14F-4D97-AF65-F5344CB8AC3E}">
        <p14:creationId xmlns:p14="http://schemas.microsoft.com/office/powerpoint/2010/main" val="2346112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396D57-104C-D344-830A-E1D3B73BB48E}"/>
              </a:ext>
            </a:extLst>
          </p:cNvPr>
          <p:cNvSpPr>
            <a:spLocks noGrp="1"/>
          </p:cNvSpPr>
          <p:nvPr>
            <p:ph type="body" sz="quarter" idx="13"/>
          </p:nvPr>
        </p:nvSpPr>
        <p:spPr>
          <a:xfrm>
            <a:off x="507207" y="1363706"/>
            <a:ext cx="11174400" cy="360000"/>
          </a:xfrm>
        </p:spPr>
        <p:txBody>
          <a:bodyPr/>
          <a:lstStyle/>
          <a:p>
            <a:r>
              <a:rPr lang="en-US" dirty="0"/>
              <a:t>Why are there differences in power?</a:t>
            </a:r>
          </a:p>
        </p:txBody>
      </p:sp>
      <p:sp>
        <p:nvSpPr>
          <p:cNvPr id="3" name="Content Placeholder 2">
            <a:extLst>
              <a:ext uri="{FF2B5EF4-FFF2-40B4-BE49-F238E27FC236}">
                <a16:creationId xmlns:a16="http://schemas.microsoft.com/office/drawing/2014/main" id="{C0E675E0-E8D9-4864-8C25-0C1F8D457940}"/>
              </a:ext>
            </a:extLst>
          </p:cNvPr>
          <p:cNvSpPr>
            <a:spLocks noGrp="1"/>
          </p:cNvSpPr>
          <p:nvPr>
            <p:ph sz="quarter" idx="14"/>
          </p:nvPr>
        </p:nvSpPr>
        <p:spPr>
          <a:xfrm>
            <a:off x="507195" y="1791368"/>
            <a:ext cx="11174412" cy="3989883"/>
          </a:xfrm>
        </p:spPr>
        <p:txBody>
          <a:bodyPr/>
          <a:lstStyle/>
          <a:p>
            <a:r>
              <a:rPr lang="en-US" dirty="0"/>
              <a:t>Many differences in power are due to the various roles and responsibilities of people in mental health or social services:</a:t>
            </a:r>
          </a:p>
          <a:p>
            <a:r>
              <a:rPr lang="en-US" dirty="0"/>
              <a:t>Staff provide services, are responsible for running the services, and implement the service rules and procedures. In this sense, they inherently have power. </a:t>
            </a:r>
          </a:p>
          <a:p>
            <a:r>
              <a:rPr lang="en-US" dirty="0"/>
              <a:t>Staff are legally permitted and often required by law to use coercion. </a:t>
            </a:r>
          </a:p>
          <a:p>
            <a:r>
              <a:rPr lang="en-US" dirty="0"/>
              <a:t>This renders people subjected to coercive practices powerless to defend themselves and change their situation and allows the staff to regard their wishes as invalid and ignore them.</a:t>
            </a:r>
          </a:p>
          <a:p>
            <a:r>
              <a:rPr lang="en-US" dirty="0"/>
              <a:t>The mere threat or possibility of being involuntarily detained and treated can often exacerbate the power imbalance: </a:t>
            </a:r>
          </a:p>
          <a:p>
            <a:pPr lvl="3"/>
            <a:r>
              <a:rPr lang="en-US" sz="2100" dirty="0"/>
              <a:t>people know they need to adhere to what staff members offer or prescribe in order to avoid being involuntarily admitted and treated. </a:t>
            </a:r>
          </a:p>
        </p:txBody>
      </p:sp>
      <p:sp>
        <p:nvSpPr>
          <p:cNvPr id="2" name="Title 1">
            <a:extLst>
              <a:ext uri="{FF2B5EF4-FFF2-40B4-BE49-F238E27FC236}">
                <a16:creationId xmlns:a16="http://schemas.microsoft.com/office/drawing/2014/main" id="{F9EDA61B-E82C-462B-94C3-5D9908190855}"/>
              </a:ext>
            </a:extLst>
          </p:cNvPr>
          <p:cNvSpPr>
            <a:spLocks noGrp="1"/>
          </p:cNvSpPr>
          <p:nvPr>
            <p:ph type="title"/>
          </p:nvPr>
        </p:nvSpPr>
        <p:spPr/>
        <p:txBody>
          <a:bodyPr/>
          <a:lstStyle/>
          <a:p>
            <a:r>
              <a:rPr lang="en-GB" dirty="0"/>
              <a:t>Presentation: Power dynamics in mental health and social services - 3</a:t>
            </a:r>
            <a:endParaRPr lang="en-CH" dirty="0"/>
          </a:p>
        </p:txBody>
      </p:sp>
    </p:spTree>
    <p:extLst>
      <p:ext uri="{BB962C8B-B14F-4D97-AF65-F5344CB8AC3E}">
        <p14:creationId xmlns:p14="http://schemas.microsoft.com/office/powerpoint/2010/main" val="4212485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19DD-67A3-4828-A173-4CBAE9E0F8BD}"/>
              </a:ext>
            </a:extLst>
          </p:cNvPr>
          <p:cNvSpPr>
            <a:spLocks noGrp="1"/>
          </p:cNvSpPr>
          <p:nvPr>
            <p:ph sz="quarter" idx="14"/>
          </p:nvPr>
        </p:nvSpPr>
        <p:spPr/>
        <p:txBody>
          <a:bodyPr/>
          <a:lstStyle/>
          <a:p>
            <a:pPr lvl="0"/>
            <a:endParaRPr lang="en-US" dirty="0"/>
          </a:p>
          <a:p>
            <a:pPr lvl="0"/>
            <a:r>
              <a:rPr lang="en-US" dirty="0"/>
              <a:t>Within the mental health or social service context, people using the services depend on staff for their well-being and to receive services. </a:t>
            </a:r>
          </a:p>
          <a:p>
            <a:pPr lvl="0"/>
            <a:r>
              <a:rPr lang="en-US" dirty="0"/>
              <a:t>They require the expertise of staff for their treatment and care over which they often have no control. </a:t>
            </a:r>
          </a:p>
          <a:p>
            <a:pPr lvl="0"/>
            <a:r>
              <a:rPr lang="en-US" dirty="0"/>
              <a:t>This dependence on staff and lack of control can put them at particularly high risk of coercion and violent and/or abusive treatment.</a:t>
            </a:r>
          </a:p>
          <a:p>
            <a:endParaRPr lang="en-CH" dirty="0"/>
          </a:p>
        </p:txBody>
      </p:sp>
      <p:sp>
        <p:nvSpPr>
          <p:cNvPr id="2" name="Title 1">
            <a:extLst>
              <a:ext uri="{FF2B5EF4-FFF2-40B4-BE49-F238E27FC236}">
                <a16:creationId xmlns:a16="http://schemas.microsoft.com/office/drawing/2014/main" id="{8E9B7B68-1008-46F6-B383-74C432E71BC3}"/>
              </a:ext>
            </a:extLst>
          </p:cNvPr>
          <p:cNvSpPr>
            <a:spLocks noGrp="1"/>
          </p:cNvSpPr>
          <p:nvPr>
            <p:ph type="title"/>
          </p:nvPr>
        </p:nvSpPr>
        <p:spPr/>
        <p:txBody>
          <a:bodyPr/>
          <a:lstStyle/>
          <a:p>
            <a:r>
              <a:rPr lang="en-GB" dirty="0"/>
              <a:t>Presentation: Power dynamics in mental health and social services - 4</a:t>
            </a:r>
            <a:endParaRPr lang="en-CH" dirty="0"/>
          </a:p>
        </p:txBody>
      </p:sp>
    </p:spTree>
    <p:extLst>
      <p:ext uri="{BB962C8B-B14F-4D97-AF65-F5344CB8AC3E}">
        <p14:creationId xmlns:p14="http://schemas.microsoft.com/office/powerpoint/2010/main" val="870175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7EE62-9A45-4823-8EE0-440522C77FAC}"/>
              </a:ext>
            </a:extLst>
          </p:cNvPr>
          <p:cNvSpPr>
            <a:spLocks noGrp="1"/>
          </p:cNvSpPr>
          <p:nvPr>
            <p:ph sz="quarter" idx="14"/>
          </p:nvPr>
        </p:nvSpPr>
        <p:spPr/>
        <p:txBody>
          <a:bodyPr/>
          <a:lstStyle/>
          <a:p>
            <a:pPr marL="0" indent="0">
              <a:buNone/>
            </a:pPr>
            <a:r>
              <a:rPr lang="en-US" b="1" dirty="0"/>
              <a:t>A number of factors can influence and exacerbate the power dynamics in mental health and social services: </a:t>
            </a:r>
          </a:p>
          <a:p>
            <a:pPr lvl="3">
              <a:spcAft>
                <a:spcPts val="900"/>
              </a:spcAft>
            </a:pPr>
            <a:r>
              <a:rPr lang="en-US" dirty="0"/>
              <a:t>The type of clothing worn by staff. </a:t>
            </a:r>
          </a:p>
          <a:p>
            <a:pPr lvl="3">
              <a:spcAft>
                <a:spcPts val="900"/>
              </a:spcAft>
            </a:pPr>
            <a:r>
              <a:rPr lang="en-US" dirty="0"/>
              <a:t>The places where people eat meals; or separate staff toilets.</a:t>
            </a:r>
          </a:p>
          <a:p>
            <a:pPr lvl="3">
              <a:spcAft>
                <a:spcPts val="900"/>
              </a:spcAft>
            </a:pPr>
            <a:r>
              <a:rPr lang="en-US" dirty="0"/>
              <a:t>The nature of communication between people.</a:t>
            </a:r>
          </a:p>
          <a:p>
            <a:pPr lvl="3">
              <a:spcAft>
                <a:spcPts val="900"/>
              </a:spcAft>
            </a:pPr>
            <a:r>
              <a:rPr lang="en-US" dirty="0"/>
              <a:t>Staff wear badges. </a:t>
            </a:r>
          </a:p>
          <a:p>
            <a:pPr lvl="3">
              <a:spcAft>
                <a:spcPts val="900"/>
              </a:spcAft>
            </a:pPr>
            <a:r>
              <a:rPr lang="en-US" dirty="0"/>
              <a:t>Who is taking notes and/or keeping files?</a:t>
            </a:r>
          </a:p>
          <a:p>
            <a:pPr lvl="3">
              <a:spcAft>
                <a:spcPts val="900"/>
              </a:spcAft>
            </a:pPr>
            <a:r>
              <a:rPr lang="en-US" dirty="0"/>
              <a:t>Who has authority and keys/swipe cards to lock certain areas?</a:t>
            </a:r>
          </a:p>
          <a:p>
            <a:pPr lvl="3">
              <a:spcAft>
                <a:spcPts val="900"/>
              </a:spcAft>
            </a:pPr>
            <a:r>
              <a:rPr lang="en-US" dirty="0"/>
              <a:t>Who is expected to live their lives with written treatment plan, goals, etc. and who just gets to live their lives?</a:t>
            </a:r>
          </a:p>
          <a:p>
            <a:pPr lvl="3">
              <a:spcAft>
                <a:spcPts val="900"/>
              </a:spcAft>
            </a:pPr>
            <a:r>
              <a:rPr lang="en-US" dirty="0"/>
              <a:t>Whose voice and opinion is heard and accepted with greater frequency?	</a:t>
            </a:r>
          </a:p>
          <a:p>
            <a:pPr lvl="3">
              <a:spcAft>
                <a:spcPts val="900"/>
              </a:spcAft>
            </a:pPr>
            <a:r>
              <a:rPr lang="en-US" dirty="0"/>
              <a:t>Whose needs are reflected in service policies, agendas and guidelines. </a:t>
            </a:r>
          </a:p>
          <a:p>
            <a:endParaRPr lang="en-CH" dirty="0"/>
          </a:p>
        </p:txBody>
      </p:sp>
      <p:sp>
        <p:nvSpPr>
          <p:cNvPr id="2" name="Title 1">
            <a:extLst>
              <a:ext uri="{FF2B5EF4-FFF2-40B4-BE49-F238E27FC236}">
                <a16:creationId xmlns:a16="http://schemas.microsoft.com/office/drawing/2014/main" id="{92FB2837-422C-4ECC-A411-108FE75923B3}"/>
              </a:ext>
            </a:extLst>
          </p:cNvPr>
          <p:cNvSpPr>
            <a:spLocks noGrp="1"/>
          </p:cNvSpPr>
          <p:nvPr>
            <p:ph type="title"/>
          </p:nvPr>
        </p:nvSpPr>
        <p:spPr/>
        <p:txBody>
          <a:bodyPr/>
          <a:lstStyle/>
          <a:p>
            <a:r>
              <a:rPr lang="en-GB" dirty="0"/>
              <a:t>Presentation: Power dynamics in mental health and social services - 5</a:t>
            </a:r>
            <a:endParaRPr lang="en-CH" dirty="0"/>
          </a:p>
        </p:txBody>
      </p:sp>
    </p:spTree>
    <p:extLst>
      <p:ext uri="{BB962C8B-B14F-4D97-AF65-F5344CB8AC3E}">
        <p14:creationId xmlns:p14="http://schemas.microsoft.com/office/powerpoint/2010/main" val="18079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p:txBody>
          <a:bodyPr/>
          <a:lstStyle/>
          <a:p>
            <a:r>
              <a:rPr lang="en-US" dirty="0"/>
              <a:t>“People who are using” or “who have previously used” mental health and social services refer to people who do not necessarily identify as having a disability but who have a variety of experiences applicable to this training.</a:t>
            </a:r>
          </a:p>
          <a:p>
            <a:r>
              <a:rPr lang="en-US" dirty="0"/>
              <a:t>The term “mental health and social services” refers to a wide range of services provided by countries within the public, private and nongovernmental sectors. </a:t>
            </a:r>
          </a:p>
          <a:p>
            <a:r>
              <a:rPr lang="en-US" dirty="0"/>
              <a:t>Terminology has been chosen for inclusiveness. </a:t>
            </a:r>
          </a:p>
          <a:p>
            <a:pPr lvl="3"/>
            <a:r>
              <a:rPr lang="en-US" sz="2200" dirty="0"/>
              <a:t>It is a personal choice to self-identify with certain expressions or concepts, but human rights apply to everyone everywhere. </a:t>
            </a:r>
          </a:p>
          <a:p>
            <a:pPr lvl="3"/>
            <a:r>
              <a:rPr lang="en-US" sz="2200" dirty="0"/>
              <a:t>A diagnosis or disability should never define a person. </a:t>
            </a:r>
          </a:p>
          <a:p>
            <a:pPr lvl="3"/>
            <a:r>
              <a:rPr lang="en-US" sz="2200" dirty="0"/>
              <a:t>We are all individuals, with a unique social context, personality, goals, aspirations and relationships with others.</a:t>
            </a:r>
          </a:p>
          <a:p>
            <a:endParaRPr lang="en-US"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dirty="0"/>
              <a:t>A few words about terminology in this training – 2</a:t>
            </a:r>
          </a:p>
        </p:txBody>
      </p:sp>
    </p:spTree>
    <p:extLst>
      <p:ext uri="{BB962C8B-B14F-4D97-AF65-F5344CB8AC3E}">
        <p14:creationId xmlns:p14="http://schemas.microsoft.com/office/powerpoint/2010/main" val="2164672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52EBC-4A07-4D85-8F36-A7F8FABB7A46}"/>
              </a:ext>
            </a:extLst>
          </p:cNvPr>
          <p:cNvSpPr>
            <a:spLocks noGrp="1"/>
          </p:cNvSpPr>
          <p:nvPr>
            <p:ph sz="quarter" idx="14"/>
          </p:nvPr>
        </p:nvSpPr>
        <p:spPr/>
        <p:txBody>
          <a:bodyPr/>
          <a:lstStyle/>
          <a:p>
            <a:r>
              <a:rPr lang="en-US" dirty="0"/>
              <a:t>The </a:t>
            </a:r>
            <a:r>
              <a:rPr lang="en-US" dirty="0" err="1"/>
              <a:t>behaviour</a:t>
            </a:r>
            <a:r>
              <a:rPr lang="en-US" dirty="0"/>
              <a:t> of staff towards people using the service has a huge impact on their rights, well-being and recovery.</a:t>
            </a:r>
          </a:p>
          <a:p>
            <a:r>
              <a:rPr lang="en-US" dirty="0"/>
              <a:t>Identifying and preventing violence, coercion and abuse can happen only when people acknowledge the unequal power dynamics &amp; change </a:t>
            </a:r>
            <a:r>
              <a:rPr lang="en-US" dirty="0" err="1"/>
              <a:t>behaviour</a:t>
            </a:r>
            <a:r>
              <a:rPr lang="en-US" dirty="0"/>
              <a:t>. </a:t>
            </a:r>
          </a:p>
          <a:p>
            <a:r>
              <a:rPr lang="en-US" dirty="0"/>
              <a:t>Power dynamic cannot be eliminated completely – especially as laws allow for involuntary admission, treatment and other coercion – it can still be recognized and limited.</a:t>
            </a:r>
          </a:p>
          <a:p>
            <a:r>
              <a:rPr lang="en-US" dirty="0"/>
              <a:t>A respectful and supportive contact decreases chances of escalation and reduces the risk of violence, abuse and coercion. </a:t>
            </a:r>
          </a:p>
          <a:p>
            <a:r>
              <a:rPr lang="en-US" dirty="0"/>
              <a:t>All people deserve to be treated with dignity and respect.</a:t>
            </a:r>
          </a:p>
        </p:txBody>
      </p:sp>
      <p:sp>
        <p:nvSpPr>
          <p:cNvPr id="2" name="Title 1">
            <a:extLst>
              <a:ext uri="{FF2B5EF4-FFF2-40B4-BE49-F238E27FC236}">
                <a16:creationId xmlns:a16="http://schemas.microsoft.com/office/drawing/2014/main" id="{4E5673F9-3718-42A5-ABFD-09B7D7132D44}"/>
              </a:ext>
            </a:extLst>
          </p:cNvPr>
          <p:cNvSpPr>
            <a:spLocks noGrp="1"/>
          </p:cNvSpPr>
          <p:nvPr>
            <p:ph type="title"/>
          </p:nvPr>
        </p:nvSpPr>
        <p:spPr/>
        <p:txBody>
          <a:bodyPr/>
          <a:lstStyle/>
          <a:p>
            <a:r>
              <a:rPr lang="en-GB" dirty="0"/>
              <a:t>Presentation: Power dynamics in mental health and social services - 6</a:t>
            </a:r>
            <a:endParaRPr lang="en-CH" dirty="0"/>
          </a:p>
        </p:txBody>
      </p:sp>
    </p:spTree>
    <p:extLst>
      <p:ext uri="{BB962C8B-B14F-4D97-AF65-F5344CB8AC3E}">
        <p14:creationId xmlns:p14="http://schemas.microsoft.com/office/powerpoint/2010/main" val="233748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F5A1-A253-410C-A190-70F210614DD0}"/>
              </a:ext>
            </a:extLst>
          </p:cNvPr>
          <p:cNvSpPr>
            <a:spLocks noGrp="1"/>
          </p:cNvSpPr>
          <p:nvPr>
            <p:ph sz="quarter" idx="14"/>
          </p:nvPr>
        </p:nvSpPr>
        <p:spPr/>
        <p:txBody>
          <a:bodyPr/>
          <a:lstStyle/>
          <a:p>
            <a:endParaRPr lang="en-US" dirty="0"/>
          </a:p>
          <a:p>
            <a:r>
              <a:rPr lang="en-US" dirty="0"/>
              <a:t>What contributes to power dynamics in a mental health or social service?</a:t>
            </a:r>
          </a:p>
          <a:p>
            <a:endParaRPr lang="en-CH" dirty="0"/>
          </a:p>
        </p:txBody>
      </p:sp>
      <p:sp>
        <p:nvSpPr>
          <p:cNvPr id="2" name="Title 1">
            <a:extLst>
              <a:ext uri="{FF2B5EF4-FFF2-40B4-BE49-F238E27FC236}">
                <a16:creationId xmlns:a16="http://schemas.microsoft.com/office/drawing/2014/main" id="{8173E581-4580-4B5E-ABBF-937EF343F1D9}"/>
              </a:ext>
            </a:extLst>
          </p:cNvPr>
          <p:cNvSpPr>
            <a:spLocks noGrp="1"/>
          </p:cNvSpPr>
          <p:nvPr>
            <p:ph type="title"/>
          </p:nvPr>
        </p:nvSpPr>
        <p:spPr/>
        <p:txBody>
          <a:bodyPr/>
          <a:lstStyle/>
          <a:p>
            <a:r>
              <a:rPr lang="en-GB" dirty="0"/>
              <a:t>Exercise 5.2: What contributes to power dynamics? - 1</a:t>
            </a:r>
            <a:endParaRPr lang="en-CH" dirty="0"/>
          </a:p>
        </p:txBody>
      </p:sp>
    </p:spTree>
    <p:extLst>
      <p:ext uri="{BB962C8B-B14F-4D97-AF65-F5344CB8AC3E}">
        <p14:creationId xmlns:p14="http://schemas.microsoft.com/office/powerpoint/2010/main" val="1607555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6C12-1D09-4443-9FC8-4EAE2710EB62}"/>
              </a:ext>
            </a:extLst>
          </p:cNvPr>
          <p:cNvSpPr>
            <a:spLocks noGrp="1"/>
          </p:cNvSpPr>
          <p:nvPr>
            <p:ph sz="quarter" idx="14"/>
          </p:nvPr>
        </p:nvSpPr>
        <p:spPr/>
        <p:txBody>
          <a:bodyPr/>
          <a:lstStyle/>
          <a:p>
            <a:endParaRPr lang="en-US" dirty="0"/>
          </a:p>
          <a:p>
            <a:r>
              <a:rPr lang="en-US" dirty="0"/>
              <a:t>How might differences in the clothing people wear influence power dynamics?</a:t>
            </a:r>
          </a:p>
          <a:p>
            <a:endParaRPr lang="en-CH" dirty="0"/>
          </a:p>
        </p:txBody>
      </p:sp>
      <p:sp>
        <p:nvSpPr>
          <p:cNvPr id="2" name="Title 1">
            <a:extLst>
              <a:ext uri="{FF2B5EF4-FFF2-40B4-BE49-F238E27FC236}">
                <a16:creationId xmlns:a16="http://schemas.microsoft.com/office/drawing/2014/main" id="{5615D539-B373-4A6E-907C-DFC18FA5F5EB}"/>
              </a:ext>
            </a:extLst>
          </p:cNvPr>
          <p:cNvSpPr>
            <a:spLocks noGrp="1"/>
          </p:cNvSpPr>
          <p:nvPr>
            <p:ph type="title"/>
          </p:nvPr>
        </p:nvSpPr>
        <p:spPr/>
        <p:txBody>
          <a:bodyPr/>
          <a:lstStyle/>
          <a:p>
            <a:r>
              <a:rPr lang="en-GB" dirty="0"/>
              <a:t>Exercise 5.2: What contributes to power dynamics? - 2</a:t>
            </a:r>
            <a:endParaRPr lang="en-CH" dirty="0"/>
          </a:p>
        </p:txBody>
      </p:sp>
    </p:spTree>
    <p:extLst>
      <p:ext uri="{BB962C8B-B14F-4D97-AF65-F5344CB8AC3E}">
        <p14:creationId xmlns:p14="http://schemas.microsoft.com/office/powerpoint/2010/main" val="2600945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AE0B7-69C9-495A-BD57-9B40D090314F}"/>
              </a:ext>
            </a:extLst>
          </p:cNvPr>
          <p:cNvSpPr>
            <a:spLocks noGrp="1"/>
          </p:cNvSpPr>
          <p:nvPr>
            <p:ph sz="quarter" idx="14"/>
          </p:nvPr>
        </p:nvSpPr>
        <p:spPr/>
        <p:txBody>
          <a:bodyPr/>
          <a:lstStyle/>
          <a:p>
            <a:endParaRPr lang="en-US" dirty="0"/>
          </a:p>
          <a:p>
            <a:r>
              <a:rPr lang="en-US" dirty="0"/>
              <a:t>How might differences in the places where people eat lunch influence power dynamics?</a:t>
            </a:r>
          </a:p>
          <a:p>
            <a:endParaRPr lang="en-CH" dirty="0"/>
          </a:p>
        </p:txBody>
      </p:sp>
      <p:sp>
        <p:nvSpPr>
          <p:cNvPr id="2" name="Title 1">
            <a:extLst>
              <a:ext uri="{FF2B5EF4-FFF2-40B4-BE49-F238E27FC236}">
                <a16:creationId xmlns:a16="http://schemas.microsoft.com/office/drawing/2014/main" id="{B0C05A6D-688A-4AB4-A65F-7816EC1682D1}"/>
              </a:ext>
            </a:extLst>
          </p:cNvPr>
          <p:cNvSpPr>
            <a:spLocks noGrp="1"/>
          </p:cNvSpPr>
          <p:nvPr>
            <p:ph type="title"/>
          </p:nvPr>
        </p:nvSpPr>
        <p:spPr/>
        <p:txBody>
          <a:bodyPr/>
          <a:lstStyle/>
          <a:p>
            <a:r>
              <a:rPr lang="en-GB" dirty="0"/>
              <a:t>Exercise 5.2: What contributes to power dynamics? - 3</a:t>
            </a:r>
            <a:endParaRPr lang="en-CH" dirty="0"/>
          </a:p>
        </p:txBody>
      </p:sp>
    </p:spTree>
    <p:extLst>
      <p:ext uri="{BB962C8B-B14F-4D97-AF65-F5344CB8AC3E}">
        <p14:creationId xmlns:p14="http://schemas.microsoft.com/office/powerpoint/2010/main" val="4284638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CD34D-2CCD-42C7-9704-14460DDE46CB}"/>
              </a:ext>
            </a:extLst>
          </p:cNvPr>
          <p:cNvSpPr>
            <a:spLocks noGrp="1"/>
          </p:cNvSpPr>
          <p:nvPr>
            <p:ph sz="quarter" idx="14"/>
          </p:nvPr>
        </p:nvSpPr>
        <p:spPr/>
        <p:txBody>
          <a:bodyPr/>
          <a:lstStyle/>
          <a:p>
            <a:endParaRPr lang="en-US" dirty="0"/>
          </a:p>
          <a:p>
            <a:r>
              <a:rPr lang="en-US" dirty="0"/>
              <a:t>How might the way in which staff listen and talk to people using the services influence power dynamics?</a:t>
            </a:r>
          </a:p>
          <a:p>
            <a:endParaRPr lang="en-US" dirty="0"/>
          </a:p>
          <a:p>
            <a:endParaRPr lang="en-US" dirty="0"/>
          </a:p>
        </p:txBody>
      </p:sp>
      <p:sp>
        <p:nvSpPr>
          <p:cNvPr id="2" name="Title 1">
            <a:extLst>
              <a:ext uri="{FF2B5EF4-FFF2-40B4-BE49-F238E27FC236}">
                <a16:creationId xmlns:a16="http://schemas.microsoft.com/office/drawing/2014/main" id="{3D2BE803-832F-4564-88A0-8156EF312E9D}"/>
              </a:ext>
            </a:extLst>
          </p:cNvPr>
          <p:cNvSpPr>
            <a:spLocks noGrp="1"/>
          </p:cNvSpPr>
          <p:nvPr>
            <p:ph type="title"/>
          </p:nvPr>
        </p:nvSpPr>
        <p:spPr/>
        <p:txBody>
          <a:bodyPr/>
          <a:lstStyle/>
          <a:p>
            <a:r>
              <a:rPr lang="en-GB" dirty="0"/>
              <a:t>Exercise 5.2: What contributes to power dynamics? - 4</a:t>
            </a:r>
            <a:endParaRPr lang="en-CH" dirty="0"/>
          </a:p>
        </p:txBody>
      </p:sp>
    </p:spTree>
    <p:extLst>
      <p:ext uri="{BB962C8B-B14F-4D97-AF65-F5344CB8AC3E}">
        <p14:creationId xmlns:p14="http://schemas.microsoft.com/office/powerpoint/2010/main" val="132157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CD672-61C4-497B-9CA0-386294AD699E}"/>
              </a:ext>
            </a:extLst>
          </p:cNvPr>
          <p:cNvSpPr>
            <a:spLocks noGrp="1"/>
          </p:cNvSpPr>
          <p:nvPr>
            <p:ph sz="quarter" idx="14"/>
          </p:nvPr>
        </p:nvSpPr>
        <p:spPr/>
        <p:txBody>
          <a:bodyPr/>
          <a:lstStyle/>
          <a:p>
            <a:endParaRPr lang="en-US" dirty="0"/>
          </a:p>
          <a:p>
            <a:r>
              <a:rPr lang="en-US" dirty="0"/>
              <a:t>What other examples can you think of that might influence power dynamics within services?</a:t>
            </a:r>
            <a:endParaRPr lang="en-CH" dirty="0"/>
          </a:p>
        </p:txBody>
      </p:sp>
      <p:sp>
        <p:nvSpPr>
          <p:cNvPr id="2" name="Title 1">
            <a:extLst>
              <a:ext uri="{FF2B5EF4-FFF2-40B4-BE49-F238E27FC236}">
                <a16:creationId xmlns:a16="http://schemas.microsoft.com/office/drawing/2014/main" id="{0EC5E2A5-4A03-42AD-B7F6-9161C292F8B1}"/>
              </a:ext>
            </a:extLst>
          </p:cNvPr>
          <p:cNvSpPr>
            <a:spLocks noGrp="1"/>
          </p:cNvSpPr>
          <p:nvPr>
            <p:ph type="title"/>
          </p:nvPr>
        </p:nvSpPr>
        <p:spPr/>
        <p:txBody>
          <a:bodyPr/>
          <a:lstStyle/>
          <a:p>
            <a:r>
              <a:rPr lang="en-GB" dirty="0"/>
              <a:t>Exercise 5.2: What contributes to power dynamics? - 5</a:t>
            </a:r>
            <a:endParaRPr lang="en-CH" dirty="0"/>
          </a:p>
        </p:txBody>
      </p:sp>
    </p:spTree>
    <p:extLst>
      <p:ext uri="{BB962C8B-B14F-4D97-AF65-F5344CB8AC3E}">
        <p14:creationId xmlns:p14="http://schemas.microsoft.com/office/powerpoint/2010/main" val="1784224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A36E5-A39E-4467-A82B-4FAC4B1192E8}"/>
              </a:ext>
            </a:extLst>
          </p:cNvPr>
          <p:cNvSpPr>
            <a:spLocks noGrp="1"/>
          </p:cNvSpPr>
          <p:nvPr>
            <p:ph sz="quarter" idx="14"/>
          </p:nvPr>
        </p:nvSpPr>
        <p:spPr/>
        <p:txBody>
          <a:bodyPr/>
          <a:lstStyle/>
          <a:p>
            <a:endParaRPr lang="en-US" dirty="0"/>
          </a:p>
          <a:p>
            <a:r>
              <a:rPr lang="en-US" dirty="0"/>
              <a:t>What are the power dynamics at play in your service?</a:t>
            </a:r>
          </a:p>
          <a:p>
            <a:endParaRPr lang="en-US" dirty="0"/>
          </a:p>
          <a:p>
            <a:r>
              <a:rPr lang="en-US" dirty="0"/>
              <a:t>Can you think of situations in your service where staff have power over people using the service or where people have little power to make their own decisions? </a:t>
            </a:r>
          </a:p>
          <a:p>
            <a:endParaRPr lang="en-CH" dirty="0"/>
          </a:p>
        </p:txBody>
      </p:sp>
      <p:sp>
        <p:nvSpPr>
          <p:cNvPr id="2" name="Title 1">
            <a:extLst>
              <a:ext uri="{FF2B5EF4-FFF2-40B4-BE49-F238E27FC236}">
                <a16:creationId xmlns:a16="http://schemas.microsoft.com/office/drawing/2014/main" id="{C1A45C29-C150-454D-9F15-05B0DBB81A80}"/>
              </a:ext>
            </a:extLst>
          </p:cNvPr>
          <p:cNvSpPr>
            <a:spLocks noGrp="1"/>
          </p:cNvSpPr>
          <p:nvPr>
            <p:ph type="title"/>
          </p:nvPr>
        </p:nvSpPr>
        <p:spPr/>
        <p:txBody>
          <a:bodyPr/>
          <a:lstStyle/>
          <a:p>
            <a:r>
              <a:rPr lang="en-GB" dirty="0"/>
              <a:t>Exercise 5.2: What contributes to power dynamics? - 6</a:t>
            </a:r>
            <a:endParaRPr lang="en-CH" dirty="0"/>
          </a:p>
        </p:txBody>
      </p:sp>
    </p:spTree>
    <p:extLst>
      <p:ext uri="{BB962C8B-B14F-4D97-AF65-F5344CB8AC3E}">
        <p14:creationId xmlns:p14="http://schemas.microsoft.com/office/powerpoint/2010/main" val="1035806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564B2-BBA2-4DA0-99E6-6520B39D46A1}"/>
              </a:ext>
            </a:extLst>
          </p:cNvPr>
          <p:cNvSpPr>
            <a:spLocks noGrp="1"/>
          </p:cNvSpPr>
          <p:nvPr>
            <p:ph sz="quarter" idx="14"/>
          </p:nvPr>
        </p:nvSpPr>
        <p:spPr/>
        <p:txBody>
          <a:bodyPr/>
          <a:lstStyle/>
          <a:p>
            <a:endParaRPr lang="en-US" dirty="0"/>
          </a:p>
          <a:p>
            <a:r>
              <a:rPr lang="en-US" dirty="0"/>
              <a:t>What repercussions may sometimes occur when people using the service do not comply with service rules or with instructions given to them?</a:t>
            </a:r>
            <a:endParaRPr lang="en-CH" dirty="0"/>
          </a:p>
        </p:txBody>
      </p:sp>
      <p:sp>
        <p:nvSpPr>
          <p:cNvPr id="2" name="Title 1">
            <a:extLst>
              <a:ext uri="{FF2B5EF4-FFF2-40B4-BE49-F238E27FC236}">
                <a16:creationId xmlns:a16="http://schemas.microsoft.com/office/drawing/2014/main" id="{AB27423A-66B6-4513-BE6B-1116339D8407}"/>
              </a:ext>
            </a:extLst>
          </p:cNvPr>
          <p:cNvSpPr>
            <a:spLocks noGrp="1"/>
          </p:cNvSpPr>
          <p:nvPr>
            <p:ph type="title"/>
          </p:nvPr>
        </p:nvSpPr>
        <p:spPr/>
        <p:txBody>
          <a:bodyPr/>
          <a:lstStyle/>
          <a:p>
            <a:r>
              <a:rPr lang="en-GB" dirty="0"/>
              <a:t>Exercise 5.2: What contributes to power dynamics? - 7</a:t>
            </a:r>
            <a:endParaRPr lang="en-CH" dirty="0"/>
          </a:p>
        </p:txBody>
      </p:sp>
    </p:spTree>
    <p:extLst>
      <p:ext uri="{BB962C8B-B14F-4D97-AF65-F5344CB8AC3E}">
        <p14:creationId xmlns:p14="http://schemas.microsoft.com/office/powerpoint/2010/main" val="3209209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CEDE-AFC9-4529-8595-FA173EE52D75}"/>
              </a:ext>
            </a:extLst>
          </p:cNvPr>
          <p:cNvSpPr>
            <a:spLocks noGrp="1"/>
          </p:cNvSpPr>
          <p:nvPr>
            <p:ph sz="quarter" idx="14"/>
          </p:nvPr>
        </p:nvSpPr>
        <p:spPr/>
        <p:txBody>
          <a:bodyPr/>
          <a:lstStyle/>
          <a:p>
            <a:endParaRPr lang="en-US" dirty="0"/>
          </a:p>
          <a:p>
            <a:r>
              <a:rPr lang="en-US" dirty="0"/>
              <a:t>Often, the reasons why people are not complying with service rules are not explored or taken seriously by staff. </a:t>
            </a:r>
          </a:p>
          <a:p>
            <a:r>
              <a:rPr lang="en-US" dirty="0"/>
              <a:t>Instead, this noncompliance is seen as being due to the person’s mental health condition or personality. </a:t>
            </a:r>
          </a:p>
          <a:p>
            <a:endParaRPr lang="en-CH" dirty="0"/>
          </a:p>
        </p:txBody>
      </p:sp>
      <p:sp>
        <p:nvSpPr>
          <p:cNvPr id="2" name="Title 1">
            <a:extLst>
              <a:ext uri="{FF2B5EF4-FFF2-40B4-BE49-F238E27FC236}">
                <a16:creationId xmlns:a16="http://schemas.microsoft.com/office/drawing/2014/main" id="{1D188B86-0065-4FC2-A892-B8DA9A27D7EC}"/>
              </a:ext>
            </a:extLst>
          </p:cNvPr>
          <p:cNvSpPr>
            <a:spLocks noGrp="1"/>
          </p:cNvSpPr>
          <p:nvPr>
            <p:ph type="title"/>
          </p:nvPr>
        </p:nvSpPr>
        <p:spPr/>
        <p:txBody>
          <a:bodyPr/>
          <a:lstStyle/>
          <a:p>
            <a:r>
              <a:rPr lang="en-GB" dirty="0"/>
              <a:t>Exercise 5.2: What contributes to power dynamics? - 8</a:t>
            </a:r>
            <a:endParaRPr lang="en-CH" dirty="0"/>
          </a:p>
        </p:txBody>
      </p:sp>
    </p:spTree>
    <p:extLst>
      <p:ext uri="{BB962C8B-B14F-4D97-AF65-F5344CB8AC3E}">
        <p14:creationId xmlns:p14="http://schemas.microsoft.com/office/powerpoint/2010/main" val="920935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057A-A3D4-462E-9597-EF840039DDAA}"/>
              </a:ext>
            </a:extLst>
          </p:cNvPr>
          <p:cNvSpPr>
            <a:spLocks noGrp="1"/>
          </p:cNvSpPr>
          <p:nvPr>
            <p:ph sz="quarter" idx="14"/>
          </p:nvPr>
        </p:nvSpPr>
        <p:spPr/>
        <p:txBody>
          <a:bodyPr/>
          <a:lstStyle/>
          <a:p>
            <a:endParaRPr lang="en-US" dirty="0"/>
          </a:p>
          <a:p>
            <a:r>
              <a:rPr lang="en-US" dirty="0"/>
              <a:t>What can be done to overcome this power imbalance?</a:t>
            </a:r>
          </a:p>
          <a:p>
            <a:endParaRPr lang="en-CH" dirty="0"/>
          </a:p>
        </p:txBody>
      </p:sp>
      <p:sp>
        <p:nvSpPr>
          <p:cNvPr id="2" name="Title 1">
            <a:extLst>
              <a:ext uri="{FF2B5EF4-FFF2-40B4-BE49-F238E27FC236}">
                <a16:creationId xmlns:a16="http://schemas.microsoft.com/office/drawing/2014/main" id="{0CEED3EE-2BD0-4D13-A1EF-5C1D540ACF5B}"/>
              </a:ext>
            </a:extLst>
          </p:cNvPr>
          <p:cNvSpPr>
            <a:spLocks noGrp="1"/>
          </p:cNvSpPr>
          <p:nvPr>
            <p:ph type="title"/>
          </p:nvPr>
        </p:nvSpPr>
        <p:spPr/>
        <p:txBody>
          <a:bodyPr/>
          <a:lstStyle/>
          <a:p>
            <a:r>
              <a:rPr lang="en-GB" dirty="0"/>
              <a:t>Exercise 5.2: What contributes to power dynamics? - 9</a:t>
            </a:r>
            <a:endParaRPr lang="en-CH" dirty="0"/>
          </a:p>
        </p:txBody>
      </p:sp>
    </p:spTree>
    <p:extLst>
      <p:ext uri="{BB962C8B-B14F-4D97-AF65-F5344CB8AC3E}">
        <p14:creationId xmlns:p14="http://schemas.microsoft.com/office/powerpoint/2010/main" val="127331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r>
              <a:rPr lang="en-GB" dirty="0"/>
              <a:t>At the end of the training, participants will be able to:</a:t>
            </a:r>
            <a:endParaRPr lang="en-CH" dirty="0"/>
          </a:p>
          <a:p>
            <a:pPr lvl="0"/>
            <a:r>
              <a:rPr lang="en-GB" dirty="0"/>
              <a:t>understand how and why violence, coercion and abuse occur in mental health and social care settings;</a:t>
            </a:r>
            <a:endParaRPr lang="en-CH" dirty="0"/>
          </a:p>
          <a:p>
            <a:pPr lvl="0"/>
            <a:r>
              <a:rPr lang="en-GB" dirty="0"/>
              <a:t>understand the impact of violence, coercion and abuse;</a:t>
            </a:r>
            <a:endParaRPr lang="en-CH" dirty="0"/>
          </a:p>
          <a:p>
            <a:pPr lvl="0"/>
            <a:r>
              <a:rPr lang="en-GB" dirty="0"/>
              <a:t>apply knowledge of the CRPD to understand how it protects people with disabilities from violence, coercion and abuse;</a:t>
            </a:r>
            <a:endParaRPr lang="en-CH" dirty="0"/>
          </a:p>
          <a:p>
            <a:pPr lvl="0"/>
            <a:r>
              <a:rPr lang="en-GB" dirty="0"/>
              <a:t>understand and address attitudes, power relations and dynamics in mental health and social care settings;</a:t>
            </a:r>
            <a:endParaRPr lang="en-CH" dirty="0"/>
          </a:p>
          <a:p>
            <a:pPr lvl="0"/>
            <a:r>
              <a:rPr lang="en-GB" dirty="0"/>
              <a:t>understand and apply different approaches and strategies for diffusing conflictual and tense situations.</a:t>
            </a:r>
            <a:endParaRPr lang="en-CH" dirty="0"/>
          </a:p>
          <a:p>
            <a:pPr lvl="0"/>
            <a:endParaRPr lang="en-GB" dirty="0"/>
          </a:p>
          <a:p>
            <a:endParaRPr lang="en-US" dirty="0"/>
          </a:p>
          <a:p>
            <a:endParaRPr lang="en-CH"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dirty="0"/>
              <a:t>What we aim to achieve during this module</a:t>
            </a:r>
            <a:endParaRPr lang="en-CH"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AC12F-18F0-4320-A09C-61FEC396ABEA}"/>
              </a:ext>
            </a:extLst>
          </p:cNvPr>
          <p:cNvSpPr>
            <a:spLocks noGrp="1"/>
          </p:cNvSpPr>
          <p:nvPr>
            <p:ph sz="quarter" idx="14"/>
          </p:nvPr>
        </p:nvSpPr>
        <p:spPr>
          <a:xfrm>
            <a:off x="507195" y="1013886"/>
            <a:ext cx="11174412" cy="4500000"/>
          </a:xfrm>
        </p:spPr>
        <p:txBody>
          <a:bodyPr/>
          <a:lstStyle/>
          <a:p>
            <a:pPr lvl="0">
              <a:spcAft>
                <a:spcPts val="500"/>
              </a:spcAft>
            </a:pPr>
            <a:r>
              <a:rPr lang="en-GB" dirty="0"/>
              <a:t>Important to acknowledge that due to power imbalances, people using services are at higher risk of violence, coercion and abuse. </a:t>
            </a:r>
            <a:endParaRPr lang="en-CH" dirty="0"/>
          </a:p>
          <a:p>
            <a:pPr lvl="0">
              <a:spcAft>
                <a:spcPts val="500"/>
              </a:spcAft>
            </a:pPr>
            <a:r>
              <a:rPr lang="en-GB" dirty="0"/>
              <a:t>Law that allows for involuntary admission and treatment in largely contributes to power imbalance.</a:t>
            </a:r>
            <a:endParaRPr lang="en-CH" dirty="0"/>
          </a:p>
          <a:p>
            <a:pPr lvl="0">
              <a:spcAft>
                <a:spcPts val="500"/>
              </a:spcAft>
            </a:pPr>
            <a:r>
              <a:rPr lang="en-GB" dirty="0"/>
              <a:t>Changing practices to end coercion, violence and abuse does not have to wait until laws are repealed. </a:t>
            </a:r>
            <a:endParaRPr lang="en-CH" dirty="0"/>
          </a:p>
          <a:p>
            <a:pPr lvl="0">
              <a:spcAft>
                <a:spcPts val="500"/>
              </a:spcAft>
            </a:pPr>
            <a:r>
              <a:rPr lang="en-GB" dirty="0"/>
              <a:t>Thinking about our own role, position or work is the first step towards addressing the power imbalance. </a:t>
            </a:r>
          </a:p>
          <a:p>
            <a:pPr lvl="0">
              <a:spcAft>
                <a:spcPts val="500"/>
              </a:spcAft>
            </a:pPr>
            <a:r>
              <a:rPr lang="en-GB" dirty="0"/>
              <a:t>For staff, involves asking questions such as:</a:t>
            </a:r>
          </a:p>
          <a:p>
            <a:pPr lvl="3">
              <a:spcAft>
                <a:spcPts val="500"/>
              </a:spcAft>
            </a:pPr>
            <a:r>
              <a:rPr lang="en-GB" dirty="0"/>
              <a:t>“What knowledge, values and experiences do I bring to my work?”</a:t>
            </a:r>
          </a:p>
          <a:p>
            <a:pPr lvl="3">
              <a:spcAft>
                <a:spcPts val="500"/>
              </a:spcAft>
            </a:pPr>
            <a:r>
              <a:rPr lang="en-GB" dirty="0"/>
              <a:t>“How has my upbringing, education or training shaped the way I see things?”</a:t>
            </a:r>
          </a:p>
          <a:p>
            <a:pPr lvl="3">
              <a:spcAft>
                <a:spcPts val="500"/>
              </a:spcAft>
            </a:pPr>
            <a:r>
              <a:rPr lang="en-GB" dirty="0"/>
              <a:t>“How have my experiences of advantage and disadvantage shaped how I work?”</a:t>
            </a:r>
          </a:p>
          <a:p>
            <a:pPr lvl="3">
              <a:spcAft>
                <a:spcPts val="500"/>
              </a:spcAft>
            </a:pPr>
            <a:r>
              <a:rPr lang="en-GB" dirty="0"/>
              <a:t>“Do I know how others might think about me or perceive me?”</a:t>
            </a:r>
            <a:endParaRPr lang="en-CH" dirty="0"/>
          </a:p>
          <a:p>
            <a:pPr lvl="3">
              <a:spcAft>
                <a:spcPts val="500"/>
              </a:spcAft>
            </a:pPr>
            <a:r>
              <a:rPr lang="en-GB" dirty="0"/>
              <a:t>Reducing power imbalance also entails staff becoming mindful of their own limitations and needs so that they do not get overwhelmed by challenging situations.</a:t>
            </a:r>
            <a:endParaRPr lang="en-CH" dirty="0"/>
          </a:p>
          <a:p>
            <a:endParaRPr lang="en-CH" dirty="0"/>
          </a:p>
        </p:txBody>
      </p:sp>
      <p:sp>
        <p:nvSpPr>
          <p:cNvPr id="2" name="Title 1">
            <a:extLst>
              <a:ext uri="{FF2B5EF4-FFF2-40B4-BE49-F238E27FC236}">
                <a16:creationId xmlns:a16="http://schemas.microsoft.com/office/drawing/2014/main" id="{F94E2830-99FE-46F5-8041-33B6C274FC62}"/>
              </a:ext>
            </a:extLst>
          </p:cNvPr>
          <p:cNvSpPr>
            <a:spLocks noGrp="1"/>
          </p:cNvSpPr>
          <p:nvPr>
            <p:ph type="title"/>
          </p:nvPr>
        </p:nvSpPr>
        <p:spPr/>
        <p:txBody>
          <a:bodyPr/>
          <a:lstStyle/>
          <a:p>
            <a:r>
              <a:rPr lang="en-GB" dirty="0"/>
              <a:t>Exercise 5.2: What contributes to power dynamics? - 10</a:t>
            </a:r>
            <a:endParaRPr lang="en-CH" dirty="0"/>
          </a:p>
        </p:txBody>
      </p:sp>
    </p:spTree>
    <p:extLst>
      <p:ext uri="{BB962C8B-B14F-4D97-AF65-F5344CB8AC3E}">
        <p14:creationId xmlns:p14="http://schemas.microsoft.com/office/powerpoint/2010/main" val="179542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E3FC-9963-45B6-B2A0-DAAA493A01BF}"/>
              </a:ext>
            </a:extLst>
          </p:cNvPr>
          <p:cNvSpPr>
            <a:spLocks noGrp="1"/>
          </p:cNvSpPr>
          <p:nvPr>
            <p:ph type="title"/>
          </p:nvPr>
        </p:nvSpPr>
        <p:spPr/>
        <p:txBody>
          <a:bodyPr/>
          <a:lstStyle/>
          <a:p>
            <a:pPr>
              <a:lnSpc>
                <a:spcPct val="100000"/>
              </a:lnSpc>
            </a:pPr>
            <a:r>
              <a:rPr lang="en-GB" dirty="0"/>
              <a:t>Topic 6: Key strategies to avoid and defuse conflictual situations</a:t>
            </a:r>
            <a:br>
              <a:rPr lang="en-CH" dirty="0"/>
            </a:br>
            <a:endParaRPr lang="en-CH" dirty="0"/>
          </a:p>
        </p:txBody>
      </p:sp>
    </p:spTree>
    <p:extLst>
      <p:ext uri="{BB962C8B-B14F-4D97-AF65-F5344CB8AC3E}">
        <p14:creationId xmlns:p14="http://schemas.microsoft.com/office/powerpoint/2010/main" val="973732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F02A-20FB-494F-BC21-AF2C58FF0209}"/>
              </a:ext>
            </a:extLst>
          </p:cNvPr>
          <p:cNvSpPr>
            <a:spLocks noGrp="1"/>
          </p:cNvSpPr>
          <p:nvPr>
            <p:ph sz="quarter" idx="14"/>
          </p:nvPr>
        </p:nvSpPr>
        <p:spPr/>
        <p:txBody>
          <a:bodyPr/>
          <a:lstStyle/>
          <a:p>
            <a:r>
              <a:rPr lang="en-GB" dirty="0"/>
              <a:t>Tense situations often lead to conflict situations that are sometimes “resolved” using force.</a:t>
            </a:r>
            <a:endParaRPr lang="en-CH" dirty="0"/>
          </a:p>
          <a:p>
            <a:r>
              <a:rPr lang="en-GB" dirty="0"/>
              <a:t>They typically result from miscommunications and misunderstandings. </a:t>
            </a:r>
          </a:p>
          <a:p>
            <a:r>
              <a:rPr lang="en-GB" dirty="0"/>
              <a:t>They may also result from people “playing their roles” or even “good intentions”. </a:t>
            </a:r>
          </a:p>
          <a:p>
            <a:r>
              <a:rPr lang="en-GB" dirty="0"/>
              <a:t>They also often arise when people feel they are not being listened to or that their wishes are not being respected.</a:t>
            </a:r>
            <a:endParaRPr lang="en-CH" dirty="0"/>
          </a:p>
          <a:p>
            <a:r>
              <a:rPr lang="en-GB" dirty="0"/>
              <a:t>Both staff and people using the service can be at the origin of a tense situation. </a:t>
            </a:r>
          </a:p>
          <a:p>
            <a:r>
              <a:rPr lang="en-GB" dirty="0"/>
              <a:t>However, people using the service are much more likely to face a coercive or violent response.</a:t>
            </a:r>
            <a:endParaRPr lang="en-CH" dirty="0"/>
          </a:p>
          <a:p>
            <a:endParaRPr lang="en-CH" dirty="0"/>
          </a:p>
        </p:txBody>
      </p:sp>
      <p:sp>
        <p:nvSpPr>
          <p:cNvPr id="2" name="Title 1">
            <a:extLst>
              <a:ext uri="{FF2B5EF4-FFF2-40B4-BE49-F238E27FC236}">
                <a16:creationId xmlns:a16="http://schemas.microsoft.com/office/drawing/2014/main" id="{FC7B191C-7204-4E85-A8B6-9D1A2FF38168}"/>
              </a:ext>
            </a:extLst>
          </p:cNvPr>
          <p:cNvSpPr>
            <a:spLocks noGrp="1"/>
          </p:cNvSpPr>
          <p:nvPr>
            <p:ph type="title"/>
          </p:nvPr>
        </p:nvSpPr>
        <p:spPr/>
        <p:txBody>
          <a:bodyPr/>
          <a:lstStyle/>
          <a:p>
            <a:r>
              <a:rPr lang="en-GB" dirty="0"/>
              <a:t>Presentation: What is an effective and appropriate response to tense situations? - 1</a:t>
            </a:r>
            <a:endParaRPr lang="en-CH" dirty="0"/>
          </a:p>
        </p:txBody>
      </p:sp>
    </p:spTree>
    <p:extLst>
      <p:ext uri="{BB962C8B-B14F-4D97-AF65-F5344CB8AC3E}">
        <p14:creationId xmlns:p14="http://schemas.microsoft.com/office/powerpoint/2010/main" val="294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D6034-DF72-4F1D-84CE-D0C29C6A1000}"/>
              </a:ext>
            </a:extLst>
          </p:cNvPr>
          <p:cNvSpPr>
            <a:spLocks noGrp="1"/>
          </p:cNvSpPr>
          <p:nvPr>
            <p:ph sz="quarter" idx="14"/>
          </p:nvPr>
        </p:nvSpPr>
        <p:spPr/>
        <p:txBody>
          <a:bodyPr/>
          <a:lstStyle/>
          <a:p>
            <a:r>
              <a:rPr lang="en-GB" b="1" dirty="0"/>
              <a:t>When not handled appropriately</a:t>
            </a:r>
            <a:r>
              <a:rPr lang="en-GB" dirty="0"/>
              <a:t>, tense situations have the potential to evolve into a conflict. </a:t>
            </a:r>
            <a:endParaRPr lang="en-CH" dirty="0"/>
          </a:p>
          <a:p>
            <a:r>
              <a:rPr lang="en-GB" dirty="0"/>
              <a:t>Examples of situations that can escalate into violence include: </a:t>
            </a:r>
            <a:endParaRPr lang="en-CH" dirty="0"/>
          </a:p>
          <a:p>
            <a:pPr lvl="2"/>
            <a:r>
              <a:rPr lang="en-GB" sz="2200" dirty="0"/>
              <a:t>A person feels that he or she is not being listened to and becomes annoyed and distressed. </a:t>
            </a:r>
            <a:endParaRPr lang="en-CH" sz="2200" dirty="0"/>
          </a:p>
          <a:p>
            <a:pPr lvl="2"/>
            <a:r>
              <a:rPr lang="en-GB" sz="2200" dirty="0"/>
              <a:t>A staff member gets frustrated when the person refuses treatment. </a:t>
            </a:r>
            <a:endParaRPr lang="en-CH" sz="2200" dirty="0"/>
          </a:p>
          <a:p>
            <a:r>
              <a:rPr lang="en-GB" dirty="0"/>
              <a:t>Even issues that may appear unimportant may create conflict when not handled respectfully and supportively.</a:t>
            </a:r>
            <a:endParaRPr lang="en-CH" dirty="0"/>
          </a:p>
          <a:p>
            <a:endParaRPr lang="en-CH" dirty="0"/>
          </a:p>
        </p:txBody>
      </p:sp>
      <p:sp>
        <p:nvSpPr>
          <p:cNvPr id="2" name="Title 1">
            <a:extLst>
              <a:ext uri="{FF2B5EF4-FFF2-40B4-BE49-F238E27FC236}">
                <a16:creationId xmlns:a16="http://schemas.microsoft.com/office/drawing/2014/main" id="{D1710B34-A474-4005-BE04-38E0976BEAD6}"/>
              </a:ext>
            </a:extLst>
          </p:cNvPr>
          <p:cNvSpPr>
            <a:spLocks noGrp="1"/>
          </p:cNvSpPr>
          <p:nvPr>
            <p:ph type="title"/>
          </p:nvPr>
        </p:nvSpPr>
        <p:spPr/>
        <p:txBody>
          <a:bodyPr/>
          <a:lstStyle/>
          <a:p>
            <a:r>
              <a:rPr lang="en-GB" dirty="0"/>
              <a:t>Presentation: What is an effective and appropriate response to tense situations? - 2</a:t>
            </a:r>
            <a:endParaRPr lang="en-CH" dirty="0"/>
          </a:p>
        </p:txBody>
      </p:sp>
    </p:spTree>
    <p:extLst>
      <p:ext uri="{BB962C8B-B14F-4D97-AF65-F5344CB8AC3E}">
        <p14:creationId xmlns:p14="http://schemas.microsoft.com/office/powerpoint/2010/main" val="3569717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798984-4BEB-684D-AB1B-CE8ECAAB6FFA}"/>
              </a:ext>
            </a:extLst>
          </p:cNvPr>
          <p:cNvSpPr>
            <a:spLocks noGrp="1"/>
          </p:cNvSpPr>
          <p:nvPr>
            <p:ph type="body" sz="quarter" idx="13"/>
          </p:nvPr>
        </p:nvSpPr>
        <p:spPr>
          <a:xfrm>
            <a:off x="507207" y="1363706"/>
            <a:ext cx="11174400" cy="360000"/>
          </a:xfrm>
        </p:spPr>
        <p:txBody>
          <a:bodyPr/>
          <a:lstStyle/>
          <a:p>
            <a:r>
              <a:rPr lang="en-US" dirty="0"/>
              <a:t>Inappropriate and ineffective responses or practices (a)</a:t>
            </a:r>
          </a:p>
        </p:txBody>
      </p:sp>
      <p:sp>
        <p:nvSpPr>
          <p:cNvPr id="3" name="Content Placeholder 2">
            <a:extLst>
              <a:ext uri="{FF2B5EF4-FFF2-40B4-BE49-F238E27FC236}">
                <a16:creationId xmlns:a16="http://schemas.microsoft.com/office/drawing/2014/main" id="{DEBEB2C8-D954-4F73-9A74-A99E0E3FA9D3}"/>
              </a:ext>
            </a:extLst>
          </p:cNvPr>
          <p:cNvSpPr>
            <a:spLocks noGrp="1"/>
          </p:cNvSpPr>
          <p:nvPr>
            <p:ph sz="quarter" idx="14"/>
          </p:nvPr>
        </p:nvSpPr>
        <p:spPr>
          <a:xfrm>
            <a:off x="507195" y="1892968"/>
            <a:ext cx="11174412" cy="4134261"/>
          </a:xfrm>
        </p:spPr>
        <p:txBody>
          <a:bodyPr/>
          <a:lstStyle/>
          <a:p>
            <a:pPr marL="0" lvl="0" indent="0">
              <a:buNone/>
            </a:pPr>
            <a:r>
              <a:rPr lang="en-GB" dirty="0"/>
              <a:t> </a:t>
            </a:r>
            <a:r>
              <a:rPr lang="en-GB" b="1" dirty="0"/>
              <a:t>Shouting</a:t>
            </a:r>
            <a:endParaRPr lang="en-CH" b="1" dirty="0"/>
          </a:p>
          <a:p>
            <a:pPr lvl="0"/>
            <a:r>
              <a:rPr lang="en-GB" dirty="0"/>
              <a:t>Shouting is often used to assert control, to be heard or “to make things clear”.</a:t>
            </a:r>
            <a:endParaRPr lang="en-CH" dirty="0"/>
          </a:p>
          <a:p>
            <a:pPr lvl="0"/>
            <a:r>
              <a:rPr lang="en-GB" dirty="0"/>
              <a:t>Shouting can increase tension and make people feel even more distressed.</a:t>
            </a:r>
            <a:endParaRPr lang="en-CH" dirty="0"/>
          </a:p>
          <a:p>
            <a:pPr marL="0" lvl="0" indent="0">
              <a:buNone/>
            </a:pPr>
            <a:endParaRPr lang="en-GB" dirty="0"/>
          </a:p>
          <a:p>
            <a:pPr marL="0" lvl="0" indent="0">
              <a:buNone/>
            </a:pPr>
            <a:r>
              <a:rPr lang="en-GB" b="1" dirty="0"/>
              <a:t>Threats and intimidation …</a:t>
            </a:r>
            <a:endParaRPr lang="en-CH" b="1" dirty="0"/>
          </a:p>
          <a:p>
            <a:pPr lvl="0"/>
            <a:r>
              <a:rPr lang="en-GB" dirty="0"/>
              <a:t>… are used to pressure and coerce people to do or not do something;</a:t>
            </a:r>
            <a:endParaRPr lang="en-CH" dirty="0"/>
          </a:p>
          <a:p>
            <a:pPr lvl="0"/>
            <a:r>
              <a:rPr lang="en-GB" dirty="0"/>
              <a:t>… but they can make people feel helpless, despondent, afraid and demeaned.</a:t>
            </a:r>
            <a:endParaRPr lang="en-CH" dirty="0"/>
          </a:p>
        </p:txBody>
      </p:sp>
      <p:sp>
        <p:nvSpPr>
          <p:cNvPr id="2" name="Title 1">
            <a:extLst>
              <a:ext uri="{FF2B5EF4-FFF2-40B4-BE49-F238E27FC236}">
                <a16:creationId xmlns:a16="http://schemas.microsoft.com/office/drawing/2014/main" id="{68761E80-F60A-4E62-BA99-3C47E54C70F4}"/>
              </a:ext>
            </a:extLst>
          </p:cNvPr>
          <p:cNvSpPr>
            <a:spLocks noGrp="1"/>
          </p:cNvSpPr>
          <p:nvPr>
            <p:ph type="title"/>
          </p:nvPr>
        </p:nvSpPr>
        <p:spPr/>
        <p:txBody>
          <a:bodyPr/>
          <a:lstStyle/>
          <a:p>
            <a:r>
              <a:rPr lang="en-GB" dirty="0"/>
              <a:t>Presentation: What is an effective and appropriate response to tense situations? – 3</a:t>
            </a:r>
            <a:endParaRPr lang="en-CH" dirty="0"/>
          </a:p>
        </p:txBody>
      </p:sp>
    </p:spTree>
    <p:extLst>
      <p:ext uri="{BB962C8B-B14F-4D97-AF65-F5344CB8AC3E}">
        <p14:creationId xmlns:p14="http://schemas.microsoft.com/office/powerpoint/2010/main" val="2738191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1705D-DAFE-AA49-87A1-0EE9450B0583}"/>
              </a:ext>
            </a:extLst>
          </p:cNvPr>
          <p:cNvSpPr>
            <a:spLocks noGrp="1"/>
          </p:cNvSpPr>
          <p:nvPr>
            <p:ph type="body" sz="quarter" idx="13"/>
          </p:nvPr>
        </p:nvSpPr>
        <p:spPr>
          <a:xfrm>
            <a:off x="507207" y="1347664"/>
            <a:ext cx="11174400" cy="360000"/>
          </a:xfrm>
        </p:spPr>
        <p:txBody>
          <a:bodyPr/>
          <a:lstStyle/>
          <a:p>
            <a:r>
              <a:rPr lang="en-US" dirty="0"/>
              <a:t>Inappropriate and ineffective responses or practices (b)</a:t>
            </a:r>
          </a:p>
        </p:txBody>
      </p:sp>
      <p:sp>
        <p:nvSpPr>
          <p:cNvPr id="3" name="Content Placeholder 2">
            <a:extLst>
              <a:ext uri="{FF2B5EF4-FFF2-40B4-BE49-F238E27FC236}">
                <a16:creationId xmlns:a16="http://schemas.microsoft.com/office/drawing/2014/main" id="{B50FA786-611B-4346-968C-108C6AE7D6BF}"/>
              </a:ext>
            </a:extLst>
          </p:cNvPr>
          <p:cNvSpPr>
            <a:spLocks noGrp="1"/>
          </p:cNvSpPr>
          <p:nvPr>
            <p:ph sz="quarter" idx="14"/>
          </p:nvPr>
        </p:nvSpPr>
        <p:spPr>
          <a:xfrm>
            <a:off x="507195" y="1812760"/>
            <a:ext cx="11174412" cy="3813420"/>
          </a:xfrm>
        </p:spPr>
        <p:txBody>
          <a:bodyPr/>
          <a:lstStyle/>
          <a:p>
            <a:pPr marL="0" indent="0">
              <a:buNone/>
            </a:pPr>
            <a:r>
              <a:rPr lang="en-US" b="1" dirty="0"/>
              <a:t>Forceful handling …</a:t>
            </a:r>
          </a:p>
          <a:p>
            <a:pPr lvl="2"/>
            <a:r>
              <a:rPr lang="en-US" dirty="0"/>
              <a:t>… includes pushing, grabbing, pulling and other physical force.</a:t>
            </a:r>
          </a:p>
          <a:p>
            <a:pPr lvl="2"/>
            <a:r>
              <a:rPr lang="en-US" dirty="0"/>
              <a:t>… can cause injuries.</a:t>
            </a:r>
          </a:p>
          <a:p>
            <a:pPr lvl="2"/>
            <a:r>
              <a:rPr lang="en-US" dirty="0"/>
              <a:t>… can quickly escalate a situation to violence. </a:t>
            </a:r>
          </a:p>
          <a:p>
            <a:pPr marL="0" indent="0">
              <a:buNone/>
            </a:pPr>
            <a:r>
              <a:rPr lang="en-US" b="1" dirty="0"/>
              <a:t>Forced medication:</a:t>
            </a:r>
          </a:p>
          <a:p>
            <a:pPr lvl="2"/>
            <a:r>
              <a:rPr lang="en-US" dirty="0"/>
              <a:t>… is often used to resolve a tense situation or to prevent people from behaving in a way that is perceived as challenging.</a:t>
            </a:r>
          </a:p>
          <a:p>
            <a:pPr lvl="2"/>
            <a:r>
              <a:rPr lang="en-US" dirty="0"/>
              <a:t>… can have negative impacts on people’s health.</a:t>
            </a:r>
          </a:p>
          <a:p>
            <a:pPr lvl="2"/>
            <a:r>
              <a:rPr lang="en-US" dirty="0"/>
              <a:t>… can seriously damage the relationship between the individual and staff members.</a:t>
            </a:r>
          </a:p>
          <a:p>
            <a:endParaRPr lang="en-CH" dirty="0"/>
          </a:p>
        </p:txBody>
      </p:sp>
      <p:sp>
        <p:nvSpPr>
          <p:cNvPr id="2" name="Title 1">
            <a:extLst>
              <a:ext uri="{FF2B5EF4-FFF2-40B4-BE49-F238E27FC236}">
                <a16:creationId xmlns:a16="http://schemas.microsoft.com/office/drawing/2014/main" id="{0C372B37-E178-4698-890D-CADB56FDD65F}"/>
              </a:ext>
            </a:extLst>
          </p:cNvPr>
          <p:cNvSpPr>
            <a:spLocks noGrp="1"/>
          </p:cNvSpPr>
          <p:nvPr>
            <p:ph type="title"/>
          </p:nvPr>
        </p:nvSpPr>
        <p:spPr/>
        <p:txBody>
          <a:bodyPr/>
          <a:lstStyle/>
          <a:p>
            <a:pPr lvl="0"/>
            <a:r>
              <a:rPr lang="en-GB" dirty="0"/>
              <a:t>Presentation: What is an effective and appropriate response to tense situations? – 4</a:t>
            </a:r>
            <a:endParaRPr lang="en-CH" dirty="0"/>
          </a:p>
        </p:txBody>
      </p:sp>
    </p:spTree>
    <p:extLst>
      <p:ext uri="{BB962C8B-B14F-4D97-AF65-F5344CB8AC3E}">
        <p14:creationId xmlns:p14="http://schemas.microsoft.com/office/powerpoint/2010/main" val="1307364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827950-F995-214E-BEC1-1FE1988A580A}"/>
              </a:ext>
            </a:extLst>
          </p:cNvPr>
          <p:cNvSpPr>
            <a:spLocks noGrp="1"/>
          </p:cNvSpPr>
          <p:nvPr>
            <p:ph type="body" sz="quarter" idx="13"/>
          </p:nvPr>
        </p:nvSpPr>
        <p:spPr>
          <a:xfrm>
            <a:off x="507207" y="1347664"/>
            <a:ext cx="11174400" cy="360000"/>
          </a:xfrm>
        </p:spPr>
        <p:txBody>
          <a:bodyPr/>
          <a:lstStyle/>
          <a:p>
            <a:r>
              <a:rPr lang="en-US" dirty="0"/>
              <a:t>Inappropriate and ineffective responses or practices (c)</a:t>
            </a:r>
          </a:p>
        </p:txBody>
      </p:sp>
      <p:sp>
        <p:nvSpPr>
          <p:cNvPr id="3" name="Content Placeholder 2">
            <a:extLst>
              <a:ext uri="{FF2B5EF4-FFF2-40B4-BE49-F238E27FC236}">
                <a16:creationId xmlns:a16="http://schemas.microsoft.com/office/drawing/2014/main" id="{A719E7E8-1D38-4855-AEEF-A3DA84D25001}"/>
              </a:ext>
            </a:extLst>
          </p:cNvPr>
          <p:cNvSpPr>
            <a:spLocks noGrp="1"/>
          </p:cNvSpPr>
          <p:nvPr>
            <p:ph sz="quarter" idx="14"/>
          </p:nvPr>
        </p:nvSpPr>
        <p:spPr>
          <a:xfrm>
            <a:off x="507195" y="1707664"/>
            <a:ext cx="11174412" cy="4303524"/>
          </a:xfrm>
        </p:spPr>
        <p:txBody>
          <a:bodyPr/>
          <a:lstStyle/>
          <a:p>
            <a:pPr marL="0" lvl="0" indent="0">
              <a:buNone/>
            </a:pPr>
            <a:r>
              <a:rPr lang="en-GB" b="1" dirty="0"/>
              <a:t>Seclusion and restraint …</a:t>
            </a:r>
            <a:endParaRPr lang="en-CH" b="1" dirty="0"/>
          </a:p>
          <a:p>
            <a:pPr lvl="2"/>
            <a:r>
              <a:rPr lang="en-GB" dirty="0"/>
              <a:t>They often make the situation worse.</a:t>
            </a:r>
            <a:endParaRPr lang="en-CH" dirty="0"/>
          </a:p>
          <a:p>
            <a:pPr lvl="2"/>
            <a:r>
              <a:rPr lang="en-GB" dirty="0"/>
              <a:t>There is no evidence that these practices help individuals improve their self-control.</a:t>
            </a:r>
            <a:endParaRPr lang="en-CH" dirty="0"/>
          </a:p>
          <a:p>
            <a:pPr lvl="2"/>
            <a:r>
              <a:rPr lang="en-GB" dirty="0"/>
              <a:t>There is no therapeutic benefit or long-term positive impact on behaviour change.</a:t>
            </a:r>
            <a:endParaRPr lang="en-CH" dirty="0"/>
          </a:p>
          <a:p>
            <a:pPr lvl="2"/>
            <a:r>
              <a:rPr lang="en-GB" dirty="0"/>
              <a:t>They can increase feelings of helplessness, fear, distress, frustration, anger and resentment.</a:t>
            </a:r>
            <a:endParaRPr lang="en-CH" dirty="0"/>
          </a:p>
          <a:p>
            <a:pPr lvl="2"/>
            <a:r>
              <a:rPr lang="en-GB" dirty="0"/>
              <a:t>They can lead to deterioration of a person’s mental health and seriously hinder recovery.</a:t>
            </a:r>
            <a:endParaRPr lang="en-CH" dirty="0"/>
          </a:p>
          <a:p>
            <a:pPr lvl="2"/>
            <a:r>
              <a:rPr lang="en-GB" dirty="0"/>
              <a:t>They can result in suffering, injury or even death of people who are using the services. </a:t>
            </a:r>
            <a:endParaRPr lang="en-CH" dirty="0"/>
          </a:p>
          <a:p>
            <a:pPr lvl="2"/>
            <a:r>
              <a:rPr lang="en-GB" dirty="0"/>
              <a:t>They can harm the therapeutic relationship between the individual and the staff member.</a:t>
            </a:r>
            <a:endParaRPr lang="en-CH" dirty="0"/>
          </a:p>
          <a:p>
            <a:pPr lvl="2"/>
            <a:r>
              <a:rPr lang="en-GB" dirty="0"/>
              <a:t>They can also leave psychological wounds on staff members, family or others who witness or impose these measures. </a:t>
            </a:r>
            <a:endParaRPr lang="en-CH" dirty="0"/>
          </a:p>
        </p:txBody>
      </p:sp>
      <p:sp>
        <p:nvSpPr>
          <p:cNvPr id="2" name="Title 1">
            <a:extLst>
              <a:ext uri="{FF2B5EF4-FFF2-40B4-BE49-F238E27FC236}">
                <a16:creationId xmlns:a16="http://schemas.microsoft.com/office/drawing/2014/main" id="{73323834-8B5C-4291-BA51-F2BC51157FB9}"/>
              </a:ext>
            </a:extLst>
          </p:cNvPr>
          <p:cNvSpPr>
            <a:spLocks noGrp="1"/>
          </p:cNvSpPr>
          <p:nvPr>
            <p:ph type="title"/>
          </p:nvPr>
        </p:nvSpPr>
        <p:spPr/>
        <p:txBody>
          <a:bodyPr/>
          <a:lstStyle/>
          <a:p>
            <a:r>
              <a:rPr lang="en-GB" dirty="0"/>
              <a:t>Presentation: What is an effective and appropriate response to tense situations? – 5</a:t>
            </a:r>
            <a:endParaRPr lang="en-CH" dirty="0"/>
          </a:p>
        </p:txBody>
      </p:sp>
    </p:spTree>
    <p:extLst>
      <p:ext uri="{BB962C8B-B14F-4D97-AF65-F5344CB8AC3E}">
        <p14:creationId xmlns:p14="http://schemas.microsoft.com/office/powerpoint/2010/main" val="1299318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747798-5C30-C140-A33C-5BE60E29B1C0}"/>
              </a:ext>
            </a:extLst>
          </p:cNvPr>
          <p:cNvSpPr>
            <a:spLocks noGrp="1"/>
          </p:cNvSpPr>
          <p:nvPr>
            <p:ph type="body" sz="quarter" idx="13"/>
          </p:nvPr>
        </p:nvSpPr>
        <p:spPr>
          <a:xfrm>
            <a:off x="507207" y="1331622"/>
            <a:ext cx="11174400" cy="360000"/>
          </a:xfrm>
        </p:spPr>
        <p:txBody>
          <a:bodyPr/>
          <a:lstStyle/>
          <a:p>
            <a:r>
              <a:rPr lang="en-GB" dirty="0"/>
              <a:t>Appropriate and effective responses (a)</a:t>
            </a:r>
            <a:endParaRPr lang="en-US" dirty="0"/>
          </a:p>
        </p:txBody>
      </p:sp>
      <p:sp>
        <p:nvSpPr>
          <p:cNvPr id="3" name="Content Placeholder 2">
            <a:extLst>
              <a:ext uri="{FF2B5EF4-FFF2-40B4-BE49-F238E27FC236}">
                <a16:creationId xmlns:a16="http://schemas.microsoft.com/office/drawing/2014/main" id="{8DB8D7AF-1028-48C6-98A0-19168D0C1F8F}"/>
              </a:ext>
            </a:extLst>
          </p:cNvPr>
          <p:cNvSpPr>
            <a:spLocks noGrp="1"/>
          </p:cNvSpPr>
          <p:nvPr>
            <p:ph sz="quarter" idx="14"/>
          </p:nvPr>
        </p:nvSpPr>
        <p:spPr>
          <a:xfrm>
            <a:off x="507195" y="2053388"/>
            <a:ext cx="11174412" cy="3957799"/>
          </a:xfrm>
        </p:spPr>
        <p:txBody>
          <a:bodyPr/>
          <a:lstStyle/>
          <a:p>
            <a:r>
              <a:rPr lang="en-US" dirty="0"/>
              <a:t>When violence, coercion and abuses occur in services, not only do the services fail to help people but they compound original difficulties, by retraumatizing people.</a:t>
            </a:r>
          </a:p>
          <a:p>
            <a:r>
              <a:rPr lang="en-US" dirty="0"/>
              <a:t>Important that practitioners learn how to react to tense situations in ways that are trauma-sensitive, not damaging or counter-productive. </a:t>
            </a:r>
          </a:p>
          <a:p>
            <a:r>
              <a:rPr lang="en-US" dirty="0"/>
              <a:t>A good start may be to ask the person in distress first what could bring relief. </a:t>
            </a:r>
          </a:p>
          <a:p>
            <a:r>
              <a:rPr lang="en-US" dirty="0"/>
              <a:t>Since most tension starts from discomfort and powerlessness, listening carefully and reducing powerlessness are key. </a:t>
            </a:r>
          </a:p>
          <a:p>
            <a:r>
              <a:rPr lang="en-US" dirty="0"/>
              <a:t>Responding early reduces the chances that the situation escalates into a conflict. </a:t>
            </a:r>
          </a:p>
          <a:p>
            <a:endParaRPr lang="en-CH" dirty="0"/>
          </a:p>
        </p:txBody>
      </p:sp>
      <p:sp>
        <p:nvSpPr>
          <p:cNvPr id="2" name="Title 1">
            <a:extLst>
              <a:ext uri="{FF2B5EF4-FFF2-40B4-BE49-F238E27FC236}">
                <a16:creationId xmlns:a16="http://schemas.microsoft.com/office/drawing/2014/main" id="{6B71B9DD-28CB-4792-9F48-4BE5CC058F24}"/>
              </a:ext>
            </a:extLst>
          </p:cNvPr>
          <p:cNvSpPr>
            <a:spLocks noGrp="1"/>
          </p:cNvSpPr>
          <p:nvPr>
            <p:ph type="title"/>
          </p:nvPr>
        </p:nvSpPr>
        <p:spPr/>
        <p:txBody>
          <a:bodyPr/>
          <a:lstStyle/>
          <a:p>
            <a:r>
              <a:rPr lang="en-GB" dirty="0"/>
              <a:t>Presentation: What is an effective and appropriate response to tense situations? – 6</a:t>
            </a:r>
            <a:endParaRPr lang="en-CH" dirty="0"/>
          </a:p>
        </p:txBody>
      </p:sp>
    </p:spTree>
    <p:extLst>
      <p:ext uri="{BB962C8B-B14F-4D97-AF65-F5344CB8AC3E}">
        <p14:creationId xmlns:p14="http://schemas.microsoft.com/office/powerpoint/2010/main" val="2290261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F26903-74BC-A243-B5BF-2724818AC4D3}"/>
              </a:ext>
            </a:extLst>
          </p:cNvPr>
          <p:cNvSpPr>
            <a:spLocks noGrp="1"/>
          </p:cNvSpPr>
          <p:nvPr>
            <p:ph type="body" sz="quarter" idx="13"/>
          </p:nvPr>
        </p:nvSpPr>
        <p:spPr>
          <a:xfrm>
            <a:off x="507207" y="1315580"/>
            <a:ext cx="11174400" cy="360000"/>
          </a:xfrm>
        </p:spPr>
        <p:txBody>
          <a:bodyPr/>
          <a:lstStyle/>
          <a:p>
            <a:r>
              <a:rPr lang="en-US" dirty="0"/>
              <a:t>Appropriate and effective responses (b)</a:t>
            </a:r>
          </a:p>
        </p:txBody>
      </p:sp>
      <p:sp>
        <p:nvSpPr>
          <p:cNvPr id="3" name="Content Placeholder 2">
            <a:extLst>
              <a:ext uri="{FF2B5EF4-FFF2-40B4-BE49-F238E27FC236}">
                <a16:creationId xmlns:a16="http://schemas.microsoft.com/office/drawing/2014/main" id="{E8189B67-E86E-46C7-BB36-940E96513973}"/>
              </a:ext>
            </a:extLst>
          </p:cNvPr>
          <p:cNvSpPr>
            <a:spLocks noGrp="1"/>
          </p:cNvSpPr>
          <p:nvPr>
            <p:ph sz="quarter" idx="14"/>
          </p:nvPr>
        </p:nvSpPr>
        <p:spPr>
          <a:xfrm>
            <a:off x="507195" y="1675580"/>
            <a:ext cx="11174412" cy="4335608"/>
          </a:xfrm>
        </p:spPr>
        <p:txBody>
          <a:bodyPr/>
          <a:lstStyle/>
          <a:p>
            <a:pPr marL="0" indent="0">
              <a:buNone/>
            </a:pPr>
            <a:r>
              <a:rPr lang="en-US" sz="1800" dirty="0"/>
              <a:t>An appropriate and effective response to a tense situation involves:</a:t>
            </a:r>
          </a:p>
          <a:p>
            <a:pPr lvl="2">
              <a:spcAft>
                <a:spcPts val="500"/>
              </a:spcAft>
            </a:pPr>
            <a:r>
              <a:rPr lang="en-US" sz="1800" dirty="0"/>
              <a:t>asking the person how they want to be supported/treated;</a:t>
            </a:r>
          </a:p>
          <a:p>
            <a:pPr lvl="2">
              <a:spcAft>
                <a:spcPts val="500"/>
              </a:spcAft>
            </a:pPr>
            <a:r>
              <a:rPr lang="en-US" sz="1800" dirty="0"/>
              <a:t>treating the person concerned with respect and empathy;</a:t>
            </a:r>
          </a:p>
          <a:p>
            <a:pPr lvl="2">
              <a:spcAft>
                <a:spcPts val="500"/>
              </a:spcAft>
            </a:pPr>
            <a:r>
              <a:rPr lang="en-US" sz="1800" dirty="0"/>
              <a:t>paying attention to prior history of trauma or abuse;</a:t>
            </a:r>
          </a:p>
          <a:p>
            <a:pPr lvl="2">
              <a:spcAft>
                <a:spcPts val="500"/>
              </a:spcAft>
            </a:pPr>
            <a:r>
              <a:rPr lang="en-US" sz="1800" dirty="0"/>
              <a:t>listening to their concerns and wishes;</a:t>
            </a:r>
          </a:p>
          <a:p>
            <a:pPr lvl="2">
              <a:spcAft>
                <a:spcPts val="500"/>
              </a:spcAft>
            </a:pPr>
            <a:r>
              <a:rPr lang="en-US" sz="1800" dirty="0"/>
              <a:t>trying to understand how they are feeling and acknowledging their feelings;</a:t>
            </a:r>
          </a:p>
          <a:p>
            <a:pPr lvl="2">
              <a:spcAft>
                <a:spcPts val="500"/>
              </a:spcAft>
            </a:pPr>
            <a:r>
              <a:rPr lang="en-US" sz="1800" dirty="0"/>
              <a:t>being patient and supportive;</a:t>
            </a:r>
          </a:p>
          <a:p>
            <a:pPr lvl="2">
              <a:spcAft>
                <a:spcPts val="500"/>
              </a:spcAft>
            </a:pPr>
            <a:r>
              <a:rPr lang="en-US" sz="1800" dirty="0"/>
              <a:t>being reassuring;</a:t>
            </a:r>
          </a:p>
          <a:p>
            <a:pPr lvl="2">
              <a:spcAft>
                <a:spcPts val="500"/>
              </a:spcAft>
            </a:pPr>
            <a:r>
              <a:rPr lang="en-US" sz="1800" dirty="0"/>
              <a:t>giving the person space and time;</a:t>
            </a:r>
          </a:p>
          <a:p>
            <a:pPr lvl="2">
              <a:spcAft>
                <a:spcPts val="500"/>
              </a:spcAft>
            </a:pPr>
            <a:r>
              <a:rPr lang="en-US" sz="1800" dirty="0"/>
              <a:t>keeping calm;</a:t>
            </a:r>
          </a:p>
          <a:p>
            <a:pPr lvl="2">
              <a:spcAft>
                <a:spcPts val="500"/>
              </a:spcAft>
            </a:pPr>
            <a:r>
              <a:rPr lang="en-US" sz="1800" dirty="0"/>
              <a:t>finding a nonviolent solution to problems.</a:t>
            </a:r>
          </a:p>
          <a:p>
            <a:pPr marL="0" indent="0">
              <a:buNone/>
            </a:pPr>
            <a:r>
              <a:rPr lang="en-US" sz="1800" dirty="0"/>
              <a:t>	When dealing with tense situations, it may be necessary to think about the safety of all the persons around.</a:t>
            </a:r>
          </a:p>
        </p:txBody>
      </p:sp>
      <p:sp>
        <p:nvSpPr>
          <p:cNvPr id="2" name="Title 1">
            <a:extLst>
              <a:ext uri="{FF2B5EF4-FFF2-40B4-BE49-F238E27FC236}">
                <a16:creationId xmlns:a16="http://schemas.microsoft.com/office/drawing/2014/main" id="{A6484E76-C513-4E73-9EEA-E9C77C8F877C}"/>
              </a:ext>
            </a:extLst>
          </p:cNvPr>
          <p:cNvSpPr>
            <a:spLocks noGrp="1"/>
          </p:cNvSpPr>
          <p:nvPr>
            <p:ph type="title"/>
          </p:nvPr>
        </p:nvSpPr>
        <p:spPr/>
        <p:txBody>
          <a:bodyPr/>
          <a:lstStyle/>
          <a:p>
            <a:r>
              <a:rPr lang="en-GB" dirty="0"/>
              <a:t>Presentation: What is an effective and appropriate response to tense situations? – 7</a:t>
            </a:r>
            <a:endParaRPr lang="en-CH" dirty="0"/>
          </a:p>
        </p:txBody>
      </p:sp>
    </p:spTree>
    <p:extLst>
      <p:ext uri="{BB962C8B-B14F-4D97-AF65-F5344CB8AC3E}">
        <p14:creationId xmlns:p14="http://schemas.microsoft.com/office/powerpoint/2010/main" val="2652217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521EAD-0C68-2C48-8EB5-087F01F4ACFB}"/>
              </a:ext>
            </a:extLst>
          </p:cNvPr>
          <p:cNvSpPr>
            <a:spLocks noGrp="1"/>
          </p:cNvSpPr>
          <p:nvPr>
            <p:ph type="body" sz="quarter" idx="13"/>
          </p:nvPr>
        </p:nvSpPr>
        <p:spPr>
          <a:xfrm>
            <a:off x="507207" y="1331622"/>
            <a:ext cx="11174400" cy="360000"/>
          </a:xfrm>
        </p:spPr>
        <p:txBody>
          <a:bodyPr/>
          <a:lstStyle/>
          <a:p>
            <a:r>
              <a:rPr lang="en-US" dirty="0"/>
              <a:t>Recognizing and responding to sensitivities and signs of distress (c)</a:t>
            </a:r>
          </a:p>
        </p:txBody>
      </p:sp>
      <p:sp>
        <p:nvSpPr>
          <p:cNvPr id="3" name="Content Placeholder 2">
            <a:extLst>
              <a:ext uri="{FF2B5EF4-FFF2-40B4-BE49-F238E27FC236}">
                <a16:creationId xmlns:a16="http://schemas.microsoft.com/office/drawing/2014/main" id="{880161E8-3ABC-49C9-B74A-4F02E86D7F28}"/>
              </a:ext>
            </a:extLst>
          </p:cNvPr>
          <p:cNvSpPr>
            <a:spLocks noGrp="1"/>
          </p:cNvSpPr>
          <p:nvPr>
            <p:ph sz="quarter" idx="14"/>
          </p:nvPr>
        </p:nvSpPr>
        <p:spPr>
          <a:xfrm>
            <a:off x="507195" y="1941096"/>
            <a:ext cx="11174412" cy="3765293"/>
          </a:xfrm>
        </p:spPr>
        <p:txBody>
          <a:bodyPr/>
          <a:lstStyle/>
          <a:p>
            <a:r>
              <a:rPr lang="en-US" dirty="0"/>
              <a:t>Sensitivities are situations or stimuli which can lead to a range of emotions including distress, frustration or anger. </a:t>
            </a:r>
          </a:p>
          <a:p>
            <a:r>
              <a:rPr lang="en-US" dirty="0"/>
              <a:t>Identifying sensitivities and signs of distress should not be undertaken only in relation to people using the services. </a:t>
            </a:r>
          </a:p>
          <a:p>
            <a:r>
              <a:rPr lang="en-US" dirty="0"/>
              <a:t>It should also be undertaken for staff, families and others – all have sensitivities and signs of distress to identify in order to avoid conflict. </a:t>
            </a:r>
          </a:p>
          <a:p>
            <a:r>
              <a:rPr lang="en-US" dirty="0"/>
              <a:t>Staff in services may also benefit from additional training on how to manage their own stress levels or anger and on remaining calm in difficult situations. </a:t>
            </a:r>
          </a:p>
          <a:p>
            <a:endParaRPr lang="en-CH" dirty="0"/>
          </a:p>
        </p:txBody>
      </p:sp>
      <p:sp>
        <p:nvSpPr>
          <p:cNvPr id="2" name="Title 1">
            <a:extLst>
              <a:ext uri="{FF2B5EF4-FFF2-40B4-BE49-F238E27FC236}">
                <a16:creationId xmlns:a16="http://schemas.microsoft.com/office/drawing/2014/main" id="{B7FC5270-2B7F-49A6-82DD-D6FFDC3ACB1A}"/>
              </a:ext>
            </a:extLst>
          </p:cNvPr>
          <p:cNvSpPr>
            <a:spLocks noGrp="1"/>
          </p:cNvSpPr>
          <p:nvPr>
            <p:ph type="title"/>
          </p:nvPr>
        </p:nvSpPr>
        <p:spPr/>
        <p:txBody>
          <a:bodyPr/>
          <a:lstStyle/>
          <a:p>
            <a:r>
              <a:rPr lang="en-GB" dirty="0"/>
              <a:t>Presentation: What is an effective and appropriate response to tense situations? – 8</a:t>
            </a:r>
            <a:endParaRPr lang="en-CH" dirty="0"/>
          </a:p>
        </p:txBody>
      </p:sp>
    </p:spTree>
    <p:extLst>
      <p:ext uri="{BB962C8B-B14F-4D97-AF65-F5344CB8AC3E}">
        <p14:creationId xmlns:p14="http://schemas.microsoft.com/office/powerpoint/2010/main" val="270573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2FC4F-FE39-4C85-917E-1C7CEEC7B11E}"/>
              </a:ext>
            </a:extLst>
          </p:cNvPr>
          <p:cNvSpPr>
            <a:spLocks noGrp="1"/>
          </p:cNvSpPr>
          <p:nvPr>
            <p:ph sz="quarter" idx="14"/>
          </p:nvPr>
        </p:nvSpPr>
        <p:spPr>
          <a:xfrm>
            <a:off x="507195" y="1013886"/>
            <a:ext cx="11174412" cy="4500000"/>
          </a:xfrm>
        </p:spPr>
        <p:txBody>
          <a:bodyPr/>
          <a:lstStyle/>
          <a:p>
            <a:pPr>
              <a:spcAft>
                <a:spcPts val="0"/>
              </a:spcAft>
            </a:pPr>
            <a:r>
              <a:rPr lang="en-GB" b="1" dirty="0"/>
              <a:t>Topic 1</a:t>
            </a:r>
            <a:r>
              <a:rPr lang="en-GB" dirty="0"/>
              <a:t>: What are violence, coercion and abuse? </a:t>
            </a:r>
          </a:p>
          <a:p>
            <a:pPr>
              <a:spcAft>
                <a:spcPts val="0"/>
              </a:spcAft>
            </a:pPr>
            <a:r>
              <a:rPr lang="en-GB" b="1" dirty="0"/>
              <a:t>Topic 2: </a:t>
            </a:r>
            <a:r>
              <a:rPr lang="en-GB" dirty="0"/>
              <a:t>What does the CRPD say about violence, coercion and abuse? </a:t>
            </a:r>
          </a:p>
          <a:p>
            <a:pPr>
              <a:spcAft>
                <a:spcPts val="0"/>
              </a:spcAft>
            </a:pPr>
            <a:r>
              <a:rPr lang="en-GB" b="1" dirty="0"/>
              <a:t>Topic 3: </a:t>
            </a:r>
            <a:r>
              <a:rPr lang="en-GB" dirty="0"/>
              <a:t>What are the impacts of violence, coercion and abuse? </a:t>
            </a:r>
          </a:p>
          <a:p>
            <a:pPr>
              <a:spcAft>
                <a:spcPts val="0"/>
              </a:spcAft>
            </a:pPr>
            <a:r>
              <a:rPr lang="en-GB" b="1" dirty="0"/>
              <a:t>Topic 4: </a:t>
            </a:r>
            <a:r>
              <a:rPr lang="en-GB" dirty="0"/>
              <a:t>Why are these practices happening? </a:t>
            </a:r>
          </a:p>
          <a:p>
            <a:pPr>
              <a:spcAft>
                <a:spcPts val="0"/>
              </a:spcAft>
            </a:pPr>
            <a:r>
              <a:rPr lang="en-GB" b="1" dirty="0"/>
              <a:t>Topic 5: </a:t>
            </a:r>
            <a:r>
              <a:rPr lang="en-GB" dirty="0"/>
              <a:t>Understanding attitudes and power relations </a:t>
            </a:r>
          </a:p>
          <a:p>
            <a:pPr>
              <a:spcAft>
                <a:spcPts val="0"/>
              </a:spcAft>
            </a:pPr>
            <a:r>
              <a:rPr lang="en-GB" b="1" dirty="0"/>
              <a:t>Topic 6: </a:t>
            </a:r>
            <a:r>
              <a:rPr lang="en-GB" dirty="0"/>
              <a:t>Key strategies to avoid and defuse conflictual situations</a:t>
            </a:r>
          </a:p>
          <a:p>
            <a:pPr>
              <a:spcAft>
                <a:spcPts val="0"/>
              </a:spcAft>
            </a:pPr>
            <a:r>
              <a:rPr lang="en-GB" b="1" dirty="0"/>
              <a:t>Topic 7: </a:t>
            </a:r>
            <a:r>
              <a:rPr lang="en-GB" dirty="0"/>
              <a:t>Communication techniques</a:t>
            </a:r>
          </a:p>
          <a:p>
            <a:pPr>
              <a:spcAft>
                <a:spcPts val="0"/>
              </a:spcAft>
            </a:pPr>
            <a:r>
              <a:rPr lang="en-GB" b="1" dirty="0"/>
              <a:t>Topic 8: </a:t>
            </a:r>
            <a:r>
              <a:rPr lang="en-GB" dirty="0"/>
              <a:t>Supportive environments and the use of comfort rooms</a:t>
            </a:r>
          </a:p>
          <a:p>
            <a:pPr>
              <a:spcAft>
                <a:spcPts val="0"/>
              </a:spcAft>
            </a:pPr>
            <a:r>
              <a:rPr lang="en-GB" b="1" dirty="0"/>
              <a:t>Topic 9: </a:t>
            </a:r>
            <a:r>
              <a:rPr lang="en-GB" dirty="0"/>
              <a:t>Creating a “saying yes” and “can do” culture</a:t>
            </a:r>
          </a:p>
          <a:p>
            <a:pPr>
              <a:spcAft>
                <a:spcPts val="0"/>
              </a:spcAft>
            </a:pPr>
            <a:r>
              <a:rPr lang="en-GB" b="1" dirty="0"/>
              <a:t>Topic 10: </a:t>
            </a:r>
            <a:r>
              <a:rPr lang="en-GB" dirty="0"/>
              <a:t>Individualized plans to explore and respond to sensitivities and signs of distress</a:t>
            </a:r>
          </a:p>
          <a:p>
            <a:pPr>
              <a:spcAft>
                <a:spcPts val="0"/>
              </a:spcAft>
            </a:pPr>
            <a:r>
              <a:rPr lang="en-GB" b="1" dirty="0"/>
              <a:t>Topic 11</a:t>
            </a:r>
            <a:r>
              <a:rPr lang="en-GB" dirty="0"/>
              <a:t>: Response teams</a:t>
            </a:r>
          </a:p>
          <a:p>
            <a:pPr>
              <a:spcAft>
                <a:spcPts val="0"/>
              </a:spcAft>
            </a:pPr>
            <a:r>
              <a:rPr lang="en-GB" b="1" dirty="0"/>
              <a:t>Topic 12</a:t>
            </a:r>
            <a:r>
              <a:rPr lang="en-GB" dirty="0"/>
              <a:t>: Complaints and reporting procedures</a:t>
            </a:r>
          </a:p>
          <a:p>
            <a:pPr>
              <a:spcAft>
                <a:spcPts val="0"/>
              </a:spcAft>
            </a:pPr>
            <a:r>
              <a:rPr lang="en-GB" b="1" dirty="0"/>
              <a:t>Topic 13: </a:t>
            </a:r>
            <a:r>
              <a:rPr lang="en-GB" dirty="0"/>
              <a:t>Stopping violence, coercion and abuse in my mental health or social service</a:t>
            </a:r>
          </a:p>
          <a:p>
            <a:endParaRPr lang="en-CH" dirty="0"/>
          </a:p>
        </p:txBody>
      </p:sp>
      <p:sp>
        <p:nvSpPr>
          <p:cNvPr id="2" name="Title 1">
            <a:extLst>
              <a:ext uri="{FF2B5EF4-FFF2-40B4-BE49-F238E27FC236}">
                <a16:creationId xmlns:a16="http://schemas.microsoft.com/office/drawing/2014/main" id="{3B2504AC-5131-4C16-90E7-DEF35C9A56F1}"/>
              </a:ext>
            </a:extLst>
          </p:cNvPr>
          <p:cNvSpPr>
            <a:spLocks noGrp="1"/>
          </p:cNvSpPr>
          <p:nvPr>
            <p:ph type="title"/>
          </p:nvPr>
        </p:nvSpPr>
        <p:spPr/>
        <p:txBody>
          <a:bodyPr/>
          <a:lstStyle/>
          <a:p>
            <a:r>
              <a:rPr lang="en-US" dirty="0"/>
              <a:t>Topics covered in this module</a:t>
            </a:r>
            <a:endParaRPr lang="en-CH" dirty="0"/>
          </a:p>
        </p:txBody>
      </p:sp>
    </p:spTree>
    <p:extLst>
      <p:ext uri="{BB962C8B-B14F-4D97-AF65-F5344CB8AC3E}">
        <p14:creationId xmlns:p14="http://schemas.microsoft.com/office/powerpoint/2010/main" val="121839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5FABF0-52C9-3E4B-B5FD-CB6BC48C941D}"/>
              </a:ext>
            </a:extLst>
          </p:cNvPr>
          <p:cNvSpPr>
            <a:spLocks noGrp="1"/>
          </p:cNvSpPr>
          <p:nvPr>
            <p:ph type="body" sz="quarter" idx="13"/>
          </p:nvPr>
        </p:nvSpPr>
        <p:spPr>
          <a:xfrm>
            <a:off x="507207" y="1347664"/>
            <a:ext cx="11174400" cy="360000"/>
          </a:xfrm>
        </p:spPr>
        <p:txBody>
          <a:bodyPr/>
          <a:lstStyle/>
          <a:p>
            <a:r>
              <a:rPr lang="en-US" dirty="0"/>
              <a:t>Recognizing and responding to sensitivities and signs of distress (d)</a:t>
            </a:r>
          </a:p>
        </p:txBody>
      </p:sp>
      <p:sp>
        <p:nvSpPr>
          <p:cNvPr id="3" name="Content Placeholder 2">
            <a:extLst>
              <a:ext uri="{FF2B5EF4-FFF2-40B4-BE49-F238E27FC236}">
                <a16:creationId xmlns:a16="http://schemas.microsoft.com/office/drawing/2014/main" id="{A89F9590-ADEA-4DAD-8D3A-0094D42F4265}"/>
              </a:ext>
            </a:extLst>
          </p:cNvPr>
          <p:cNvSpPr>
            <a:spLocks noGrp="1"/>
          </p:cNvSpPr>
          <p:nvPr>
            <p:ph sz="quarter" idx="14"/>
          </p:nvPr>
        </p:nvSpPr>
        <p:spPr>
          <a:xfrm>
            <a:off x="507195" y="1925052"/>
            <a:ext cx="11174412" cy="4086135"/>
          </a:xfrm>
        </p:spPr>
        <p:txBody>
          <a:bodyPr/>
          <a:lstStyle/>
          <a:p>
            <a:r>
              <a:rPr lang="en-US" dirty="0"/>
              <a:t>Important to try and identify a person’s sensitivities and signs of distress, anger or frustration as soon as possible to prevent escalation. </a:t>
            </a:r>
          </a:p>
          <a:p>
            <a:r>
              <a:rPr lang="en-US" dirty="0"/>
              <a:t>Important not to simply try and eliminate sensitivities and signs of distress - they may have a deeper meaning which should be understood. </a:t>
            </a:r>
          </a:p>
          <a:p>
            <a:r>
              <a:rPr lang="en-US" dirty="0"/>
              <a:t>Sensitivities and signs of distress or anger are not necessarily the result of a specific situation but may be tied to deeper issues in the person’s life. </a:t>
            </a:r>
          </a:p>
          <a:p>
            <a:r>
              <a:rPr lang="en-US" dirty="0"/>
              <a:t>It may then be necessary to support the person to address these issues relating to the broader context</a:t>
            </a:r>
            <a:endParaRPr lang="en-CH" dirty="0"/>
          </a:p>
        </p:txBody>
      </p:sp>
      <p:sp>
        <p:nvSpPr>
          <p:cNvPr id="2" name="Title 1">
            <a:extLst>
              <a:ext uri="{FF2B5EF4-FFF2-40B4-BE49-F238E27FC236}">
                <a16:creationId xmlns:a16="http://schemas.microsoft.com/office/drawing/2014/main" id="{5B1D31CA-3717-4859-84C6-992AFC97AEE3}"/>
              </a:ext>
            </a:extLst>
          </p:cNvPr>
          <p:cNvSpPr>
            <a:spLocks noGrp="1"/>
          </p:cNvSpPr>
          <p:nvPr>
            <p:ph type="title"/>
          </p:nvPr>
        </p:nvSpPr>
        <p:spPr/>
        <p:txBody>
          <a:bodyPr/>
          <a:lstStyle/>
          <a:p>
            <a:r>
              <a:rPr lang="en-GB" dirty="0"/>
              <a:t>Presentation: What is an effective and appropriate response to tense situations? – 9</a:t>
            </a:r>
            <a:endParaRPr lang="en-CH" dirty="0"/>
          </a:p>
        </p:txBody>
      </p:sp>
    </p:spTree>
    <p:extLst>
      <p:ext uri="{BB962C8B-B14F-4D97-AF65-F5344CB8AC3E}">
        <p14:creationId xmlns:p14="http://schemas.microsoft.com/office/powerpoint/2010/main" val="64779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3D07E3-7DC4-2446-BD84-AE74767739E2}"/>
              </a:ext>
            </a:extLst>
          </p:cNvPr>
          <p:cNvSpPr>
            <a:spLocks noGrp="1"/>
          </p:cNvSpPr>
          <p:nvPr>
            <p:ph type="body" sz="quarter" idx="13"/>
          </p:nvPr>
        </p:nvSpPr>
        <p:spPr>
          <a:xfrm>
            <a:off x="507207" y="1347664"/>
            <a:ext cx="11174400" cy="360000"/>
          </a:xfrm>
        </p:spPr>
        <p:txBody>
          <a:bodyPr/>
          <a:lstStyle/>
          <a:p>
            <a:r>
              <a:rPr lang="en-US" dirty="0"/>
              <a:t>Recognizing and responding to sensitivities and signs of distress (e)</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844842"/>
            <a:ext cx="11174412" cy="4166346"/>
          </a:xfrm>
        </p:spPr>
        <p:txBody>
          <a:bodyPr/>
          <a:lstStyle/>
          <a:p>
            <a:r>
              <a:rPr lang="en-US" dirty="0"/>
              <a:t>Multiple sensitivities activated within a short space of time can cause great distress, and can lead to a tense and conflictual situation. </a:t>
            </a:r>
          </a:p>
          <a:p>
            <a:r>
              <a:rPr lang="en-GB" dirty="0"/>
              <a:t>Some sensitivities might be:</a:t>
            </a:r>
            <a:endParaRPr lang="en-CH" dirty="0"/>
          </a:p>
          <a:p>
            <a:pPr lvl="2"/>
            <a:r>
              <a:rPr lang="en-GB" dirty="0"/>
              <a:t>not feeling listened to</a:t>
            </a:r>
            <a:endParaRPr lang="en-CH" dirty="0"/>
          </a:p>
          <a:p>
            <a:pPr lvl="2"/>
            <a:r>
              <a:rPr lang="en-GB" dirty="0"/>
              <a:t>people speaking disrespectfully to me</a:t>
            </a:r>
            <a:endParaRPr lang="en-CH" dirty="0"/>
          </a:p>
          <a:p>
            <a:pPr lvl="2"/>
            <a:r>
              <a:rPr lang="en-GB" dirty="0"/>
              <a:t>other people using my things without permission</a:t>
            </a:r>
            <a:endParaRPr lang="en-CH" dirty="0"/>
          </a:p>
          <a:p>
            <a:pPr lvl="2"/>
            <a:r>
              <a:rPr lang="en-GB" dirty="0"/>
              <a:t>loud noises</a:t>
            </a:r>
            <a:endParaRPr lang="en-US" dirty="0"/>
          </a:p>
          <a:p>
            <a:pPr lvl="2"/>
            <a:r>
              <a:rPr lang="en-GB" dirty="0"/>
              <a:t>being touched</a:t>
            </a:r>
            <a:endParaRPr lang="en-US" dirty="0"/>
          </a:p>
          <a:p>
            <a:pPr lvl="2"/>
            <a:r>
              <a:rPr lang="en-GB" dirty="0"/>
              <a:t>not having choice, control or input.</a:t>
            </a:r>
            <a:endParaRPr lang="en-CH" dirty="0"/>
          </a:p>
          <a:p>
            <a:endParaRPr lang="en-US" dirty="0"/>
          </a:p>
          <a:p>
            <a:endParaRPr lang="en-US" dirty="0"/>
          </a:p>
        </p:txBody>
      </p:sp>
      <p:sp>
        <p:nvSpPr>
          <p:cNvPr id="2" name="Title 1">
            <a:extLst>
              <a:ext uri="{FF2B5EF4-FFF2-40B4-BE49-F238E27FC236}">
                <a16:creationId xmlns:a16="http://schemas.microsoft.com/office/drawing/2014/main" id="{827937F3-ABA2-406E-80EF-BE7C9E8E6D51}"/>
              </a:ext>
            </a:extLst>
          </p:cNvPr>
          <p:cNvSpPr>
            <a:spLocks noGrp="1"/>
          </p:cNvSpPr>
          <p:nvPr>
            <p:ph type="title"/>
          </p:nvPr>
        </p:nvSpPr>
        <p:spPr/>
        <p:txBody>
          <a:bodyPr/>
          <a:lstStyle/>
          <a:p>
            <a:r>
              <a:rPr lang="en-GB" dirty="0"/>
              <a:t>Presentation: What is an effective and appropriate response to tense situations? – 10</a:t>
            </a:r>
            <a:endParaRPr lang="en-CH" dirty="0"/>
          </a:p>
        </p:txBody>
      </p:sp>
    </p:spTree>
    <p:extLst>
      <p:ext uri="{BB962C8B-B14F-4D97-AF65-F5344CB8AC3E}">
        <p14:creationId xmlns:p14="http://schemas.microsoft.com/office/powerpoint/2010/main" val="2085297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D9D384-B5B4-C345-BEB9-D3E615743485}"/>
              </a:ext>
            </a:extLst>
          </p:cNvPr>
          <p:cNvSpPr>
            <a:spLocks noGrp="1"/>
          </p:cNvSpPr>
          <p:nvPr>
            <p:ph type="body" sz="quarter" idx="13"/>
          </p:nvPr>
        </p:nvSpPr>
        <p:spPr>
          <a:xfrm>
            <a:off x="507207" y="1379748"/>
            <a:ext cx="11174400" cy="360000"/>
          </a:xfrm>
        </p:spPr>
        <p:txBody>
          <a:bodyPr/>
          <a:lstStyle/>
          <a:p>
            <a:r>
              <a:rPr lang="en-US" dirty="0"/>
              <a:t>Recognizing and responding to sensitivities and signs of distress (f)</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764632"/>
            <a:ext cx="11174412" cy="4246556"/>
          </a:xfrm>
        </p:spPr>
        <p:txBody>
          <a:bodyPr/>
          <a:lstStyle/>
          <a:p>
            <a:r>
              <a:rPr lang="en-US" dirty="0"/>
              <a:t>Signs of distress are physical or outward signs that someone may be experiencing distress. </a:t>
            </a:r>
          </a:p>
          <a:p>
            <a:r>
              <a:rPr lang="en-US" dirty="0"/>
              <a:t>Physical signs of distress call for a sensitive and supportive response, with the aim of identifying and removing the cause of distress, providing comfort or otherwise assisting the person.</a:t>
            </a:r>
          </a:p>
          <a:p>
            <a:r>
              <a:rPr lang="en-US" dirty="0"/>
              <a:t>Some common examples include:</a:t>
            </a:r>
          </a:p>
          <a:p>
            <a:endParaRPr lang="en-US" dirty="0"/>
          </a:p>
        </p:txBody>
      </p:sp>
      <p:sp>
        <p:nvSpPr>
          <p:cNvPr id="2" name="Title 1">
            <a:extLst>
              <a:ext uri="{FF2B5EF4-FFF2-40B4-BE49-F238E27FC236}">
                <a16:creationId xmlns:a16="http://schemas.microsoft.com/office/drawing/2014/main" id="{827937F3-ABA2-406E-80EF-BE7C9E8E6D51}"/>
              </a:ext>
            </a:extLst>
          </p:cNvPr>
          <p:cNvSpPr>
            <a:spLocks noGrp="1"/>
          </p:cNvSpPr>
          <p:nvPr>
            <p:ph type="title"/>
          </p:nvPr>
        </p:nvSpPr>
        <p:spPr/>
        <p:txBody>
          <a:bodyPr/>
          <a:lstStyle/>
          <a:p>
            <a:r>
              <a:rPr lang="en-GB" dirty="0"/>
              <a:t>Presentation: What is an effective and appropriate response to tense situations? – 11</a:t>
            </a:r>
            <a:endParaRPr lang="en-CH" dirty="0"/>
          </a:p>
        </p:txBody>
      </p:sp>
      <p:sp>
        <p:nvSpPr>
          <p:cNvPr id="4" name="TextBox 3">
            <a:extLst>
              <a:ext uri="{FF2B5EF4-FFF2-40B4-BE49-F238E27FC236}">
                <a16:creationId xmlns:a16="http://schemas.microsoft.com/office/drawing/2014/main" id="{BA12CDD3-AFE1-46D3-899F-AD184F18A00A}"/>
              </a:ext>
            </a:extLst>
          </p:cNvPr>
          <p:cNvSpPr txBox="1"/>
          <p:nvPr/>
        </p:nvSpPr>
        <p:spPr>
          <a:xfrm>
            <a:off x="838200" y="3429000"/>
            <a:ext cx="4622443" cy="2862322"/>
          </a:xfrm>
          <a:prstGeom prst="rect">
            <a:avLst/>
          </a:prstGeom>
          <a:noFill/>
        </p:spPr>
        <p:txBody>
          <a:bodyPr wrap="square" numCol="1" rtlCol="0">
            <a:spAutoFit/>
          </a:bodyPr>
          <a:lstStyle/>
          <a:p>
            <a:pPr marL="914400" lvl="1" indent="-457200">
              <a:buFont typeface="Arial" panose="020B0604020202020204" pitchFamily="34" charset="0"/>
              <a:buChar char="•"/>
            </a:pPr>
            <a:r>
              <a:rPr lang="en-US" sz="2000" dirty="0"/>
              <a:t>Restlessness</a:t>
            </a:r>
          </a:p>
          <a:p>
            <a:pPr marL="914400" lvl="1" indent="-457200">
              <a:buFont typeface="Arial" panose="020B0604020202020204" pitchFamily="34" charset="0"/>
              <a:buChar char="•"/>
            </a:pPr>
            <a:r>
              <a:rPr lang="en-US" sz="2000" dirty="0"/>
              <a:t>Agitation</a:t>
            </a:r>
          </a:p>
          <a:p>
            <a:pPr marL="914400" lvl="1" indent="-457200">
              <a:buFont typeface="Arial" panose="020B0604020202020204" pitchFamily="34" charset="0"/>
              <a:buChar char="•"/>
            </a:pPr>
            <a:r>
              <a:rPr lang="en-US" sz="2000" dirty="0"/>
              <a:t>Pacing</a:t>
            </a:r>
          </a:p>
          <a:p>
            <a:pPr marL="914400" lvl="1" indent="-457200">
              <a:buFont typeface="Arial" panose="020B0604020202020204" pitchFamily="34" charset="0"/>
              <a:buChar char="•"/>
            </a:pPr>
            <a:r>
              <a:rPr lang="en-US" sz="2000" dirty="0"/>
              <a:t>Shortness of breath or rapid breathing</a:t>
            </a:r>
          </a:p>
          <a:p>
            <a:pPr marL="914400" lvl="1" indent="-457200">
              <a:buFont typeface="Arial" panose="020B0604020202020204" pitchFamily="34" charset="0"/>
              <a:buChar char="•"/>
            </a:pPr>
            <a:r>
              <a:rPr lang="en-US" sz="2000" dirty="0"/>
              <a:t>Tightness in the chest</a:t>
            </a:r>
          </a:p>
          <a:p>
            <a:pPr marL="914400" lvl="1" indent="-457200">
              <a:buFont typeface="Arial" panose="020B0604020202020204" pitchFamily="34" charset="0"/>
              <a:buChar char="•"/>
            </a:pPr>
            <a:r>
              <a:rPr lang="en-US" sz="2000" dirty="0"/>
              <a:t>Sweating</a:t>
            </a:r>
          </a:p>
          <a:p>
            <a:pPr marL="914400" lvl="1" indent="-457200">
              <a:buFont typeface="Arial" panose="020B0604020202020204" pitchFamily="34" charset="0"/>
              <a:buChar char="•"/>
            </a:pPr>
            <a:r>
              <a:rPr lang="en-US" sz="2000" dirty="0"/>
              <a:t>Clenched teeth</a:t>
            </a:r>
          </a:p>
          <a:p>
            <a:endParaRPr lang="en-GB" sz="2000" dirty="0"/>
          </a:p>
        </p:txBody>
      </p:sp>
      <p:sp>
        <p:nvSpPr>
          <p:cNvPr id="5" name="TextBox 4">
            <a:extLst>
              <a:ext uri="{FF2B5EF4-FFF2-40B4-BE49-F238E27FC236}">
                <a16:creationId xmlns:a16="http://schemas.microsoft.com/office/drawing/2014/main" id="{5E4F25DA-10E7-49E8-8FED-021799E81FEA}"/>
              </a:ext>
            </a:extLst>
          </p:cNvPr>
          <p:cNvSpPr txBox="1"/>
          <p:nvPr/>
        </p:nvSpPr>
        <p:spPr>
          <a:xfrm>
            <a:off x="5587622" y="3448047"/>
            <a:ext cx="4091189" cy="2831544"/>
          </a:xfrm>
          <a:prstGeom prst="rect">
            <a:avLst/>
          </a:prstGeom>
          <a:noFill/>
        </p:spPr>
        <p:txBody>
          <a:bodyPr wrap="square" rtlCol="0">
            <a:spAutoFit/>
          </a:bodyPr>
          <a:lstStyle/>
          <a:p>
            <a:pPr marL="914400" lvl="1" indent="-457200">
              <a:buFont typeface="Arial" panose="020B0604020202020204" pitchFamily="34" charset="0"/>
              <a:buChar char="•"/>
            </a:pPr>
            <a:r>
              <a:rPr lang="en-US" sz="2000" dirty="0"/>
              <a:t>Crying</a:t>
            </a:r>
          </a:p>
          <a:p>
            <a:pPr marL="914400" lvl="1" indent="-457200">
              <a:buFont typeface="Arial" panose="020B0604020202020204" pitchFamily="34" charset="0"/>
              <a:buChar char="•"/>
            </a:pPr>
            <a:r>
              <a:rPr lang="en-US" sz="2000" dirty="0"/>
              <a:t>Wringing hands</a:t>
            </a:r>
          </a:p>
          <a:p>
            <a:pPr marL="914400" lvl="1" indent="-457200">
              <a:buFont typeface="Arial" panose="020B0604020202020204" pitchFamily="34" charset="0"/>
              <a:buChar char="•"/>
            </a:pPr>
            <a:r>
              <a:rPr lang="en-US" sz="2000" dirty="0"/>
              <a:t>Rocking</a:t>
            </a:r>
          </a:p>
          <a:p>
            <a:pPr marL="914400" lvl="1" indent="-457200">
              <a:buFont typeface="Arial" panose="020B0604020202020204" pitchFamily="34" charset="0"/>
              <a:buChar char="•"/>
            </a:pPr>
            <a:r>
              <a:rPr lang="en-US" sz="2000" dirty="0"/>
              <a:t>Withdrawal, fear, irritation</a:t>
            </a:r>
          </a:p>
          <a:p>
            <a:pPr marL="914400" lvl="1" indent="-457200">
              <a:buFont typeface="Arial" panose="020B0604020202020204" pitchFamily="34" charset="0"/>
              <a:buChar char="•"/>
            </a:pPr>
            <a:r>
              <a:rPr lang="en-US" sz="2000" dirty="0"/>
              <a:t>Prolonged eye contact</a:t>
            </a:r>
          </a:p>
          <a:p>
            <a:pPr marL="914400" lvl="1" indent="-457200">
              <a:buFont typeface="Arial" panose="020B0604020202020204" pitchFamily="34" charset="0"/>
              <a:buChar char="•"/>
            </a:pPr>
            <a:r>
              <a:rPr lang="en-US" sz="2000" dirty="0"/>
              <a:t>Increased volume of speech</a:t>
            </a:r>
          </a:p>
          <a:p>
            <a:pPr marL="914400" lvl="1" indent="-457200">
              <a:buFont typeface="Arial" panose="020B0604020202020204" pitchFamily="34" charset="0"/>
              <a:buChar char="•"/>
            </a:pPr>
            <a:r>
              <a:rPr lang="en-US" sz="2000" dirty="0"/>
              <a:t>Aggression </a:t>
            </a:r>
          </a:p>
          <a:p>
            <a:pPr marL="914400" lvl="1" indent="-457200">
              <a:buFont typeface="Arial" panose="020B0604020202020204" pitchFamily="34" charset="0"/>
              <a:buChar char="•"/>
            </a:pPr>
            <a:r>
              <a:rPr lang="en-US" sz="2000" dirty="0"/>
              <a:t>Threatening harm.</a:t>
            </a:r>
          </a:p>
          <a:p>
            <a:endParaRPr lang="en-GB" dirty="0"/>
          </a:p>
        </p:txBody>
      </p:sp>
    </p:spTree>
    <p:extLst>
      <p:ext uri="{BB962C8B-B14F-4D97-AF65-F5344CB8AC3E}">
        <p14:creationId xmlns:p14="http://schemas.microsoft.com/office/powerpoint/2010/main" val="4098543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200500-4752-C74D-AFD9-81AFD78556C6}"/>
              </a:ext>
            </a:extLst>
          </p:cNvPr>
          <p:cNvSpPr>
            <a:spLocks noGrp="1"/>
          </p:cNvSpPr>
          <p:nvPr>
            <p:ph type="body" sz="quarter" idx="13"/>
          </p:nvPr>
        </p:nvSpPr>
        <p:spPr>
          <a:xfrm>
            <a:off x="507207" y="1331622"/>
            <a:ext cx="11174400" cy="360000"/>
          </a:xfrm>
        </p:spPr>
        <p:txBody>
          <a:bodyPr/>
          <a:lstStyle/>
          <a:p>
            <a:r>
              <a:rPr lang="en-US" dirty="0"/>
              <a:t>Recognizing and responding to sensitivities and signs of distress (g)</a:t>
            </a:r>
          </a:p>
        </p:txBody>
      </p:sp>
      <p:sp>
        <p:nvSpPr>
          <p:cNvPr id="3" name="Content Placeholder 2">
            <a:extLst>
              <a:ext uri="{FF2B5EF4-FFF2-40B4-BE49-F238E27FC236}">
                <a16:creationId xmlns:a16="http://schemas.microsoft.com/office/drawing/2014/main" id="{8F177427-21A6-465B-AAC8-DB95B9DD24FC}"/>
              </a:ext>
            </a:extLst>
          </p:cNvPr>
          <p:cNvSpPr>
            <a:spLocks noGrp="1"/>
          </p:cNvSpPr>
          <p:nvPr>
            <p:ph sz="quarter" idx="14"/>
          </p:nvPr>
        </p:nvSpPr>
        <p:spPr>
          <a:xfrm>
            <a:off x="507195" y="1957136"/>
            <a:ext cx="11174412" cy="4054051"/>
          </a:xfrm>
        </p:spPr>
        <p:txBody>
          <a:bodyPr/>
          <a:lstStyle/>
          <a:p>
            <a:r>
              <a:rPr lang="en-GB" dirty="0"/>
              <a:t>When sensitivities and signs of distress have been identified, key strategies exist to respond to the situation and to avoid and defuse conflictual situations. They include:</a:t>
            </a:r>
            <a:endParaRPr lang="en-CH" dirty="0"/>
          </a:p>
          <a:p>
            <a:pPr lvl="3"/>
            <a:r>
              <a:rPr lang="en-GB" dirty="0"/>
              <a:t>Communication techniques</a:t>
            </a:r>
            <a:endParaRPr lang="en-CH" dirty="0"/>
          </a:p>
          <a:p>
            <a:pPr lvl="3"/>
            <a:r>
              <a:rPr lang="en-GB" dirty="0"/>
              <a:t>Supportive environments and comfort rooms</a:t>
            </a:r>
            <a:endParaRPr lang="en-CH" dirty="0"/>
          </a:p>
          <a:p>
            <a:pPr lvl="3"/>
            <a:r>
              <a:rPr lang="en-GB" dirty="0"/>
              <a:t>Creating a saying “yes” and “can do” culture</a:t>
            </a:r>
            <a:endParaRPr lang="en-CH" dirty="0"/>
          </a:p>
          <a:p>
            <a:pPr lvl="3"/>
            <a:r>
              <a:rPr lang="en-GB" dirty="0"/>
              <a:t>Individualised plans to explore sensitivities and signs of distress </a:t>
            </a:r>
            <a:endParaRPr lang="en-CH" dirty="0"/>
          </a:p>
          <a:p>
            <a:pPr lvl="3"/>
            <a:r>
              <a:rPr lang="en-GB" dirty="0"/>
              <a:t>Response teams.</a:t>
            </a:r>
            <a:endParaRPr lang="en-CH" dirty="0"/>
          </a:p>
          <a:p>
            <a:endParaRPr lang="en-CH" dirty="0"/>
          </a:p>
        </p:txBody>
      </p:sp>
      <p:sp>
        <p:nvSpPr>
          <p:cNvPr id="2" name="Title 1">
            <a:extLst>
              <a:ext uri="{FF2B5EF4-FFF2-40B4-BE49-F238E27FC236}">
                <a16:creationId xmlns:a16="http://schemas.microsoft.com/office/drawing/2014/main" id="{8343F0C5-FDD9-48A8-9E80-1F0C72E0FC47}"/>
              </a:ext>
            </a:extLst>
          </p:cNvPr>
          <p:cNvSpPr>
            <a:spLocks noGrp="1"/>
          </p:cNvSpPr>
          <p:nvPr>
            <p:ph type="title"/>
          </p:nvPr>
        </p:nvSpPr>
        <p:spPr/>
        <p:txBody>
          <a:bodyPr/>
          <a:lstStyle/>
          <a:p>
            <a:r>
              <a:rPr lang="en-GB" dirty="0"/>
              <a:t>Presentation: What is an effective and appropriate response to tense situations? – 12</a:t>
            </a:r>
            <a:endParaRPr lang="en-CH" dirty="0"/>
          </a:p>
        </p:txBody>
      </p:sp>
    </p:spTree>
    <p:extLst>
      <p:ext uri="{BB962C8B-B14F-4D97-AF65-F5344CB8AC3E}">
        <p14:creationId xmlns:p14="http://schemas.microsoft.com/office/powerpoint/2010/main" val="1718412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69C6-CEC4-49F0-BE34-175C2CEAAA45}"/>
              </a:ext>
            </a:extLst>
          </p:cNvPr>
          <p:cNvSpPr>
            <a:spLocks noGrp="1"/>
          </p:cNvSpPr>
          <p:nvPr>
            <p:ph type="title"/>
          </p:nvPr>
        </p:nvSpPr>
        <p:spPr/>
        <p:txBody>
          <a:bodyPr/>
          <a:lstStyle/>
          <a:p>
            <a:r>
              <a:rPr lang="en-GB" dirty="0"/>
              <a:t>Topic 7: Communication techniques</a:t>
            </a:r>
            <a:br>
              <a:rPr lang="en-CH" dirty="0"/>
            </a:br>
            <a:endParaRPr lang="en-CH" dirty="0"/>
          </a:p>
        </p:txBody>
      </p:sp>
    </p:spTree>
    <p:extLst>
      <p:ext uri="{BB962C8B-B14F-4D97-AF65-F5344CB8AC3E}">
        <p14:creationId xmlns:p14="http://schemas.microsoft.com/office/powerpoint/2010/main" val="401654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0318D-847E-415C-9224-FD0A6B547D9B}"/>
              </a:ext>
            </a:extLst>
          </p:cNvPr>
          <p:cNvSpPr>
            <a:spLocks noGrp="1"/>
          </p:cNvSpPr>
          <p:nvPr>
            <p:ph sz="quarter" idx="14"/>
          </p:nvPr>
        </p:nvSpPr>
        <p:spPr/>
        <p:txBody>
          <a:bodyPr/>
          <a:lstStyle/>
          <a:p>
            <a:r>
              <a:rPr lang="en-US" dirty="0"/>
              <a:t>Good communication skills are essential for the day-to-day running of an effective service that is responsive to people’s needs. Staff should have time for communication and contact with the people using the service.</a:t>
            </a:r>
          </a:p>
          <a:p>
            <a:r>
              <a:rPr lang="en-US" dirty="0"/>
              <a:t>Good communication skills are also essential when approaching a tense situation. Using these skills is one of the most effective ways of managing tense and conflictual situations in a way that is respectful and avoids coercive practices. </a:t>
            </a:r>
          </a:p>
          <a:p>
            <a:r>
              <a:rPr lang="en-US" dirty="0"/>
              <a:t>These techniques seek to make the person feel respected, listened to, valued and supported. </a:t>
            </a:r>
          </a:p>
          <a:p>
            <a:r>
              <a:rPr lang="en-US" dirty="0"/>
              <a:t>When people feel that they are being listened to, they are more likely to communicate more openly and clearly, allowing a peaceful resolution to the situation. </a:t>
            </a:r>
            <a:endParaRPr lang="en-CH" dirty="0"/>
          </a:p>
        </p:txBody>
      </p:sp>
      <p:sp>
        <p:nvSpPr>
          <p:cNvPr id="2" name="Title 1">
            <a:extLst>
              <a:ext uri="{FF2B5EF4-FFF2-40B4-BE49-F238E27FC236}">
                <a16:creationId xmlns:a16="http://schemas.microsoft.com/office/drawing/2014/main" id="{43879B91-2C61-4FF2-B2CC-3746311CC31D}"/>
              </a:ext>
            </a:extLst>
          </p:cNvPr>
          <p:cNvSpPr>
            <a:spLocks noGrp="1"/>
          </p:cNvSpPr>
          <p:nvPr>
            <p:ph type="title"/>
          </p:nvPr>
        </p:nvSpPr>
        <p:spPr/>
        <p:txBody>
          <a:bodyPr/>
          <a:lstStyle/>
          <a:p>
            <a:r>
              <a:rPr lang="en-GB" dirty="0"/>
              <a:t>Presentation: Communication skills  - 1 </a:t>
            </a:r>
            <a:endParaRPr lang="en-CH" dirty="0"/>
          </a:p>
        </p:txBody>
      </p:sp>
    </p:spTree>
    <p:extLst>
      <p:ext uri="{BB962C8B-B14F-4D97-AF65-F5344CB8AC3E}">
        <p14:creationId xmlns:p14="http://schemas.microsoft.com/office/powerpoint/2010/main" val="2263793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A9DFC1-0245-6041-AB6E-D99F8428B23E}"/>
              </a:ext>
            </a:extLst>
          </p:cNvPr>
          <p:cNvSpPr>
            <a:spLocks noGrp="1"/>
          </p:cNvSpPr>
          <p:nvPr>
            <p:ph type="body" sz="quarter" idx="13"/>
          </p:nvPr>
        </p:nvSpPr>
        <p:spPr/>
        <p:txBody>
          <a:bodyPr/>
          <a:lstStyle/>
          <a:p>
            <a:r>
              <a:rPr lang="en-GB" dirty="0"/>
              <a:t>The nature of communication (a)</a:t>
            </a:r>
            <a:endParaRPr lang="en-US" dirty="0"/>
          </a:p>
        </p:txBody>
      </p:sp>
      <p:sp>
        <p:nvSpPr>
          <p:cNvPr id="3" name="Content Placeholder 2">
            <a:extLst>
              <a:ext uri="{FF2B5EF4-FFF2-40B4-BE49-F238E27FC236}">
                <a16:creationId xmlns:a16="http://schemas.microsoft.com/office/drawing/2014/main" id="{8489DF68-A686-46DF-AA18-CD98C5CFD1EF}"/>
              </a:ext>
            </a:extLst>
          </p:cNvPr>
          <p:cNvSpPr>
            <a:spLocks noGrp="1"/>
          </p:cNvSpPr>
          <p:nvPr>
            <p:ph sz="quarter" idx="14"/>
          </p:nvPr>
        </p:nvSpPr>
        <p:spPr/>
        <p:txBody>
          <a:bodyPr/>
          <a:lstStyle/>
          <a:p>
            <a:r>
              <a:rPr lang="en-US" dirty="0"/>
              <a:t>Here is a quote about the importance of communication as a means of avoiding coercion:</a:t>
            </a:r>
            <a:endParaRPr lang="en-CH" dirty="0"/>
          </a:p>
          <a:p>
            <a:pPr marL="0" indent="0" algn="ctr">
              <a:buNone/>
            </a:pPr>
            <a:r>
              <a:rPr lang="en-US" i="1" dirty="0"/>
              <a:t>“I’m not sure it’s the exact words that are most important, but rather, the tone of voice, </a:t>
            </a:r>
            <a:r>
              <a:rPr lang="en-US" b="1" i="1" dirty="0"/>
              <a:t>body language </a:t>
            </a:r>
            <a:r>
              <a:rPr lang="en-US" i="1" dirty="0"/>
              <a:t>and the physical </a:t>
            </a:r>
            <a:r>
              <a:rPr lang="en-US" b="1" i="1" dirty="0"/>
              <a:t>environment</a:t>
            </a:r>
            <a:r>
              <a:rPr lang="en-US" i="1" dirty="0"/>
              <a:t> of the verbalization…”</a:t>
            </a:r>
            <a:endParaRPr lang="en-CH" i="1" dirty="0"/>
          </a:p>
          <a:p>
            <a:endParaRPr lang="en-CH" dirty="0"/>
          </a:p>
          <a:p>
            <a:r>
              <a:rPr lang="en-GB" dirty="0"/>
              <a:t>The quote highlights that there is a lot more to communication than the words that we use.</a:t>
            </a:r>
            <a:endParaRPr lang="en-CH" dirty="0"/>
          </a:p>
          <a:p>
            <a:r>
              <a:rPr lang="en-GB" dirty="0"/>
              <a:t>Good communication can help avoid and resolve tense situations.</a:t>
            </a:r>
            <a:endParaRPr lang="en-CH" dirty="0"/>
          </a:p>
          <a:p>
            <a:endParaRPr lang="en-CH" dirty="0"/>
          </a:p>
        </p:txBody>
      </p:sp>
      <p:sp>
        <p:nvSpPr>
          <p:cNvPr id="2" name="Title 1">
            <a:extLst>
              <a:ext uri="{FF2B5EF4-FFF2-40B4-BE49-F238E27FC236}">
                <a16:creationId xmlns:a16="http://schemas.microsoft.com/office/drawing/2014/main" id="{7506ABC9-C7CF-4E8B-8811-C5AF3B1BF9A2}"/>
              </a:ext>
            </a:extLst>
          </p:cNvPr>
          <p:cNvSpPr>
            <a:spLocks noGrp="1"/>
          </p:cNvSpPr>
          <p:nvPr>
            <p:ph type="title"/>
          </p:nvPr>
        </p:nvSpPr>
        <p:spPr/>
        <p:txBody>
          <a:bodyPr/>
          <a:lstStyle/>
          <a:p>
            <a:r>
              <a:rPr lang="en-GB" dirty="0"/>
              <a:t>Presentation: Communication skills – 2</a:t>
            </a:r>
            <a:endParaRPr lang="en-CH" dirty="0"/>
          </a:p>
        </p:txBody>
      </p:sp>
    </p:spTree>
    <p:extLst>
      <p:ext uri="{BB962C8B-B14F-4D97-AF65-F5344CB8AC3E}">
        <p14:creationId xmlns:p14="http://schemas.microsoft.com/office/powerpoint/2010/main" val="921495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3C336D-1FD2-C645-8538-55B71150CAF2}"/>
              </a:ext>
            </a:extLst>
          </p:cNvPr>
          <p:cNvSpPr>
            <a:spLocks noGrp="1"/>
          </p:cNvSpPr>
          <p:nvPr>
            <p:ph type="body" sz="quarter" idx="13"/>
          </p:nvPr>
        </p:nvSpPr>
        <p:spPr/>
        <p:txBody>
          <a:bodyPr/>
          <a:lstStyle/>
          <a:p>
            <a:r>
              <a:rPr lang="en-GB" dirty="0"/>
              <a:t>The nature of communication (b)</a:t>
            </a:r>
            <a:endParaRPr lang="en-US" dirty="0"/>
          </a:p>
        </p:txBody>
      </p:sp>
      <p:sp>
        <p:nvSpPr>
          <p:cNvPr id="3" name="Content Placeholder 2">
            <a:extLst>
              <a:ext uri="{FF2B5EF4-FFF2-40B4-BE49-F238E27FC236}">
                <a16:creationId xmlns:a16="http://schemas.microsoft.com/office/drawing/2014/main" id="{40F58960-8FF6-447A-8EB4-57804BCDD69B}"/>
              </a:ext>
            </a:extLst>
          </p:cNvPr>
          <p:cNvSpPr>
            <a:spLocks noGrp="1"/>
          </p:cNvSpPr>
          <p:nvPr>
            <p:ph sz="quarter" idx="14"/>
          </p:nvPr>
        </p:nvSpPr>
        <p:spPr/>
        <p:txBody>
          <a:bodyPr/>
          <a:lstStyle/>
          <a:p>
            <a:pPr marL="0" indent="0">
              <a:buNone/>
            </a:pPr>
            <a:r>
              <a:rPr lang="en-GB" sz="2100" dirty="0"/>
              <a:t>Communication should be:</a:t>
            </a:r>
            <a:endParaRPr lang="en-CH" sz="2100" dirty="0"/>
          </a:p>
          <a:p>
            <a:pPr lvl="2"/>
            <a:r>
              <a:rPr lang="en-GB" sz="1900" b="1" dirty="0"/>
              <a:t>Respectful</a:t>
            </a:r>
            <a:r>
              <a:rPr lang="en-GB" sz="1900" dirty="0"/>
              <a:t>: treating everyone in the situation with respect and dignity.</a:t>
            </a:r>
            <a:endParaRPr lang="en-CH" sz="1900" dirty="0"/>
          </a:p>
          <a:p>
            <a:pPr lvl="2"/>
            <a:r>
              <a:rPr lang="en-GB" sz="1900" b="1" dirty="0"/>
              <a:t>Attentive</a:t>
            </a:r>
            <a:r>
              <a:rPr lang="en-GB" sz="1900" dirty="0"/>
              <a:t>: devoting full attention to the persons concerned.</a:t>
            </a:r>
            <a:endParaRPr lang="en-CH" sz="1900" dirty="0"/>
          </a:p>
          <a:p>
            <a:pPr lvl="2"/>
            <a:r>
              <a:rPr lang="en-GB" sz="1900" b="1" dirty="0"/>
              <a:t>Affirming</a:t>
            </a:r>
            <a:r>
              <a:rPr lang="en-GB" sz="1900" dirty="0"/>
              <a:t>: supporting and encouraging people’s ability to find ways to calm themselves and resolve the situation.</a:t>
            </a:r>
            <a:endParaRPr lang="en-CH" sz="1900" dirty="0"/>
          </a:p>
          <a:p>
            <a:pPr lvl="2"/>
            <a:r>
              <a:rPr lang="en-GB" sz="1900" b="1" dirty="0"/>
              <a:t>Positive</a:t>
            </a:r>
            <a:r>
              <a:rPr lang="en-GB" sz="1900" dirty="0"/>
              <a:t>: encouraging people to be confident that their situation can change or that they can find ways to overcome it.</a:t>
            </a:r>
            <a:endParaRPr lang="en-CH" sz="1900" dirty="0"/>
          </a:p>
          <a:p>
            <a:pPr lvl="2"/>
            <a:r>
              <a:rPr lang="en-GB" sz="1900" b="1" dirty="0"/>
              <a:t>Empathetic</a:t>
            </a:r>
            <a:r>
              <a:rPr lang="en-GB" sz="1900" dirty="0"/>
              <a:t>: putting in effort to understand the thoughts and feelings of everyone involved.</a:t>
            </a:r>
            <a:endParaRPr lang="en-CH" sz="1900" dirty="0"/>
          </a:p>
          <a:p>
            <a:pPr lvl="2"/>
            <a:r>
              <a:rPr lang="en-GB" sz="1900" b="1" dirty="0"/>
              <a:t>Patient</a:t>
            </a:r>
            <a:r>
              <a:rPr lang="en-GB" sz="1900" dirty="0"/>
              <a:t>: taking as much time as necessary to hear the concerns of the persons involved. </a:t>
            </a:r>
            <a:endParaRPr lang="en-CH" sz="1900" dirty="0"/>
          </a:p>
          <a:p>
            <a:pPr lvl="2"/>
            <a:r>
              <a:rPr lang="en-GB" sz="1900" b="1" dirty="0"/>
              <a:t>Culturally sensitive</a:t>
            </a:r>
            <a:r>
              <a:rPr lang="en-GB" sz="1900" dirty="0"/>
              <a:t>: Being mindful of a person’s background and history, recognizing that multiple factors have shaped their experiences and knowledge, such as culture, gender, migrant status, sexual orientation or other status. </a:t>
            </a:r>
            <a:endParaRPr lang="en-CH" sz="1900" dirty="0"/>
          </a:p>
        </p:txBody>
      </p:sp>
      <p:sp>
        <p:nvSpPr>
          <p:cNvPr id="2" name="Title 1">
            <a:extLst>
              <a:ext uri="{FF2B5EF4-FFF2-40B4-BE49-F238E27FC236}">
                <a16:creationId xmlns:a16="http://schemas.microsoft.com/office/drawing/2014/main" id="{EAD576DE-EB10-40DB-9ED8-48E7F60780AD}"/>
              </a:ext>
            </a:extLst>
          </p:cNvPr>
          <p:cNvSpPr>
            <a:spLocks noGrp="1"/>
          </p:cNvSpPr>
          <p:nvPr>
            <p:ph type="title"/>
          </p:nvPr>
        </p:nvSpPr>
        <p:spPr/>
        <p:txBody>
          <a:bodyPr/>
          <a:lstStyle/>
          <a:p>
            <a:r>
              <a:rPr lang="en-GB" dirty="0"/>
              <a:t>Presentation: Communication skills – 3</a:t>
            </a:r>
            <a:endParaRPr lang="en-CH" dirty="0"/>
          </a:p>
        </p:txBody>
      </p:sp>
    </p:spTree>
    <p:extLst>
      <p:ext uri="{BB962C8B-B14F-4D97-AF65-F5344CB8AC3E}">
        <p14:creationId xmlns:p14="http://schemas.microsoft.com/office/powerpoint/2010/main" val="3659136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D8011B-33DA-654A-95F6-7D3EFA58957A}"/>
              </a:ext>
            </a:extLst>
          </p:cNvPr>
          <p:cNvSpPr>
            <a:spLocks noGrp="1"/>
          </p:cNvSpPr>
          <p:nvPr>
            <p:ph type="body" sz="quarter" idx="13"/>
          </p:nvPr>
        </p:nvSpPr>
        <p:spPr/>
        <p:txBody>
          <a:bodyPr/>
          <a:lstStyle/>
          <a:p>
            <a:r>
              <a:rPr lang="en-GB" dirty="0"/>
              <a:t>The nature of communication (c)</a:t>
            </a:r>
            <a:endParaRPr lang="en-US" dirty="0"/>
          </a:p>
        </p:txBody>
      </p:sp>
      <p:sp>
        <p:nvSpPr>
          <p:cNvPr id="3" name="Content Placeholder 2">
            <a:extLst>
              <a:ext uri="{FF2B5EF4-FFF2-40B4-BE49-F238E27FC236}">
                <a16:creationId xmlns:a16="http://schemas.microsoft.com/office/drawing/2014/main" id="{4436D7BC-E9A7-492C-9168-C3FC8FF668FF}"/>
              </a:ext>
            </a:extLst>
          </p:cNvPr>
          <p:cNvSpPr>
            <a:spLocks noGrp="1"/>
          </p:cNvSpPr>
          <p:nvPr>
            <p:ph sz="quarter" idx="14"/>
          </p:nvPr>
        </p:nvSpPr>
        <p:spPr/>
        <p:txBody>
          <a:bodyPr/>
          <a:lstStyle/>
          <a:p>
            <a:r>
              <a:rPr lang="en-GB" dirty="0"/>
              <a:t>Communication may also be improved by attention being paid to the structural elements contributing to mental health and the broader context of the individual. </a:t>
            </a:r>
          </a:p>
          <a:p>
            <a:r>
              <a:rPr lang="en-GB" dirty="0"/>
              <a:t>This can include inviting people to share information related to their identities, contexts and needs as they feel relevant</a:t>
            </a:r>
            <a:endParaRPr lang="en-CH" dirty="0"/>
          </a:p>
          <a:p>
            <a:r>
              <a:rPr lang="en-GB" dirty="0"/>
              <a:t>Good communication can be a skill that some people have naturally, while for others it takes more practice and training.</a:t>
            </a:r>
            <a:endParaRPr lang="en-CH" dirty="0"/>
          </a:p>
          <a:p>
            <a:endParaRPr lang="en-CH" dirty="0"/>
          </a:p>
        </p:txBody>
      </p:sp>
      <p:sp>
        <p:nvSpPr>
          <p:cNvPr id="2" name="Title 1">
            <a:extLst>
              <a:ext uri="{FF2B5EF4-FFF2-40B4-BE49-F238E27FC236}">
                <a16:creationId xmlns:a16="http://schemas.microsoft.com/office/drawing/2014/main" id="{213F9586-5A6E-442A-A747-8AE1342F022E}"/>
              </a:ext>
            </a:extLst>
          </p:cNvPr>
          <p:cNvSpPr>
            <a:spLocks noGrp="1"/>
          </p:cNvSpPr>
          <p:nvPr>
            <p:ph type="title"/>
          </p:nvPr>
        </p:nvSpPr>
        <p:spPr/>
        <p:txBody>
          <a:bodyPr/>
          <a:lstStyle/>
          <a:p>
            <a:r>
              <a:rPr lang="en-GB" dirty="0"/>
              <a:t>Presentation: Communication skills – 4</a:t>
            </a:r>
            <a:endParaRPr lang="en-CH" dirty="0"/>
          </a:p>
        </p:txBody>
      </p:sp>
    </p:spTree>
    <p:extLst>
      <p:ext uri="{BB962C8B-B14F-4D97-AF65-F5344CB8AC3E}">
        <p14:creationId xmlns:p14="http://schemas.microsoft.com/office/powerpoint/2010/main" val="920841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094037-1826-F440-A395-07E803772E83}"/>
              </a:ext>
            </a:extLst>
          </p:cNvPr>
          <p:cNvSpPr>
            <a:spLocks noGrp="1"/>
          </p:cNvSpPr>
          <p:nvPr>
            <p:ph type="body" sz="quarter" idx="13"/>
          </p:nvPr>
        </p:nvSpPr>
        <p:spPr/>
        <p:txBody>
          <a:bodyPr/>
          <a:lstStyle/>
          <a:p>
            <a:r>
              <a:rPr lang="en-GB" dirty="0"/>
              <a:t>Active listening (a)</a:t>
            </a:r>
            <a:endParaRPr lang="en-US" dirty="0"/>
          </a:p>
        </p:txBody>
      </p:sp>
      <p:sp>
        <p:nvSpPr>
          <p:cNvPr id="3" name="Content Placeholder 2">
            <a:extLst>
              <a:ext uri="{FF2B5EF4-FFF2-40B4-BE49-F238E27FC236}">
                <a16:creationId xmlns:a16="http://schemas.microsoft.com/office/drawing/2014/main" id="{26A74959-12A9-4AA9-9FD5-9BFA9349972E}"/>
              </a:ext>
            </a:extLst>
          </p:cNvPr>
          <p:cNvSpPr>
            <a:spLocks noGrp="1"/>
          </p:cNvSpPr>
          <p:nvPr>
            <p:ph sz="quarter" idx="14"/>
          </p:nvPr>
        </p:nvSpPr>
        <p:spPr/>
        <p:txBody>
          <a:bodyPr/>
          <a:lstStyle/>
          <a:p>
            <a:r>
              <a:rPr lang="en-GB" dirty="0"/>
              <a:t>Active listening is an essential aspect of good communication and helps people feel heard and understood. </a:t>
            </a:r>
          </a:p>
          <a:p>
            <a:r>
              <a:rPr lang="en-GB" dirty="0"/>
              <a:t>Active listening is essential </a:t>
            </a:r>
            <a:r>
              <a:rPr lang="en-GB" u="sng" dirty="0"/>
              <a:t>for people using mental health and social services</a:t>
            </a:r>
            <a:r>
              <a:rPr lang="en-GB" dirty="0"/>
              <a:t> to have their concerns, story and views heard. </a:t>
            </a:r>
          </a:p>
          <a:p>
            <a:r>
              <a:rPr lang="en-GB" dirty="0"/>
              <a:t>For active listening to work, the listener need to be genuinely interested in what the speaker is saying.</a:t>
            </a:r>
            <a:endParaRPr lang="en-CH" dirty="0"/>
          </a:p>
          <a:p>
            <a:endParaRPr lang="en-CH" dirty="0"/>
          </a:p>
        </p:txBody>
      </p:sp>
      <p:sp>
        <p:nvSpPr>
          <p:cNvPr id="2" name="Title 1">
            <a:extLst>
              <a:ext uri="{FF2B5EF4-FFF2-40B4-BE49-F238E27FC236}">
                <a16:creationId xmlns:a16="http://schemas.microsoft.com/office/drawing/2014/main" id="{F790F482-BD6B-4C7A-99E6-800C5D5C15F5}"/>
              </a:ext>
            </a:extLst>
          </p:cNvPr>
          <p:cNvSpPr>
            <a:spLocks noGrp="1"/>
          </p:cNvSpPr>
          <p:nvPr>
            <p:ph type="title"/>
          </p:nvPr>
        </p:nvSpPr>
        <p:spPr/>
        <p:txBody>
          <a:bodyPr/>
          <a:lstStyle/>
          <a:p>
            <a:r>
              <a:rPr lang="en-GB" dirty="0"/>
              <a:t>Presentation: Communication skills – 5</a:t>
            </a:r>
            <a:endParaRPr lang="en-CH" dirty="0"/>
          </a:p>
        </p:txBody>
      </p:sp>
    </p:spTree>
    <p:extLst>
      <p:ext uri="{BB962C8B-B14F-4D97-AF65-F5344CB8AC3E}">
        <p14:creationId xmlns:p14="http://schemas.microsoft.com/office/powerpoint/2010/main" val="68778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0B34-C300-49AD-8909-C0ECA3C4C634}"/>
              </a:ext>
            </a:extLst>
          </p:cNvPr>
          <p:cNvSpPr>
            <a:spLocks noGrp="1"/>
          </p:cNvSpPr>
          <p:nvPr>
            <p:ph type="title"/>
          </p:nvPr>
        </p:nvSpPr>
        <p:spPr/>
        <p:txBody>
          <a:bodyPr/>
          <a:lstStyle/>
          <a:p>
            <a:pPr>
              <a:lnSpc>
                <a:spcPct val="100000"/>
              </a:lnSpc>
            </a:pPr>
            <a:r>
              <a:rPr lang="en-US" dirty="0"/>
              <a:t>Topic 1: What are violence, coercion and abuse?</a:t>
            </a:r>
            <a:endParaRPr lang="en-CH" dirty="0"/>
          </a:p>
        </p:txBody>
      </p:sp>
      <p:sp>
        <p:nvSpPr>
          <p:cNvPr id="6" name="Slide Number Placeholder 1">
            <a:extLst>
              <a:ext uri="{FF2B5EF4-FFF2-40B4-BE49-F238E27FC236}">
                <a16:creationId xmlns:a16="http://schemas.microsoft.com/office/drawing/2014/main" id="{BC060D41-F3C9-044E-B8DF-CFAF73424370}"/>
              </a:ext>
            </a:extLst>
          </p:cNvPr>
          <p:cNvSpPr>
            <a:spLocks noGrp="1"/>
          </p:cNvSpPr>
          <p:nvPr>
            <p:ph type="sldNum" sz="quarter" idx="12"/>
          </p:nvPr>
        </p:nvSpPr>
        <p:spPr>
          <a:xfrm>
            <a:off x="10034587" y="6639142"/>
            <a:ext cx="1648619" cy="216000"/>
          </a:xfrm>
        </p:spPr>
        <p:txBody>
          <a:bodyPr/>
          <a:lstStyle/>
          <a:p>
            <a:fld id="{04260D4A-DEC1-45DD-8AB2-A3349BAAA59E}" type="slidenum">
              <a:rPr lang="en-US" smtClean="0"/>
              <a:pPr/>
              <a:t>8</a:t>
            </a:fld>
            <a:endParaRPr lang="en-US" dirty="0"/>
          </a:p>
        </p:txBody>
      </p:sp>
    </p:spTree>
    <p:extLst>
      <p:ext uri="{BB962C8B-B14F-4D97-AF65-F5344CB8AC3E}">
        <p14:creationId xmlns:p14="http://schemas.microsoft.com/office/powerpoint/2010/main" val="2308512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6DE-8B0D-1044-AE75-A6D1FCAAACEC}"/>
              </a:ext>
            </a:extLst>
          </p:cNvPr>
          <p:cNvSpPr>
            <a:spLocks noGrp="1"/>
          </p:cNvSpPr>
          <p:nvPr>
            <p:ph type="body" sz="quarter" idx="13"/>
          </p:nvPr>
        </p:nvSpPr>
        <p:spPr/>
        <p:txBody>
          <a:bodyPr/>
          <a:lstStyle/>
          <a:p>
            <a:r>
              <a:rPr lang="en-GB" dirty="0"/>
              <a:t>Active listening (b)</a:t>
            </a:r>
            <a:endParaRPr lang="en-US" dirty="0"/>
          </a:p>
        </p:txBody>
      </p:sp>
      <p:sp>
        <p:nvSpPr>
          <p:cNvPr id="3" name="Content Placeholder 2">
            <a:extLst>
              <a:ext uri="{FF2B5EF4-FFF2-40B4-BE49-F238E27FC236}">
                <a16:creationId xmlns:a16="http://schemas.microsoft.com/office/drawing/2014/main" id="{5C06C2D4-FD00-43A2-8D13-0021D6BD5E56}"/>
              </a:ext>
            </a:extLst>
          </p:cNvPr>
          <p:cNvSpPr>
            <a:spLocks noGrp="1"/>
          </p:cNvSpPr>
          <p:nvPr>
            <p:ph sz="quarter" idx="14"/>
          </p:nvPr>
        </p:nvSpPr>
        <p:spPr>
          <a:xfrm>
            <a:off x="507195" y="1434988"/>
            <a:ext cx="11174412" cy="4500000"/>
          </a:xfrm>
        </p:spPr>
        <p:txBody>
          <a:bodyPr/>
          <a:lstStyle/>
          <a:p>
            <a:pPr>
              <a:spcAft>
                <a:spcPts val="500"/>
              </a:spcAft>
            </a:pPr>
            <a:r>
              <a:rPr lang="en-US" dirty="0"/>
              <a:t>Active listening is a structured form of listening that focuses the attention on the speaker.</a:t>
            </a:r>
          </a:p>
          <a:p>
            <a:pPr>
              <a:spcAft>
                <a:spcPts val="500"/>
              </a:spcAft>
            </a:pPr>
            <a:r>
              <a:rPr lang="en-US" dirty="0"/>
              <a:t>The listener gives full attention to the speaker. </a:t>
            </a:r>
          </a:p>
          <a:p>
            <a:pPr lvl="3">
              <a:spcAft>
                <a:spcPts val="500"/>
              </a:spcAft>
            </a:pPr>
            <a:r>
              <a:rPr lang="en-US" dirty="0"/>
              <a:t>Paying full attention to the speaker, the listener can ask relevant questions. </a:t>
            </a:r>
          </a:p>
          <a:p>
            <a:pPr lvl="3">
              <a:spcAft>
                <a:spcPts val="500"/>
              </a:spcAft>
            </a:pPr>
            <a:r>
              <a:rPr lang="en-US" dirty="0"/>
              <a:t>Important for building trust. </a:t>
            </a:r>
          </a:p>
          <a:p>
            <a:pPr>
              <a:spcAft>
                <a:spcPts val="500"/>
              </a:spcAft>
            </a:pPr>
            <a:r>
              <a:rPr lang="en-US" dirty="0"/>
              <a:t>Active listening can be demonstrated by non-verbal actions. </a:t>
            </a:r>
          </a:p>
          <a:p>
            <a:pPr>
              <a:spcAft>
                <a:spcPts val="500"/>
              </a:spcAft>
            </a:pPr>
            <a:r>
              <a:rPr lang="en-US" dirty="0"/>
              <a:t>The listener repeats in own words what they think the speaker has said. </a:t>
            </a:r>
          </a:p>
          <a:p>
            <a:pPr lvl="3">
              <a:spcAft>
                <a:spcPts val="500"/>
              </a:spcAft>
            </a:pPr>
            <a:r>
              <a:rPr lang="en-GB" dirty="0"/>
              <a:t>Important because we hear what we expect to hear rather than what has actually been said. </a:t>
            </a:r>
          </a:p>
          <a:p>
            <a:pPr lvl="3">
              <a:spcAft>
                <a:spcPts val="500"/>
              </a:spcAft>
            </a:pPr>
            <a:r>
              <a:rPr lang="en-GB" dirty="0"/>
              <a:t>By paraphrasing, the listener can ensure they have truly understood. </a:t>
            </a:r>
          </a:p>
          <a:p>
            <a:pPr lvl="3">
              <a:spcAft>
                <a:spcPts val="500"/>
              </a:spcAft>
            </a:pPr>
            <a:r>
              <a:rPr lang="en-GB" dirty="0"/>
              <a:t>Not about parroting but understanding the true/underlying meaning about what is said.</a:t>
            </a:r>
          </a:p>
          <a:p>
            <a:pPr lvl="3">
              <a:spcAft>
                <a:spcPts val="500"/>
              </a:spcAft>
            </a:pPr>
            <a:r>
              <a:rPr lang="en-US" dirty="0"/>
              <a:t>The listener does not agree or disagree, but reaffirms what the speaker has said. </a:t>
            </a:r>
          </a:p>
          <a:p>
            <a:pPr>
              <a:spcAft>
                <a:spcPts val="500"/>
              </a:spcAft>
            </a:pPr>
            <a:r>
              <a:rPr lang="en-US" dirty="0"/>
              <a:t>This kind of dialogue leads to greater understanding of the thoughts, feelings and motivations of    </a:t>
            </a:r>
          </a:p>
          <a:p>
            <a:pPr>
              <a:spcAft>
                <a:spcPts val="500"/>
              </a:spcAft>
            </a:pPr>
            <a:r>
              <a:rPr lang="en-US" dirty="0"/>
              <a:t>   the speaker.</a:t>
            </a:r>
          </a:p>
          <a:p>
            <a:endParaRPr lang="en-CH" dirty="0"/>
          </a:p>
        </p:txBody>
      </p:sp>
      <p:sp>
        <p:nvSpPr>
          <p:cNvPr id="2" name="Title 1">
            <a:extLst>
              <a:ext uri="{FF2B5EF4-FFF2-40B4-BE49-F238E27FC236}">
                <a16:creationId xmlns:a16="http://schemas.microsoft.com/office/drawing/2014/main" id="{DAE48BC4-7E63-4C15-8DC5-8697AF53A8D9}"/>
              </a:ext>
            </a:extLst>
          </p:cNvPr>
          <p:cNvSpPr>
            <a:spLocks noGrp="1"/>
          </p:cNvSpPr>
          <p:nvPr>
            <p:ph type="title"/>
          </p:nvPr>
        </p:nvSpPr>
        <p:spPr/>
        <p:txBody>
          <a:bodyPr/>
          <a:lstStyle/>
          <a:p>
            <a:r>
              <a:rPr lang="en-GB" dirty="0"/>
              <a:t>Presentation: Communication skills – 6</a:t>
            </a:r>
            <a:endParaRPr lang="en-CH" dirty="0"/>
          </a:p>
        </p:txBody>
      </p:sp>
    </p:spTree>
    <p:extLst>
      <p:ext uri="{BB962C8B-B14F-4D97-AF65-F5344CB8AC3E}">
        <p14:creationId xmlns:p14="http://schemas.microsoft.com/office/powerpoint/2010/main" val="55954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37AF6-E790-BA43-BE0A-E3472050F452}"/>
              </a:ext>
            </a:extLst>
          </p:cNvPr>
          <p:cNvSpPr>
            <a:spLocks noGrp="1"/>
          </p:cNvSpPr>
          <p:nvPr>
            <p:ph type="body" sz="quarter" idx="13"/>
          </p:nvPr>
        </p:nvSpPr>
        <p:spPr/>
        <p:txBody>
          <a:bodyPr/>
          <a:lstStyle/>
          <a:p>
            <a:r>
              <a:rPr lang="en-GB" dirty="0"/>
              <a:t>Benefits of active listening</a:t>
            </a:r>
            <a:endParaRPr lang="en-US" dirty="0"/>
          </a:p>
        </p:txBody>
      </p:sp>
      <p:sp>
        <p:nvSpPr>
          <p:cNvPr id="3" name="Content Placeholder 2">
            <a:extLst>
              <a:ext uri="{FF2B5EF4-FFF2-40B4-BE49-F238E27FC236}">
                <a16:creationId xmlns:a16="http://schemas.microsoft.com/office/drawing/2014/main" id="{32629E6D-5559-4484-BC46-8893F1B714B1}"/>
              </a:ext>
            </a:extLst>
          </p:cNvPr>
          <p:cNvSpPr>
            <a:spLocks noGrp="1"/>
          </p:cNvSpPr>
          <p:nvPr>
            <p:ph sz="quarter" idx="14"/>
          </p:nvPr>
        </p:nvSpPr>
        <p:spPr/>
        <p:txBody>
          <a:bodyPr/>
          <a:lstStyle/>
          <a:p>
            <a:pPr marL="0" indent="0">
              <a:buNone/>
            </a:pPr>
            <a:r>
              <a:rPr lang="en-US" b="1" dirty="0"/>
              <a:t>Active listening: </a:t>
            </a:r>
          </a:p>
          <a:p>
            <a:r>
              <a:rPr lang="en-US" dirty="0"/>
              <a:t>Promotes attentiveness and shows interest and respect for the person.</a:t>
            </a:r>
          </a:p>
          <a:p>
            <a:r>
              <a:rPr lang="en-US" dirty="0"/>
              <a:t>Avoids misunderstandings.</a:t>
            </a:r>
          </a:p>
          <a:p>
            <a:r>
              <a:rPr lang="en-US" dirty="0"/>
              <a:t>Encourages people to open up and say more by conveying that what they have to say has value.</a:t>
            </a:r>
          </a:p>
          <a:p>
            <a:r>
              <a:rPr lang="en-US" dirty="0"/>
              <a:t>Encourages the expression of emotions and feelings.</a:t>
            </a:r>
          </a:p>
          <a:p>
            <a:r>
              <a:rPr lang="en-US" dirty="0"/>
              <a:t>Prevents escalation of a situation.</a:t>
            </a:r>
          </a:p>
          <a:p>
            <a:r>
              <a:rPr lang="en-US" dirty="0"/>
              <a:t>Is more likely to help develop a person-</a:t>
            </a:r>
            <a:r>
              <a:rPr lang="en-US" dirty="0" err="1"/>
              <a:t>centred</a:t>
            </a:r>
            <a:r>
              <a:rPr lang="en-US" dirty="0"/>
              <a:t> solution to a situation or problem.</a:t>
            </a:r>
          </a:p>
          <a:p>
            <a:endParaRPr lang="en-CH" dirty="0"/>
          </a:p>
        </p:txBody>
      </p:sp>
      <p:sp>
        <p:nvSpPr>
          <p:cNvPr id="2" name="Title 1">
            <a:extLst>
              <a:ext uri="{FF2B5EF4-FFF2-40B4-BE49-F238E27FC236}">
                <a16:creationId xmlns:a16="http://schemas.microsoft.com/office/drawing/2014/main" id="{F1A80665-E800-45EB-B7E0-44683F8A1CD5}"/>
              </a:ext>
            </a:extLst>
          </p:cNvPr>
          <p:cNvSpPr>
            <a:spLocks noGrp="1"/>
          </p:cNvSpPr>
          <p:nvPr>
            <p:ph type="title"/>
          </p:nvPr>
        </p:nvSpPr>
        <p:spPr/>
        <p:txBody>
          <a:bodyPr/>
          <a:lstStyle/>
          <a:p>
            <a:r>
              <a:rPr lang="en-GB" dirty="0"/>
              <a:t>Presentation: Communication skills – 7</a:t>
            </a:r>
            <a:endParaRPr lang="en-CH" dirty="0"/>
          </a:p>
        </p:txBody>
      </p:sp>
    </p:spTree>
    <p:extLst>
      <p:ext uri="{BB962C8B-B14F-4D97-AF65-F5344CB8AC3E}">
        <p14:creationId xmlns:p14="http://schemas.microsoft.com/office/powerpoint/2010/main" val="3397599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2851D7-CF01-BE44-822F-D782B5B71E45}"/>
              </a:ext>
            </a:extLst>
          </p:cNvPr>
          <p:cNvSpPr>
            <a:spLocks noGrp="1"/>
          </p:cNvSpPr>
          <p:nvPr>
            <p:ph sz="quarter" idx="17"/>
          </p:nvPr>
        </p:nvSpPr>
        <p:spPr>
          <a:xfrm>
            <a:off x="4267719" y="953730"/>
            <a:ext cx="4154386" cy="4500000"/>
          </a:xfrm>
        </p:spPr>
        <p:txBody>
          <a:bodyPr/>
          <a:lstStyle/>
          <a:p>
            <a:pPr marL="342900" lvl="0" indent="-342900">
              <a:spcAft>
                <a:spcPts val="400"/>
              </a:spcAft>
              <a:buFont typeface="+mj-lt"/>
              <a:buAutoNum type="arabicPeriod" startAt="12"/>
            </a:pPr>
            <a:r>
              <a:rPr lang="en-GB" sz="1800" dirty="0"/>
              <a:t>I know this is temporary and you will be feeling better soon.</a:t>
            </a:r>
            <a:endParaRPr lang="en-CH" sz="1800"/>
          </a:p>
          <a:p>
            <a:pPr marL="342900" lvl="0" indent="-342900">
              <a:spcAft>
                <a:spcPts val="400"/>
              </a:spcAft>
              <a:buFont typeface="+mj-lt"/>
              <a:buAutoNum type="arabicPeriod" startAt="12"/>
            </a:pPr>
            <a:r>
              <a:rPr lang="en-GB" sz="1800" dirty="0"/>
              <a:t>Count on me.</a:t>
            </a:r>
          </a:p>
          <a:p>
            <a:pPr marL="342900" lvl="0" indent="-342900">
              <a:spcAft>
                <a:spcPts val="400"/>
              </a:spcAft>
              <a:buFont typeface="+mj-lt"/>
              <a:buAutoNum type="arabicPeriod" startAt="12"/>
            </a:pPr>
            <a:r>
              <a:rPr lang="en-GB" sz="1800" dirty="0"/>
              <a:t>You don’t have to prove anything to anybody.</a:t>
            </a:r>
            <a:endParaRPr lang="en-CH" sz="1800"/>
          </a:p>
          <a:p>
            <a:pPr marL="342900" lvl="0" indent="-342900">
              <a:spcAft>
                <a:spcPts val="400"/>
              </a:spcAft>
              <a:buFont typeface="+mj-lt"/>
              <a:buAutoNum type="arabicPeriod" startAt="12"/>
            </a:pPr>
            <a:r>
              <a:rPr lang="en-GB" sz="1800" dirty="0"/>
              <a:t>I know you will get through this.</a:t>
            </a:r>
            <a:endParaRPr lang="en-CH" sz="1800"/>
          </a:p>
          <a:p>
            <a:pPr marL="342900" lvl="0" indent="-342900">
              <a:spcAft>
                <a:spcPts val="400"/>
              </a:spcAft>
              <a:buFont typeface="+mj-lt"/>
              <a:buAutoNum type="arabicPeriod" startAt="12"/>
            </a:pPr>
            <a:r>
              <a:rPr lang="en-GB" sz="1800" dirty="0"/>
              <a:t>You are a very valuable person.</a:t>
            </a:r>
            <a:endParaRPr lang="en-CH" sz="1800"/>
          </a:p>
          <a:p>
            <a:pPr marL="342900" lvl="0" indent="-342900">
              <a:spcAft>
                <a:spcPts val="400"/>
              </a:spcAft>
              <a:buFont typeface="+mj-lt"/>
              <a:buAutoNum type="arabicPeriod" startAt="12"/>
            </a:pPr>
            <a:r>
              <a:rPr lang="en-GB" sz="1800" dirty="0"/>
              <a:t>Remember your achievements…not only your problems.</a:t>
            </a:r>
            <a:endParaRPr lang="en-CH" sz="1800"/>
          </a:p>
          <a:p>
            <a:pPr marL="342900" lvl="0" indent="-342900">
              <a:spcAft>
                <a:spcPts val="400"/>
              </a:spcAft>
              <a:buFont typeface="+mj-lt"/>
              <a:buAutoNum type="arabicPeriod" startAt="12"/>
            </a:pPr>
            <a:r>
              <a:rPr lang="en-GB" sz="1800" dirty="0"/>
              <a:t>Tell me what you want/need?</a:t>
            </a:r>
            <a:endParaRPr lang="en-CH" sz="1800"/>
          </a:p>
          <a:p>
            <a:pPr marL="342900" lvl="0" indent="-342900">
              <a:spcAft>
                <a:spcPts val="400"/>
              </a:spcAft>
              <a:buFont typeface="+mj-lt"/>
              <a:buAutoNum type="arabicPeriod" startAt="12"/>
            </a:pPr>
            <a:r>
              <a:rPr lang="en-GB" sz="1800" dirty="0"/>
              <a:t>I respect your views.</a:t>
            </a:r>
            <a:endParaRPr lang="en-CH" sz="1800"/>
          </a:p>
          <a:p>
            <a:pPr marL="342900" lvl="0" indent="-342900">
              <a:spcAft>
                <a:spcPts val="400"/>
              </a:spcAft>
              <a:buFont typeface="+mj-lt"/>
              <a:buAutoNum type="arabicPeriod" startAt="12"/>
            </a:pPr>
            <a:r>
              <a:rPr lang="en-GB" sz="1800" dirty="0"/>
              <a:t>We can work together through this.</a:t>
            </a:r>
            <a:endParaRPr lang="en-CH" sz="1800"/>
          </a:p>
          <a:p>
            <a:pPr marL="342900" lvl="0" indent="-342900">
              <a:spcAft>
                <a:spcPts val="400"/>
              </a:spcAft>
              <a:buFont typeface="+mj-lt"/>
              <a:buAutoNum type="arabicPeriod" startAt="12"/>
            </a:pPr>
            <a:r>
              <a:rPr lang="en-GB" sz="1800" dirty="0"/>
              <a:t>It’s OK to feel like that.</a:t>
            </a:r>
            <a:endParaRPr lang="en-CH" sz="1800"/>
          </a:p>
          <a:p>
            <a:pPr marL="342900" lvl="0" indent="-342900">
              <a:spcAft>
                <a:spcPts val="400"/>
              </a:spcAft>
              <a:buFont typeface="+mj-lt"/>
              <a:buAutoNum type="arabicPeriod" startAt="12"/>
            </a:pPr>
            <a:r>
              <a:rPr lang="en-GB" sz="1800" dirty="0"/>
              <a:t>Don’t give up.</a:t>
            </a:r>
            <a:endParaRPr lang="en-CH" sz="1800"/>
          </a:p>
          <a:p>
            <a:pPr marL="342900" lvl="0" indent="-342900">
              <a:spcAft>
                <a:spcPts val="400"/>
              </a:spcAft>
              <a:buFont typeface="+mj-lt"/>
              <a:buAutoNum type="arabicPeriod" startAt="12"/>
            </a:pPr>
            <a:r>
              <a:rPr lang="en-GB" sz="1800" dirty="0"/>
              <a:t>I can’t promise, but I’ll do my best to help.</a:t>
            </a:r>
            <a:endParaRPr lang="en-CH" sz="1800"/>
          </a:p>
          <a:p>
            <a:pPr marL="342900" lvl="0" indent="-342900">
              <a:spcAft>
                <a:spcPts val="400"/>
              </a:spcAft>
              <a:buFont typeface="+mj-lt"/>
              <a:buAutoNum type="arabicPeriod" startAt="12"/>
            </a:pPr>
            <a:r>
              <a:rPr lang="en-US" sz="1800" dirty="0"/>
              <a:t>You can have trust in yourself and your ability to recover</a:t>
            </a:r>
          </a:p>
        </p:txBody>
      </p:sp>
      <p:sp>
        <p:nvSpPr>
          <p:cNvPr id="3" name="Content Placeholder 2">
            <a:extLst>
              <a:ext uri="{FF2B5EF4-FFF2-40B4-BE49-F238E27FC236}">
                <a16:creationId xmlns:a16="http://schemas.microsoft.com/office/drawing/2014/main" id="{030ADD5A-199A-48D0-903F-15BAF5FCAE7C}"/>
              </a:ext>
            </a:extLst>
          </p:cNvPr>
          <p:cNvSpPr>
            <a:spLocks noGrp="1"/>
          </p:cNvSpPr>
          <p:nvPr>
            <p:ph sz="quarter" idx="16"/>
          </p:nvPr>
        </p:nvSpPr>
        <p:spPr>
          <a:xfrm>
            <a:off x="506413" y="969771"/>
            <a:ext cx="3873082" cy="4500000"/>
          </a:xfrm>
        </p:spPr>
        <p:txBody>
          <a:bodyPr/>
          <a:lstStyle/>
          <a:p>
            <a:pPr marL="342900" lvl="0" indent="-342900">
              <a:spcAft>
                <a:spcPts val="400"/>
              </a:spcAft>
              <a:buFont typeface="+mj-lt"/>
              <a:buAutoNum type="arabicPeriod"/>
            </a:pPr>
            <a:r>
              <a:rPr lang="en-GB" sz="1800" dirty="0"/>
              <a:t>Would it be helpful to you if we sit down and talk about the problem together?</a:t>
            </a:r>
            <a:endParaRPr lang="en-CH" sz="1800" dirty="0"/>
          </a:p>
          <a:p>
            <a:pPr marL="342900" lvl="0" indent="-342900">
              <a:spcAft>
                <a:spcPts val="400"/>
              </a:spcAft>
              <a:buFont typeface="+mj-lt"/>
              <a:buAutoNum type="arabicPeriod"/>
            </a:pPr>
            <a:r>
              <a:rPr lang="en-GB" sz="1800" dirty="0"/>
              <a:t>If you don’t calm down, I will have to restrain you.</a:t>
            </a:r>
            <a:endParaRPr lang="en-CH" sz="1800" dirty="0"/>
          </a:p>
          <a:p>
            <a:pPr marL="342900" lvl="0" indent="-342900">
              <a:spcAft>
                <a:spcPts val="400"/>
              </a:spcAft>
              <a:buFont typeface="+mj-lt"/>
              <a:buAutoNum type="arabicPeriod"/>
            </a:pPr>
            <a:r>
              <a:rPr lang="en-GB" sz="1800" dirty="0"/>
              <a:t>You are going to be OK.</a:t>
            </a:r>
            <a:endParaRPr lang="en-CH" sz="1800" dirty="0"/>
          </a:p>
          <a:p>
            <a:pPr marL="342900" lvl="0" indent="-342900">
              <a:spcAft>
                <a:spcPts val="400"/>
              </a:spcAft>
              <a:buFont typeface="+mj-lt"/>
              <a:buAutoNum type="arabicPeriod"/>
            </a:pPr>
            <a:r>
              <a:rPr lang="en-GB" sz="1800" dirty="0"/>
              <a:t>Calm down!</a:t>
            </a:r>
            <a:endParaRPr lang="en-CH" sz="1800" dirty="0"/>
          </a:p>
          <a:p>
            <a:pPr marL="342900" lvl="0" indent="-342900">
              <a:spcAft>
                <a:spcPts val="400"/>
              </a:spcAft>
              <a:buFont typeface="+mj-lt"/>
              <a:buAutoNum type="arabicPeriod"/>
            </a:pPr>
            <a:r>
              <a:rPr lang="en-GB" sz="1800" dirty="0"/>
              <a:t>I am here to help you.</a:t>
            </a:r>
            <a:endParaRPr lang="en-CH" sz="1800" dirty="0"/>
          </a:p>
          <a:p>
            <a:pPr marL="342900" lvl="0" indent="-342900">
              <a:spcAft>
                <a:spcPts val="400"/>
              </a:spcAft>
              <a:buFont typeface="+mj-lt"/>
              <a:buAutoNum type="arabicPeriod"/>
            </a:pPr>
            <a:r>
              <a:rPr lang="en-GB" sz="1800" dirty="0"/>
              <a:t>You are being unreasonable.</a:t>
            </a:r>
            <a:endParaRPr lang="en-CH" sz="1800" dirty="0"/>
          </a:p>
          <a:p>
            <a:pPr marL="342900" lvl="0" indent="-342900">
              <a:spcAft>
                <a:spcPts val="400"/>
              </a:spcAft>
              <a:buFont typeface="+mj-lt"/>
              <a:buAutoNum type="arabicPeriod"/>
            </a:pPr>
            <a:r>
              <a:rPr lang="en-GB" sz="1800" dirty="0"/>
              <a:t>We can solve this problem together.</a:t>
            </a:r>
            <a:endParaRPr lang="en-CH" sz="1800" dirty="0"/>
          </a:p>
          <a:p>
            <a:pPr marL="342900" lvl="0" indent="-342900">
              <a:spcAft>
                <a:spcPts val="400"/>
              </a:spcAft>
              <a:buFont typeface="+mj-lt"/>
              <a:buAutoNum type="arabicPeriod"/>
            </a:pPr>
            <a:r>
              <a:rPr lang="en-GB" sz="1800" dirty="0"/>
              <a:t>Do you want to talk about how you are feeling?</a:t>
            </a:r>
            <a:endParaRPr lang="en-CH" sz="1800" dirty="0"/>
          </a:p>
          <a:p>
            <a:pPr marL="342900" lvl="0" indent="-342900">
              <a:spcAft>
                <a:spcPts val="400"/>
              </a:spcAft>
              <a:buFont typeface="+mj-lt"/>
              <a:buAutoNum type="arabicPeriod"/>
            </a:pPr>
            <a:r>
              <a:rPr lang="en-GB" sz="1800" dirty="0"/>
              <a:t>You are being childish.</a:t>
            </a:r>
            <a:endParaRPr lang="en-CH" sz="1800" dirty="0"/>
          </a:p>
          <a:p>
            <a:pPr marL="342900" lvl="0" indent="-342900">
              <a:spcAft>
                <a:spcPts val="400"/>
              </a:spcAft>
              <a:buFont typeface="+mj-lt"/>
              <a:buAutoNum type="arabicPeriod"/>
            </a:pPr>
            <a:r>
              <a:rPr lang="en-GB" sz="1800" dirty="0"/>
              <a:t>What can I do to help?</a:t>
            </a:r>
            <a:endParaRPr lang="en-CH" sz="1800" dirty="0"/>
          </a:p>
          <a:p>
            <a:pPr marL="342900" lvl="0" indent="-342900">
              <a:spcAft>
                <a:spcPts val="400"/>
              </a:spcAft>
              <a:buFont typeface="+mj-lt"/>
              <a:buAutoNum type="arabicPeriod"/>
            </a:pPr>
            <a:r>
              <a:rPr lang="en-GB" sz="1800" dirty="0"/>
              <a:t>You’re doing well.</a:t>
            </a:r>
          </a:p>
          <a:p>
            <a:pPr marL="342900" lvl="0" indent="-342900">
              <a:buFont typeface="+mj-lt"/>
              <a:buAutoNum type="arabicPeriod"/>
            </a:pPr>
            <a:endParaRPr lang="en-CH" dirty="0"/>
          </a:p>
        </p:txBody>
      </p:sp>
      <p:sp>
        <p:nvSpPr>
          <p:cNvPr id="2" name="Title 1">
            <a:extLst>
              <a:ext uri="{FF2B5EF4-FFF2-40B4-BE49-F238E27FC236}">
                <a16:creationId xmlns:a16="http://schemas.microsoft.com/office/drawing/2014/main" id="{3C0C0707-C9EA-47B3-9F51-0AD614CC49BC}"/>
              </a:ext>
            </a:extLst>
          </p:cNvPr>
          <p:cNvSpPr>
            <a:spLocks noGrp="1"/>
          </p:cNvSpPr>
          <p:nvPr>
            <p:ph type="title"/>
          </p:nvPr>
        </p:nvSpPr>
        <p:spPr/>
        <p:txBody>
          <a:bodyPr/>
          <a:lstStyle/>
          <a:p>
            <a:r>
              <a:rPr lang="en-GB" dirty="0"/>
              <a:t>Exercise 7.1: Phrases for calming a tense situation - 1</a:t>
            </a:r>
            <a:endParaRPr lang="en-CH" dirty="0"/>
          </a:p>
        </p:txBody>
      </p:sp>
      <p:sp>
        <p:nvSpPr>
          <p:cNvPr id="4" name="TextBox 3">
            <a:extLst>
              <a:ext uri="{FF2B5EF4-FFF2-40B4-BE49-F238E27FC236}">
                <a16:creationId xmlns:a16="http://schemas.microsoft.com/office/drawing/2014/main" id="{F479697E-E0E9-4251-97BF-6F656EBAA92C}"/>
              </a:ext>
            </a:extLst>
          </p:cNvPr>
          <p:cNvSpPr txBox="1"/>
          <p:nvPr/>
        </p:nvSpPr>
        <p:spPr>
          <a:xfrm>
            <a:off x="8704485" y="1450056"/>
            <a:ext cx="3189441" cy="4201150"/>
          </a:xfrm>
          <a:prstGeom prst="rect">
            <a:avLst/>
          </a:prstGeom>
          <a:noFill/>
        </p:spPr>
        <p:txBody>
          <a:bodyPr wrap="square" rtlCol="0">
            <a:spAutoFit/>
          </a:bodyPr>
          <a:lstStyle/>
          <a:p>
            <a:pPr marR="0" lvl="0" algn="ctr">
              <a:lnSpc>
                <a:spcPct val="115000"/>
              </a:lnSpc>
              <a:spcBef>
                <a:spcPts val="0"/>
              </a:spcBef>
              <a:spcAft>
                <a:spcPts val="1200"/>
              </a:spcAft>
            </a:pPr>
            <a:r>
              <a:rPr lang="en-GB" sz="2000" b="1" i="1" dirty="0">
                <a:ea typeface="SimSun" panose="02010600030101010101" pitchFamily="2" charset="-122"/>
                <a:cs typeface="Arial" panose="020B0604020202020204" pitchFamily="34" charset="0"/>
              </a:rPr>
              <a:t>How do these words make you feel?</a:t>
            </a:r>
          </a:p>
          <a:p>
            <a:pPr marR="0" lvl="0" algn="ctr">
              <a:lnSpc>
                <a:spcPct val="115000"/>
              </a:lnSpc>
              <a:spcBef>
                <a:spcPts val="0"/>
              </a:spcBef>
              <a:spcAft>
                <a:spcPts val="1200"/>
              </a:spcAft>
            </a:pPr>
            <a:endParaRPr lang="en-CH" sz="2000" b="1" i="1" dirty="0">
              <a:ea typeface="SimSun" panose="02010600030101010101" pitchFamily="2" charset="-122"/>
              <a:cs typeface="Arial" panose="020B0604020202020204" pitchFamily="34" charset="0"/>
            </a:endParaRPr>
          </a:p>
          <a:p>
            <a:pPr marR="0" lvl="0" algn="ctr">
              <a:lnSpc>
                <a:spcPct val="115000"/>
              </a:lnSpc>
              <a:spcBef>
                <a:spcPts val="0"/>
              </a:spcBef>
              <a:spcAft>
                <a:spcPts val="1200"/>
              </a:spcAft>
            </a:pPr>
            <a:r>
              <a:rPr lang="en-GB" sz="2000" b="1" i="1" dirty="0">
                <a:ea typeface="SimSun" panose="02010600030101010101" pitchFamily="2" charset="-122"/>
                <a:cs typeface="Arial" panose="020B0604020202020204" pitchFamily="34" charset="0"/>
              </a:rPr>
              <a:t>Do you think this would be helpful in calming a tense situation? Why or why not?</a:t>
            </a:r>
          </a:p>
          <a:p>
            <a:pPr marR="0" lvl="0" algn="ctr">
              <a:lnSpc>
                <a:spcPct val="115000"/>
              </a:lnSpc>
              <a:spcBef>
                <a:spcPts val="0"/>
              </a:spcBef>
              <a:spcAft>
                <a:spcPts val="1200"/>
              </a:spcAft>
            </a:pPr>
            <a:endParaRPr lang="en-CH" sz="2000" b="1" i="1" dirty="0">
              <a:ea typeface="SimSun" panose="02010600030101010101" pitchFamily="2" charset="-122"/>
              <a:cs typeface="Arial" panose="020B0604020202020204" pitchFamily="34" charset="0"/>
            </a:endParaRPr>
          </a:p>
          <a:p>
            <a:pPr marR="0" lvl="0" algn="ctr">
              <a:lnSpc>
                <a:spcPct val="115000"/>
              </a:lnSpc>
              <a:spcBef>
                <a:spcPts val="0"/>
              </a:spcBef>
              <a:spcAft>
                <a:spcPts val="0"/>
              </a:spcAft>
            </a:pPr>
            <a:r>
              <a:rPr lang="en-GB" sz="2000" b="1" i="1" dirty="0">
                <a:ea typeface="SimSun" panose="02010600030101010101" pitchFamily="2" charset="-122"/>
                <a:cs typeface="Arial" panose="020B0604020202020204" pitchFamily="34" charset="0"/>
              </a:rPr>
              <a:t>Is there some phrase that works for everyone?</a:t>
            </a:r>
            <a:endParaRPr lang="en-CH" sz="2000" b="1" i="1" dirty="0">
              <a:ea typeface="SimSun" panose="02010600030101010101" pitchFamily="2" charset="-122"/>
              <a:cs typeface="Arial" panose="020B0604020202020204" pitchFamily="34" charset="0"/>
            </a:endParaRPr>
          </a:p>
          <a:p>
            <a:pPr algn="ctr"/>
            <a:endParaRPr lang="en-GB" sz="2000" dirty="0"/>
          </a:p>
        </p:txBody>
      </p:sp>
    </p:spTree>
    <p:extLst>
      <p:ext uri="{BB962C8B-B14F-4D97-AF65-F5344CB8AC3E}">
        <p14:creationId xmlns:p14="http://schemas.microsoft.com/office/powerpoint/2010/main" val="546963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150A6-4FAA-4B25-A185-60402CA6FDAF}"/>
              </a:ext>
            </a:extLst>
          </p:cNvPr>
          <p:cNvSpPr>
            <a:spLocks noGrp="1"/>
          </p:cNvSpPr>
          <p:nvPr>
            <p:ph sz="quarter" idx="14"/>
          </p:nvPr>
        </p:nvSpPr>
        <p:spPr/>
        <p:txBody>
          <a:bodyPr/>
          <a:lstStyle/>
          <a:p>
            <a:r>
              <a:rPr lang="en-US" dirty="0"/>
              <a:t>Do you currently use any of these types of phrases when you are confronted with a difficult situation?</a:t>
            </a:r>
          </a:p>
          <a:p>
            <a:r>
              <a:rPr lang="en-US" dirty="0"/>
              <a:t>Can you think of other things to say that might help calm tense situations?</a:t>
            </a:r>
          </a:p>
          <a:p>
            <a:r>
              <a:rPr lang="en-US" dirty="0"/>
              <a:t>What are some things you have heard others say that are not helpful?</a:t>
            </a:r>
          </a:p>
          <a:p>
            <a:r>
              <a:rPr lang="en-US" dirty="0"/>
              <a:t>Can you think of helpful words to say instead of these unhelpful things?</a:t>
            </a:r>
          </a:p>
          <a:p>
            <a:r>
              <a:rPr lang="en-US" dirty="0"/>
              <a:t>How can your tone of voice, body language and posture communicate beyond words?</a:t>
            </a:r>
          </a:p>
          <a:p>
            <a:endParaRPr lang="en-CH" dirty="0"/>
          </a:p>
        </p:txBody>
      </p:sp>
      <p:sp>
        <p:nvSpPr>
          <p:cNvPr id="2" name="Title 1">
            <a:extLst>
              <a:ext uri="{FF2B5EF4-FFF2-40B4-BE49-F238E27FC236}">
                <a16:creationId xmlns:a16="http://schemas.microsoft.com/office/drawing/2014/main" id="{69640FC6-8925-4EA2-9813-3F478FE190DA}"/>
              </a:ext>
            </a:extLst>
          </p:cNvPr>
          <p:cNvSpPr>
            <a:spLocks noGrp="1"/>
          </p:cNvSpPr>
          <p:nvPr>
            <p:ph type="title"/>
          </p:nvPr>
        </p:nvSpPr>
        <p:spPr/>
        <p:txBody>
          <a:bodyPr/>
          <a:lstStyle/>
          <a:p>
            <a:r>
              <a:rPr lang="en-GB" dirty="0"/>
              <a:t>Exercise 7.1: Phrases for calming a tense situation - 2</a:t>
            </a:r>
            <a:endParaRPr lang="en-CH" dirty="0"/>
          </a:p>
        </p:txBody>
      </p:sp>
    </p:spTree>
    <p:extLst>
      <p:ext uri="{BB962C8B-B14F-4D97-AF65-F5344CB8AC3E}">
        <p14:creationId xmlns:p14="http://schemas.microsoft.com/office/powerpoint/2010/main" val="656383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3B3C5-4935-4682-A494-074263F41994}"/>
              </a:ext>
            </a:extLst>
          </p:cNvPr>
          <p:cNvSpPr>
            <a:spLocks noGrp="1"/>
          </p:cNvSpPr>
          <p:nvPr>
            <p:ph sz="quarter" idx="14"/>
          </p:nvPr>
        </p:nvSpPr>
        <p:spPr/>
        <p:txBody>
          <a:bodyPr/>
          <a:lstStyle/>
          <a:p>
            <a:r>
              <a:rPr lang="en-US" dirty="0"/>
              <a:t>Even through these simple phrases we can see that the words that we use have power and make an important impact on how people feel. </a:t>
            </a:r>
          </a:p>
          <a:p>
            <a:r>
              <a:rPr lang="en-US" dirty="0"/>
              <a:t>Simple phrases like this can either make us feel calmer/less threatened, or else can make us feel more tense and upset.</a:t>
            </a:r>
          </a:p>
          <a:p>
            <a:r>
              <a:rPr lang="en-US" dirty="0"/>
              <a:t>It is important to note that what may seem to be a helpful phrase to some people may not be to others. </a:t>
            </a:r>
          </a:p>
          <a:p>
            <a:endParaRPr lang="en-CH" dirty="0"/>
          </a:p>
        </p:txBody>
      </p:sp>
      <p:sp>
        <p:nvSpPr>
          <p:cNvPr id="2" name="Title 1">
            <a:extLst>
              <a:ext uri="{FF2B5EF4-FFF2-40B4-BE49-F238E27FC236}">
                <a16:creationId xmlns:a16="http://schemas.microsoft.com/office/drawing/2014/main" id="{375201C6-7D45-4624-ABED-29EBCEF988DE}"/>
              </a:ext>
            </a:extLst>
          </p:cNvPr>
          <p:cNvSpPr>
            <a:spLocks noGrp="1"/>
          </p:cNvSpPr>
          <p:nvPr>
            <p:ph type="title"/>
          </p:nvPr>
        </p:nvSpPr>
        <p:spPr/>
        <p:txBody>
          <a:bodyPr/>
          <a:lstStyle/>
          <a:p>
            <a:r>
              <a:rPr lang="en-GB" dirty="0"/>
              <a:t>Exercise 7.1: Phrases for calming a tense situation - 3</a:t>
            </a:r>
            <a:endParaRPr lang="en-CH" dirty="0"/>
          </a:p>
        </p:txBody>
      </p:sp>
    </p:spTree>
    <p:extLst>
      <p:ext uri="{BB962C8B-B14F-4D97-AF65-F5344CB8AC3E}">
        <p14:creationId xmlns:p14="http://schemas.microsoft.com/office/powerpoint/2010/main" val="3444822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DF3-99A3-4948-8E8D-21D2FD470F60}"/>
              </a:ext>
            </a:extLst>
          </p:cNvPr>
          <p:cNvSpPr>
            <a:spLocks noGrp="1"/>
          </p:cNvSpPr>
          <p:nvPr>
            <p:ph type="title"/>
          </p:nvPr>
        </p:nvSpPr>
        <p:spPr/>
        <p:txBody>
          <a:bodyPr/>
          <a:lstStyle/>
          <a:p>
            <a:pPr>
              <a:lnSpc>
                <a:spcPct val="100000"/>
              </a:lnSpc>
            </a:pPr>
            <a:r>
              <a:rPr lang="en-GB" dirty="0"/>
              <a:t>Topic 8: Supportive environments and the use of comfort rooms </a:t>
            </a:r>
            <a:endParaRPr lang="en-CH" dirty="0"/>
          </a:p>
        </p:txBody>
      </p:sp>
    </p:spTree>
    <p:extLst>
      <p:ext uri="{BB962C8B-B14F-4D97-AF65-F5344CB8AC3E}">
        <p14:creationId xmlns:p14="http://schemas.microsoft.com/office/powerpoint/2010/main" val="1469850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6A6A-42A2-494A-B6E5-518A5D8AF514}"/>
              </a:ext>
            </a:extLst>
          </p:cNvPr>
          <p:cNvSpPr>
            <a:spLocks noGrp="1"/>
          </p:cNvSpPr>
          <p:nvPr>
            <p:ph sz="quarter" idx="14"/>
          </p:nvPr>
        </p:nvSpPr>
        <p:spPr/>
        <p:txBody>
          <a:bodyPr/>
          <a:lstStyle/>
          <a:p>
            <a:r>
              <a:rPr lang="en-US" dirty="0"/>
              <a:t>The environment of a service may play a role in increasing or reducing tensions. </a:t>
            </a:r>
          </a:p>
          <a:p>
            <a:pPr lvl="2"/>
            <a:r>
              <a:rPr lang="en-US" sz="2200" dirty="0"/>
              <a:t>A coercive or oppressive environment may increase conflicts and escalation </a:t>
            </a:r>
          </a:p>
          <a:p>
            <a:pPr lvl="2"/>
            <a:r>
              <a:rPr lang="en-US" sz="2200" dirty="0"/>
              <a:t>A comfortable and supportive environment may foster and support recovery, wellness, inclusion.</a:t>
            </a:r>
          </a:p>
          <a:p>
            <a:r>
              <a:rPr lang="en-US" dirty="0"/>
              <a:t>While the overall environment should be supportive, a practical illustration may be to create a comfort room in the service. </a:t>
            </a:r>
          </a:p>
          <a:p>
            <a:pPr lvl="3"/>
            <a:r>
              <a:rPr lang="en-US" sz="2200" dirty="0"/>
              <a:t>Provides a sanctuary from stress, allows people to experience their feelings and relieve discomforts in privacy, helps prevent escalation. </a:t>
            </a:r>
          </a:p>
          <a:p>
            <a:r>
              <a:rPr lang="en-US" dirty="0"/>
              <a:t>A comfort room should always be used voluntarily!</a:t>
            </a:r>
          </a:p>
          <a:p>
            <a:endParaRPr lang="en-CH" dirty="0"/>
          </a:p>
        </p:txBody>
      </p:sp>
      <p:sp>
        <p:nvSpPr>
          <p:cNvPr id="2" name="Title 1">
            <a:extLst>
              <a:ext uri="{FF2B5EF4-FFF2-40B4-BE49-F238E27FC236}">
                <a16:creationId xmlns:a16="http://schemas.microsoft.com/office/drawing/2014/main" id="{21E5F233-875C-40EF-85B7-7062F2A331E0}"/>
              </a:ext>
            </a:extLst>
          </p:cNvPr>
          <p:cNvSpPr>
            <a:spLocks noGrp="1"/>
          </p:cNvSpPr>
          <p:nvPr>
            <p:ph type="title"/>
          </p:nvPr>
        </p:nvSpPr>
        <p:spPr/>
        <p:txBody>
          <a:bodyPr/>
          <a:lstStyle/>
          <a:p>
            <a:r>
              <a:rPr lang="en-GB" dirty="0"/>
              <a:t>Presentation: Supportive environments and comfort rooms - 1 </a:t>
            </a:r>
            <a:endParaRPr lang="en-CH" dirty="0"/>
          </a:p>
        </p:txBody>
      </p:sp>
    </p:spTree>
    <p:extLst>
      <p:ext uri="{BB962C8B-B14F-4D97-AF65-F5344CB8AC3E}">
        <p14:creationId xmlns:p14="http://schemas.microsoft.com/office/powerpoint/2010/main" val="1862728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0C1ED-1011-4A68-BDAC-1E18FA7CAF44}"/>
              </a:ext>
            </a:extLst>
          </p:cNvPr>
          <p:cNvSpPr>
            <a:spLocks noGrp="1"/>
          </p:cNvSpPr>
          <p:nvPr>
            <p:ph sz="quarter" idx="14"/>
          </p:nvPr>
        </p:nvSpPr>
        <p:spPr/>
        <p:txBody>
          <a:bodyPr numCol="2"/>
          <a:lstStyle/>
          <a:p>
            <a:r>
              <a:rPr lang="en-US" dirty="0"/>
              <a:t>Sensory approaches can sometimes be useful to reduce anxiety and distress and to calm down. Sensory approaches are meant to stimulate different senses. </a:t>
            </a:r>
          </a:p>
          <a:p>
            <a:r>
              <a:rPr lang="en-US" dirty="0"/>
              <a:t>Sensory approaches should also be used only </a:t>
            </a:r>
            <a:r>
              <a:rPr lang="en-US" b="1" u="sng" dirty="0"/>
              <a:t>with the informed consent </a:t>
            </a:r>
            <a:r>
              <a:rPr lang="en-US" dirty="0"/>
              <a:t>of the person.</a:t>
            </a:r>
          </a:p>
          <a:p>
            <a:r>
              <a:rPr lang="en-US" dirty="0"/>
              <a:t>Some examples include:</a:t>
            </a:r>
          </a:p>
          <a:p>
            <a:pPr lvl="3"/>
            <a:r>
              <a:rPr lang="en-US" dirty="0"/>
              <a:t>Music</a:t>
            </a:r>
          </a:p>
          <a:p>
            <a:pPr lvl="3"/>
            <a:r>
              <a:rPr lang="en-US" dirty="0"/>
              <a:t>Massage</a:t>
            </a:r>
          </a:p>
          <a:p>
            <a:pPr lvl="3"/>
            <a:r>
              <a:rPr lang="en-US" dirty="0"/>
              <a:t>Warm water</a:t>
            </a:r>
          </a:p>
          <a:p>
            <a:pPr lvl="3"/>
            <a:r>
              <a:rPr lang="en-US" dirty="0"/>
              <a:t>Soft blankets, carpets or pillows</a:t>
            </a:r>
          </a:p>
          <a:p>
            <a:pPr lvl="3"/>
            <a:r>
              <a:rPr lang="en-US" dirty="0"/>
              <a:t>Calming </a:t>
            </a:r>
            <a:r>
              <a:rPr lang="en-US" dirty="0" err="1"/>
              <a:t>colours</a:t>
            </a:r>
            <a:endParaRPr lang="en-US" dirty="0"/>
          </a:p>
          <a:p>
            <a:pPr lvl="3"/>
            <a:endParaRPr lang="en-US" dirty="0"/>
          </a:p>
          <a:p>
            <a:pPr lvl="3"/>
            <a:endParaRPr lang="en-US" dirty="0"/>
          </a:p>
          <a:p>
            <a:pPr lvl="3"/>
            <a:endParaRPr lang="en-US" dirty="0"/>
          </a:p>
          <a:p>
            <a:pPr lvl="3"/>
            <a:endParaRPr lang="en-US" dirty="0"/>
          </a:p>
          <a:p>
            <a:pPr lvl="3"/>
            <a:endParaRPr lang="en-US" dirty="0"/>
          </a:p>
          <a:p>
            <a:pPr marL="530225" lvl="3" indent="0">
              <a:buNone/>
            </a:pPr>
            <a:endParaRPr lang="en-US" dirty="0"/>
          </a:p>
          <a:p>
            <a:pPr lvl="3"/>
            <a:r>
              <a:rPr lang="en-US" dirty="0"/>
              <a:t>Low lighting</a:t>
            </a:r>
          </a:p>
          <a:p>
            <a:pPr lvl="3"/>
            <a:r>
              <a:rPr lang="en-US" dirty="0"/>
              <a:t>Rocking chairs</a:t>
            </a:r>
          </a:p>
          <a:p>
            <a:pPr lvl="3"/>
            <a:r>
              <a:rPr lang="en-US" dirty="0"/>
              <a:t>Aromatherapy</a:t>
            </a:r>
          </a:p>
          <a:p>
            <a:pPr lvl="3"/>
            <a:r>
              <a:rPr lang="en-US" dirty="0"/>
              <a:t>Animals (if appropriate).</a:t>
            </a:r>
          </a:p>
          <a:p>
            <a:endParaRPr lang="en-CH" dirty="0"/>
          </a:p>
        </p:txBody>
      </p:sp>
      <p:sp>
        <p:nvSpPr>
          <p:cNvPr id="2" name="Title 1">
            <a:extLst>
              <a:ext uri="{FF2B5EF4-FFF2-40B4-BE49-F238E27FC236}">
                <a16:creationId xmlns:a16="http://schemas.microsoft.com/office/drawing/2014/main" id="{9A063CD8-C1C9-4C22-80E9-7CBF8D40DF95}"/>
              </a:ext>
            </a:extLst>
          </p:cNvPr>
          <p:cNvSpPr>
            <a:spLocks noGrp="1"/>
          </p:cNvSpPr>
          <p:nvPr>
            <p:ph type="title"/>
          </p:nvPr>
        </p:nvSpPr>
        <p:spPr/>
        <p:txBody>
          <a:bodyPr/>
          <a:lstStyle/>
          <a:p>
            <a:r>
              <a:rPr lang="en-GB" dirty="0"/>
              <a:t>Presentation: Supportive environments and comfort rooms - 2 </a:t>
            </a:r>
            <a:endParaRPr lang="en-CH" dirty="0"/>
          </a:p>
        </p:txBody>
      </p:sp>
    </p:spTree>
    <p:extLst>
      <p:ext uri="{BB962C8B-B14F-4D97-AF65-F5344CB8AC3E}">
        <p14:creationId xmlns:p14="http://schemas.microsoft.com/office/powerpoint/2010/main" val="1797612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08D-309D-464B-8645-A68EB52C00AB}"/>
              </a:ext>
            </a:extLst>
          </p:cNvPr>
          <p:cNvSpPr>
            <a:spLocks noGrp="1"/>
          </p:cNvSpPr>
          <p:nvPr>
            <p:ph type="title"/>
          </p:nvPr>
        </p:nvSpPr>
        <p:spPr/>
        <p:txBody>
          <a:bodyPr/>
          <a:lstStyle/>
          <a:p>
            <a:pPr>
              <a:lnSpc>
                <a:spcPct val="100000"/>
              </a:lnSpc>
            </a:pPr>
            <a:r>
              <a:rPr lang="en-GB" dirty="0"/>
              <a:t>Topic 9: Creating a saying “yes” and “can do” culture</a:t>
            </a:r>
            <a:br>
              <a:rPr lang="en-CH" dirty="0"/>
            </a:br>
            <a:endParaRPr lang="en-CH" dirty="0"/>
          </a:p>
        </p:txBody>
      </p:sp>
    </p:spTree>
    <p:extLst>
      <p:ext uri="{BB962C8B-B14F-4D97-AF65-F5344CB8AC3E}">
        <p14:creationId xmlns:p14="http://schemas.microsoft.com/office/powerpoint/2010/main" val="2159723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370D2-1545-4CA3-915E-9FF9E00E2CC6}"/>
              </a:ext>
            </a:extLst>
          </p:cNvPr>
          <p:cNvSpPr>
            <a:spLocks noGrp="1"/>
          </p:cNvSpPr>
          <p:nvPr>
            <p:ph sz="quarter" idx="14"/>
          </p:nvPr>
        </p:nvSpPr>
        <p:spPr/>
        <p:txBody>
          <a:bodyPr/>
          <a:lstStyle/>
          <a:p>
            <a:r>
              <a:rPr lang="en-US" dirty="0"/>
              <a:t>Services need to shift from a culture of “managing” and “controlling” people, to a recovery-oriented approach in which the aim is to support people and meet their needs. </a:t>
            </a:r>
          </a:p>
          <a:p>
            <a:r>
              <a:rPr lang="en-US" dirty="0"/>
              <a:t>Often, however, on admission to a service, people using services with an institutional culture and people brought in against their will are required to surrender considerable control to the service staff. </a:t>
            </a:r>
          </a:p>
          <a:p>
            <a:endParaRPr lang="en-CH" dirty="0"/>
          </a:p>
        </p:txBody>
      </p:sp>
      <p:sp>
        <p:nvSpPr>
          <p:cNvPr id="2" name="Title 1">
            <a:extLst>
              <a:ext uri="{FF2B5EF4-FFF2-40B4-BE49-F238E27FC236}">
                <a16:creationId xmlns:a16="http://schemas.microsoft.com/office/drawing/2014/main" id="{F4260E57-191B-4B4F-BB8F-18EA665EE943}"/>
              </a:ext>
            </a:extLst>
          </p:cNvPr>
          <p:cNvSpPr>
            <a:spLocks noGrp="1"/>
          </p:cNvSpPr>
          <p:nvPr>
            <p:ph type="title"/>
          </p:nvPr>
        </p:nvSpPr>
        <p:spPr/>
        <p:txBody>
          <a:bodyPr/>
          <a:lstStyle/>
          <a:p>
            <a:r>
              <a:rPr lang="en-US" dirty="0"/>
              <a:t>Presentation: Creating a saying “yes” and “can do” culture - 1</a:t>
            </a:r>
            <a:endParaRPr lang="en-CH" dirty="0"/>
          </a:p>
        </p:txBody>
      </p:sp>
    </p:spTree>
    <p:extLst>
      <p:ext uri="{BB962C8B-B14F-4D97-AF65-F5344CB8AC3E}">
        <p14:creationId xmlns:p14="http://schemas.microsoft.com/office/powerpoint/2010/main" val="234384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8FE2F-F8B0-4DDA-8A2A-ED613CEEC339}"/>
              </a:ext>
            </a:extLst>
          </p:cNvPr>
          <p:cNvSpPr>
            <a:spLocks noGrp="1"/>
          </p:cNvSpPr>
          <p:nvPr>
            <p:ph sz="quarter" idx="14"/>
          </p:nvPr>
        </p:nvSpPr>
        <p:spPr/>
        <p:txBody>
          <a:bodyPr/>
          <a:lstStyle/>
          <a:p>
            <a:r>
              <a:rPr lang="en-GB" dirty="0"/>
              <a:t>The key purpose of mental health and social services is to promote mental health and well-being and to support people using the services. </a:t>
            </a:r>
          </a:p>
          <a:p>
            <a:r>
              <a:rPr lang="en-GB" dirty="0"/>
              <a:t>However, in services across the world people are experiencing violence, abuse and coercive practices.</a:t>
            </a:r>
            <a:endParaRPr lang="en-CH" dirty="0"/>
          </a:p>
          <a:p>
            <a:r>
              <a:rPr lang="en-GB" dirty="0"/>
              <a:t>To address these failures it is essential to work towards fostering a culture of safety, openness and transparency in services and to have strategies to prevent violence, coercion and abuse.</a:t>
            </a:r>
            <a:endParaRPr lang="en-CH" dirty="0"/>
          </a:p>
          <a:p>
            <a:r>
              <a:rPr lang="en-GB" dirty="0"/>
              <a:t>An important way to stop these practices within services is to respect people’s rights under the CRPD including the right to make their own choices. </a:t>
            </a:r>
          </a:p>
        </p:txBody>
      </p:sp>
      <p:sp>
        <p:nvSpPr>
          <p:cNvPr id="2" name="Title 1">
            <a:extLst>
              <a:ext uri="{FF2B5EF4-FFF2-40B4-BE49-F238E27FC236}">
                <a16:creationId xmlns:a16="http://schemas.microsoft.com/office/drawing/2014/main" id="{ECFF36E1-4FE8-4CEC-84DD-33000B09D5A8}"/>
              </a:ext>
            </a:extLst>
          </p:cNvPr>
          <p:cNvSpPr>
            <a:spLocks noGrp="1"/>
          </p:cNvSpPr>
          <p:nvPr>
            <p:ph type="title"/>
          </p:nvPr>
        </p:nvSpPr>
        <p:spPr/>
        <p:txBody>
          <a:bodyPr/>
          <a:lstStyle/>
          <a:p>
            <a:r>
              <a:rPr lang="en-GB" dirty="0"/>
              <a:t>Presentation: Introduction to this module - 1 </a:t>
            </a:r>
            <a:endParaRPr lang="en-CH" dirty="0"/>
          </a:p>
        </p:txBody>
      </p:sp>
    </p:spTree>
    <p:extLst>
      <p:ext uri="{BB962C8B-B14F-4D97-AF65-F5344CB8AC3E}">
        <p14:creationId xmlns:p14="http://schemas.microsoft.com/office/powerpoint/2010/main" val="3767939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23443-569E-4C5F-BA28-E8799923B866}"/>
              </a:ext>
            </a:extLst>
          </p:cNvPr>
          <p:cNvSpPr>
            <a:spLocks noGrp="1"/>
          </p:cNvSpPr>
          <p:nvPr>
            <p:ph sz="quarter" idx="14"/>
          </p:nvPr>
        </p:nvSpPr>
        <p:spPr/>
        <p:txBody>
          <a:bodyPr/>
          <a:lstStyle/>
          <a:p>
            <a:r>
              <a:rPr lang="en-US" dirty="0"/>
              <a:t>Being placed in a situation of loss of control and “dependency” on staff can cause fear, distress, anxiety and frustration and lead to conflictual situations. </a:t>
            </a:r>
          </a:p>
          <a:p>
            <a:r>
              <a:rPr lang="en-GB" dirty="0"/>
              <a:t>These feelings can increase because practitioners often say “no” requests or delay meeting requests without explanation. </a:t>
            </a:r>
          </a:p>
          <a:p>
            <a:pPr lvl="3"/>
            <a:r>
              <a:rPr lang="en-GB" dirty="0"/>
              <a:t>May be due to heavy workloads, staff shortages, poor training or a belief that fulfilling a request is not in the “best interest”, service regulations or unresponsive service culture. </a:t>
            </a:r>
            <a:endParaRPr lang="en-CH" dirty="0"/>
          </a:p>
          <a:p>
            <a:r>
              <a:rPr lang="en-GB" dirty="0"/>
              <a:t>A useful strategy is to create a “saying yes” and “can do” culture within a service – a nonjudgemental space to think through how decisions are reached and whether it is possible to say “yes” rather than “no”.</a:t>
            </a:r>
            <a:endParaRPr lang="en-CH" dirty="0"/>
          </a:p>
          <a:p>
            <a:endParaRPr lang="en-CH" dirty="0"/>
          </a:p>
        </p:txBody>
      </p:sp>
      <p:sp>
        <p:nvSpPr>
          <p:cNvPr id="2" name="Title 1">
            <a:extLst>
              <a:ext uri="{FF2B5EF4-FFF2-40B4-BE49-F238E27FC236}">
                <a16:creationId xmlns:a16="http://schemas.microsoft.com/office/drawing/2014/main" id="{305E807D-6322-4577-AA89-7DFA0FD83CEF}"/>
              </a:ext>
            </a:extLst>
          </p:cNvPr>
          <p:cNvSpPr>
            <a:spLocks noGrp="1"/>
          </p:cNvSpPr>
          <p:nvPr>
            <p:ph type="title"/>
          </p:nvPr>
        </p:nvSpPr>
        <p:spPr/>
        <p:txBody>
          <a:bodyPr/>
          <a:lstStyle/>
          <a:p>
            <a:r>
              <a:rPr lang="en-US" dirty="0"/>
              <a:t>Presentation: Creating a saying “yes” and “can do” culture - 2</a:t>
            </a:r>
            <a:endParaRPr lang="en-CH" dirty="0"/>
          </a:p>
        </p:txBody>
      </p:sp>
    </p:spTree>
    <p:extLst>
      <p:ext uri="{BB962C8B-B14F-4D97-AF65-F5344CB8AC3E}">
        <p14:creationId xmlns:p14="http://schemas.microsoft.com/office/powerpoint/2010/main" val="1791434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27FF2-A981-429A-94AE-C9F3C4B0D38A}"/>
              </a:ext>
            </a:extLst>
          </p:cNvPr>
          <p:cNvSpPr>
            <a:spLocks noGrp="1"/>
          </p:cNvSpPr>
          <p:nvPr>
            <p:ph sz="quarter" idx="14"/>
          </p:nvPr>
        </p:nvSpPr>
        <p:spPr/>
        <p:txBody>
          <a:bodyPr/>
          <a:lstStyle/>
          <a:p>
            <a:r>
              <a:rPr lang="en-GB" dirty="0"/>
              <a:t>Before saying “no” to requests from people who are using the services, staff members should first R.E.F.L.E.C.T on the request. Think about:</a:t>
            </a:r>
            <a:endParaRPr lang="en-CH" dirty="0"/>
          </a:p>
          <a:p>
            <a:pPr marL="0" indent="0">
              <a:buNone/>
            </a:pPr>
            <a:r>
              <a:rPr lang="en-GB" b="1" dirty="0"/>
              <a:t>	R – </a:t>
            </a:r>
            <a:r>
              <a:rPr lang="en-GB" dirty="0"/>
              <a:t>Reframe: What would it take to say yes?</a:t>
            </a:r>
            <a:endParaRPr lang="en-CH" dirty="0"/>
          </a:p>
          <a:p>
            <a:pPr marL="0" indent="0">
              <a:buNone/>
            </a:pPr>
            <a:r>
              <a:rPr lang="en-GB" b="1" dirty="0"/>
              <a:t>	E –</a:t>
            </a:r>
            <a:r>
              <a:rPr lang="en-GB" dirty="0"/>
              <a:t> Easy: Is “no” the easy option?</a:t>
            </a:r>
            <a:endParaRPr lang="en-CH" dirty="0"/>
          </a:p>
          <a:p>
            <a:pPr marL="0" indent="0">
              <a:buNone/>
            </a:pPr>
            <a:r>
              <a:rPr lang="en-GB" b="1" dirty="0"/>
              <a:t>	F –</a:t>
            </a:r>
            <a:r>
              <a:rPr lang="en-GB" dirty="0"/>
              <a:t> Feeling: What would it feel like for the person if I say “no”?</a:t>
            </a:r>
            <a:endParaRPr lang="en-CH" dirty="0"/>
          </a:p>
          <a:p>
            <a:pPr marL="0" indent="0">
              <a:buNone/>
            </a:pPr>
            <a:r>
              <a:rPr lang="en-GB" b="1" dirty="0"/>
              <a:t>	L –</a:t>
            </a:r>
            <a:r>
              <a:rPr lang="en-GB" dirty="0"/>
              <a:t> Listen: Have I really listened to the person concerned and what they are asking?</a:t>
            </a:r>
            <a:endParaRPr lang="en-CH" dirty="0"/>
          </a:p>
          <a:p>
            <a:pPr marL="0" indent="0">
              <a:buNone/>
            </a:pPr>
            <a:r>
              <a:rPr lang="en-GB" b="1" dirty="0"/>
              <a:t>	E – </a:t>
            </a:r>
            <a:r>
              <a:rPr lang="en-GB" dirty="0"/>
              <a:t>Explain: Can I explain to the person concerned why I am unable to meet their request?</a:t>
            </a:r>
            <a:endParaRPr lang="en-CH" dirty="0"/>
          </a:p>
          <a:p>
            <a:pPr marL="0" indent="0">
              <a:buNone/>
            </a:pPr>
            <a:r>
              <a:rPr lang="en-GB" b="1" dirty="0"/>
              <a:t>	C –</a:t>
            </a:r>
            <a:r>
              <a:rPr lang="en-GB" dirty="0"/>
              <a:t> Creative: Are there creative ways in which I could meet the request of the person?</a:t>
            </a:r>
            <a:endParaRPr lang="en-CH" dirty="0"/>
          </a:p>
          <a:p>
            <a:pPr marL="0" indent="0">
              <a:buNone/>
            </a:pPr>
            <a:r>
              <a:rPr lang="en-GB" b="1" dirty="0"/>
              <a:t>	T –</a:t>
            </a:r>
            <a:r>
              <a:rPr lang="en-GB" dirty="0"/>
              <a:t> Time: Am I giving enough time to consider the request?</a:t>
            </a:r>
            <a:endParaRPr lang="en-CH" dirty="0"/>
          </a:p>
          <a:p>
            <a:endParaRPr lang="en-CH" dirty="0"/>
          </a:p>
        </p:txBody>
      </p:sp>
      <p:sp>
        <p:nvSpPr>
          <p:cNvPr id="2" name="Title 1">
            <a:extLst>
              <a:ext uri="{FF2B5EF4-FFF2-40B4-BE49-F238E27FC236}">
                <a16:creationId xmlns:a16="http://schemas.microsoft.com/office/drawing/2014/main" id="{D0AE6408-F063-43B5-BFDD-A258149BD67C}"/>
              </a:ext>
            </a:extLst>
          </p:cNvPr>
          <p:cNvSpPr>
            <a:spLocks noGrp="1"/>
          </p:cNvSpPr>
          <p:nvPr>
            <p:ph type="title"/>
          </p:nvPr>
        </p:nvSpPr>
        <p:spPr/>
        <p:txBody>
          <a:bodyPr/>
          <a:lstStyle/>
          <a:p>
            <a:r>
              <a:rPr lang="en-US" dirty="0"/>
              <a:t>Presentation: Creating a saying “yes” and “can do” culture - 3</a:t>
            </a:r>
            <a:endParaRPr lang="en-CH" dirty="0"/>
          </a:p>
        </p:txBody>
      </p:sp>
    </p:spTree>
    <p:extLst>
      <p:ext uri="{BB962C8B-B14F-4D97-AF65-F5344CB8AC3E}">
        <p14:creationId xmlns:p14="http://schemas.microsoft.com/office/powerpoint/2010/main" val="40630286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446D8-4DE6-48E7-ADE4-3632BBF114AA}"/>
              </a:ext>
            </a:extLst>
          </p:cNvPr>
          <p:cNvSpPr>
            <a:spLocks noGrp="1"/>
          </p:cNvSpPr>
          <p:nvPr>
            <p:ph sz="quarter" idx="14"/>
          </p:nvPr>
        </p:nvSpPr>
        <p:spPr/>
        <p:txBody>
          <a:bodyPr/>
          <a:lstStyle/>
          <a:p>
            <a:r>
              <a:rPr lang="en-GB" dirty="0"/>
              <a:t>Sometimes services may not be able to meet certain needs, or may not be able to meet them immediately. This should be discussed with the person concerned. </a:t>
            </a:r>
            <a:endParaRPr lang="en-CH" dirty="0"/>
          </a:p>
          <a:p>
            <a:r>
              <a:rPr lang="en-GB" dirty="0"/>
              <a:t>In addition, service managers should make sure that service staff have the working conditions necessary to enable and empower them to engage effectively with, and meet the needs of, people using the service.</a:t>
            </a:r>
            <a:endParaRPr lang="en-CH" dirty="0"/>
          </a:p>
          <a:p>
            <a:endParaRPr lang="en-CH" dirty="0"/>
          </a:p>
        </p:txBody>
      </p:sp>
      <p:sp>
        <p:nvSpPr>
          <p:cNvPr id="2" name="Title 1">
            <a:extLst>
              <a:ext uri="{FF2B5EF4-FFF2-40B4-BE49-F238E27FC236}">
                <a16:creationId xmlns:a16="http://schemas.microsoft.com/office/drawing/2014/main" id="{E8F0FC7F-149D-4D65-ABFB-8E5D450941D4}"/>
              </a:ext>
            </a:extLst>
          </p:cNvPr>
          <p:cNvSpPr>
            <a:spLocks noGrp="1"/>
          </p:cNvSpPr>
          <p:nvPr>
            <p:ph type="title"/>
          </p:nvPr>
        </p:nvSpPr>
        <p:spPr/>
        <p:txBody>
          <a:bodyPr/>
          <a:lstStyle/>
          <a:p>
            <a:r>
              <a:rPr lang="en-US" dirty="0"/>
              <a:t>Presentation: Creating a saying “yes” and “can do” culture - 4</a:t>
            </a:r>
            <a:endParaRPr lang="en-CH" dirty="0"/>
          </a:p>
        </p:txBody>
      </p:sp>
    </p:spTree>
    <p:extLst>
      <p:ext uri="{BB962C8B-B14F-4D97-AF65-F5344CB8AC3E}">
        <p14:creationId xmlns:p14="http://schemas.microsoft.com/office/powerpoint/2010/main" val="2935390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9814-F8C3-4560-ADEC-F7CE8B9A4C1B}"/>
              </a:ext>
            </a:extLst>
          </p:cNvPr>
          <p:cNvSpPr>
            <a:spLocks noGrp="1"/>
          </p:cNvSpPr>
          <p:nvPr>
            <p:ph type="title"/>
          </p:nvPr>
        </p:nvSpPr>
        <p:spPr/>
        <p:txBody>
          <a:bodyPr/>
          <a:lstStyle/>
          <a:p>
            <a:pPr>
              <a:lnSpc>
                <a:spcPct val="100000"/>
              </a:lnSpc>
            </a:pPr>
            <a:r>
              <a:rPr lang="en-GB" dirty="0"/>
              <a:t>Topic 10: Individualized plans to explore and respond to sensitivities and signs of distress</a:t>
            </a:r>
            <a:br>
              <a:rPr lang="en-CH" dirty="0"/>
            </a:br>
            <a:endParaRPr lang="en-CH" dirty="0"/>
          </a:p>
        </p:txBody>
      </p:sp>
    </p:spTree>
    <p:extLst>
      <p:ext uri="{BB962C8B-B14F-4D97-AF65-F5344CB8AC3E}">
        <p14:creationId xmlns:p14="http://schemas.microsoft.com/office/powerpoint/2010/main" val="29889151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6E9A37-11E0-E74F-83EC-30B73F4153CF}"/>
              </a:ext>
            </a:extLst>
          </p:cNvPr>
          <p:cNvSpPr>
            <a:spLocks noGrp="1"/>
          </p:cNvSpPr>
          <p:nvPr>
            <p:ph type="body" sz="quarter" idx="13"/>
          </p:nvPr>
        </p:nvSpPr>
        <p:spPr>
          <a:xfrm>
            <a:off x="507207" y="1379748"/>
            <a:ext cx="11174400" cy="360000"/>
          </a:xfrm>
        </p:spPr>
        <p:txBody>
          <a:bodyPr/>
          <a:lstStyle/>
          <a:p>
            <a:r>
              <a:rPr lang="en-US" dirty="0"/>
              <a:t>What is an individualized plan? (a)</a:t>
            </a:r>
          </a:p>
        </p:txBody>
      </p:sp>
      <p:sp>
        <p:nvSpPr>
          <p:cNvPr id="3" name="Content Placeholder 2">
            <a:extLst>
              <a:ext uri="{FF2B5EF4-FFF2-40B4-BE49-F238E27FC236}">
                <a16:creationId xmlns:a16="http://schemas.microsoft.com/office/drawing/2014/main" id="{4D76430F-E02A-43D0-B179-A7D7B4D8A7B7}"/>
              </a:ext>
            </a:extLst>
          </p:cNvPr>
          <p:cNvSpPr>
            <a:spLocks noGrp="1"/>
          </p:cNvSpPr>
          <p:nvPr>
            <p:ph sz="quarter" idx="14"/>
          </p:nvPr>
        </p:nvSpPr>
        <p:spPr>
          <a:xfrm>
            <a:off x="507195" y="2053388"/>
            <a:ext cx="11174412" cy="3957799"/>
          </a:xfrm>
        </p:spPr>
        <p:txBody>
          <a:bodyPr/>
          <a:lstStyle/>
          <a:p>
            <a:r>
              <a:rPr lang="en-US" dirty="0"/>
              <a:t>Individualized plan - the person identifies their sensitivities and signs of distress as well as strategies and actions that they themselves or others can take to respond to the situation.</a:t>
            </a:r>
          </a:p>
          <a:p>
            <a:r>
              <a:rPr lang="en-US" dirty="0"/>
              <a:t>It may not be relevant to develop individualized plans for all people – not all people will want or need them. </a:t>
            </a:r>
          </a:p>
          <a:p>
            <a:r>
              <a:rPr lang="en-US" dirty="0"/>
              <a:t>However, for some people, developing individualized plans may be useful for understanding what makes them feel distressed, anxious or angry and how others can respond, respecting their wishes and preferences.</a:t>
            </a:r>
            <a:r>
              <a:rPr lang="en-GB" dirty="0"/>
              <a:t> </a:t>
            </a:r>
          </a:p>
          <a:p>
            <a:r>
              <a:rPr lang="en-GB" dirty="0"/>
              <a:t>Some people may want to develop a plan on their own, while others may want to involve trusted persons in the process</a:t>
            </a:r>
            <a:endParaRPr lang="en-US" dirty="0"/>
          </a:p>
          <a:p>
            <a:endParaRPr lang="en-CH" dirty="0"/>
          </a:p>
        </p:txBody>
      </p:sp>
      <p:sp>
        <p:nvSpPr>
          <p:cNvPr id="2" name="Title 1">
            <a:extLst>
              <a:ext uri="{FF2B5EF4-FFF2-40B4-BE49-F238E27FC236}">
                <a16:creationId xmlns:a16="http://schemas.microsoft.com/office/drawing/2014/main" id="{1ABC87E4-2CB1-4827-8D25-7DED3172316B}"/>
              </a:ext>
            </a:extLst>
          </p:cNvPr>
          <p:cNvSpPr>
            <a:spLocks noGrp="1"/>
          </p:cNvSpPr>
          <p:nvPr>
            <p:ph type="title"/>
          </p:nvPr>
        </p:nvSpPr>
        <p:spPr/>
        <p:txBody>
          <a:bodyPr/>
          <a:lstStyle/>
          <a:p>
            <a:r>
              <a:rPr lang="en-GB" dirty="0"/>
              <a:t>Presentation: Individualized plans to explore sensitivities and signs of distress – 1</a:t>
            </a:r>
            <a:endParaRPr lang="en-CH" dirty="0"/>
          </a:p>
        </p:txBody>
      </p:sp>
    </p:spTree>
    <p:extLst>
      <p:ext uri="{BB962C8B-B14F-4D97-AF65-F5344CB8AC3E}">
        <p14:creationId xmlns:p14="http://schemas.microsoft.com/office/powerpoint/2010/main" val="27755042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D99C54-1CA2-9441-86C1-17206ED6DE47}"/>
              </a:ext>
            </a:extLst>
          </p:cNvPr>
          <p:cNvSpPr>
            <a:spLocks noGrp="1"/>
          </p:cNvSpPr>
          <p:nvPr>
            <p:ph type="body" sz="quarter" idx="13"/>
          </p:nvPr>
        </p:nvSpPr>
        <p:spPr>
          <a:xfrm>
            <a:off x="507207" y="1411832"/>
            <a:ext cx="11174400" cy="360000"/>
          </a:xfrm>
        </p:spPr>
        <p:txBody>
          <a:bodyPr/>
          <a:lstStyle/>
          <a:p>
            <a:r>
              <a:rPr lang="en-US" dirty="0"/>
              <a:t>What is an individualized plan? (b)</a:t>
            </a:r>
          </a:p>
        </p:txBody>
      </p:sp>
      <p:sp>
        <p:nvSpPr>
          <p:cNvPr id="3" name="Content Placeholder 2">
            <a:extLst>
              <a:ext uri="{FF2B5EF4-FFF2-40B4-BE49-F238E27FC236}">
                <a16:creationId xmlns:a16="http://schemas.microsoft.com/office/drawing/2014/main" id="{92E94FEF-4D32-4D8D-AAA2-720A6037487D}"/>
              </a:ext>
            </a:extLst>
          </p:cNvPr>
          <p:cNvSpPr>
            <a:spLocks noGrp="1"/>
          </p:cNvSpPr>
          <p:nvPr>
            <p:ph sz="quarter" idx="14"/>
          </p:nvPr>
        </p:nvSpPr>
        <p:spPr>
          <a:xfrm>
            <a:off x="507195" y="2037346"/>
            <a:ext cx="11174412" cy="3973841"/>
          </a:xfrm>
        </p:spPr>
        <p:txBody>
          <a:bodyPr/>
          <a:lstStyle/>
          <a:p>
            <a:pPr lvl="0"/>
            <a:r>
              <a:rPr lang="en-GB" dirty="0"/>
              <a:t>Developing a plan is an opportunity for others to understand what the emotions and feelings of the person are in certain situations and to discuss effective ways to meet their needs when this situation occurs and in the longer term.</a:t>
            </a:r>
            <a:endParaRPr lang="en-CH" dirty="0"/>
          </a:p>
          <a:p>
            <a:pPr lvl="0"/>
            <a:r>
              <a:rPr lang="en-GB" dirty="0"/>
              <a:t>Individualized plans can help to resolve tense situations more effectively without the use of coercion, abuse or violence. </a:t>
            </a:r>
            <a:endParaRPr lang="en-CH" dirty="0"/>
          </a:p>
          <a:p>
            <a:pPr lvl="0"/>
            <a:r>
              <a:rPr lang="en-GB" dirty="0"/>
              <a:t>The person developing the plan should have the possibility to let all relevant people – including mental health and other practitioners, families and care partners – know about its existence so they know how to support the person in an effective and acceptable way.</a:t>
            </a:r>
            <a:endParaRPr lang="en-CH" dirty="0"/>
          </a:p>
          <a:p>
            <a:endParaRPr lang="en-CH" dirty="0"/>
          </a:p>
        </p:txBody>
      </p:sp>
      <p:sp>
        <p:nvSpPr>
          <p:cNvPr id="2" name="Title 1">
            <a:extLst>
              <a:ext uri="{FF2B5EF4-FFF2-40B4-BE49-F238E27FC236}">
                <a16:creationId xmlns:a16="http://schemas.microsoft.com/office/drawing/2014/main" id="{C1DFFD26-C485-447C-BEE8-04AE83DC67F8}"/>
              </a:ext>
            </a:extLst>
          </p:cNvPr>
          <p:cNvSpPr>
            <a:spLocks noGrp="1"/>
          </p:cNvSpPr>
          <p:nvPr>
            <p:ph type="title"/>
          </p:nvPr>
        </p:nvSpPr>
        <p:spPr/>
        <p:txBody>
          <a:bodyPr/>
          <a:lstStyle/>
          <a:p>
            <a:r>
              <a:rPr lang="en-GB" dirty="0"/>
              <a:t>Presentation: Individualized plans to explore sensitivities and signs of distress – 2</a:t>
            </a:r>
            <a:endParaRPr lang="en-CH" dirty="0"/>
          </a:p>
        </p:txBody>
      </p:sp>
    </p:spTree>
    <p:extLst>
      <p:ext uri="{BB962C8B-B14F-4D97-AF65-F5344CB8AC3E}">
        <p14:creationId xmlns:p14="http://schemas.microsoft.com/office/powerpoint/2010/main" val="1513749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603448-7767-354B-80CD-0623D3A4C894}"/>
              </a:ext>
            </a:extLst>
          </p:cNvPr>
          <p:cNvSpPr>
            <a:spLocks noGrp="1"/>
          </p:cNvSpPr>
          <p:nvPr>
            <p:ph type="body" sz="quarter" idx="13"/>
          </p:nvPr>
        </p:nvSpPr>
        <p:spPr>
          <a:xfrm>
            <a:off x="507207" y="1347664"/>
            <a:ext cx="11174400" cy="360000"/>
          </a:xfrm>
        </p:spPr>
        <p:txBody>
          <a:bodyPr/>
          <a:lstStyle/>
          <a:p>
            <a:r>
              <a:rPr lang="en-US" dirty="0"/>
              <a:t>What is an individualized plan? (c)</a:t>
            </a:r>
          </a:p>
        </p:txBody>
      </p:sp>
      <p:sp>
        <p:nvSpPr>
          <p:cNvPr id="3" name="Content Placeholder 2">
            <a:extLst>
              <a:ext uri="{FF2B5EF4-FFF2-40B4-BE49-F238E27FC236}">
                <a16:creationId xmlns:a16="http://schemas.microsoft.com/office/drawing/2014/main" id="{CACD7ED5-3D37-46FD-AB92-83E7E25017AB}"/>
              </a:ext>
            </a:extLst>
          </p:cNvPr>
          <p:cNvSpPr>
            <a:spLocks noGrp="1"/>
          </p:cNvSpPr>
          <p:nvPr>
            <p:ph sz="quarter" idx="14"/>
          </p:nvPr>
        </p:nvSpPr>
        <p:spPr>
          <a:xfrm>
            <a:off x="507195" y="2117558"/>
            <a:ext cx="11174412" cy="3893630"/>
          </a:xfrm>
        </p:spPr>
        <p:txBody>
          <a:bodyPr/>
          <a:lstStyle/>
          <a:p>
            <a:r>
              <a:rPr lang="en-US" dirty="0"/>
              <a:t>Mental health and other practitioners, families and other supporters can also develop their own individualized plans. </a:t>
            </a:r>
          </a:p>
          <a:p>
            <a:r>
              <a:rPr lang="en-US" dirty="0"/>
              <a:t>It is important that they understand their own sensitivities and identify calming methods that also work for them so that they do not contribute to creating a tense situation or making a situation worse. </a:t>
            </a:r>
          </a:p>
          <a:p>
            <a:r>
              <a:rPr lang="en-US" dirty="0"/>
              <a:t>When an individualized plan is made well, it can be beneficial to everyone concerned and can provide for a better environment within the service or at home.</a:t>
            </a:r>
          </a:p>
          <a:p>
            <a:endParaRPr lang="en-CH" dirty="0"/>
          </a:p>
        </p:txBody>
      </p:sp>
      <p:sp>
        <p:nvSpPr>
          <p:cNvPr id="2" name="Title 1">
            <a:extLst>
              <a:ext uri="{FF2B5EF4-FFF2-40B4-BE49-F238E27FC236}">
                <a16:creationId xmlns:a16="http://schemas.microsoft.com/office/drawing/2014/main" id="{72967AA0-3F31-473B-B946-C097DFAB3E51}"/>
              </a:ext>
            </a:extLst>
          </p:cNvPr>
          <p:cNvSpPr>
            <a:spLocks noGrp="1"/>
          </p:cNvSpPr>
          <p:nvPr>
            <p:ph type="title"/>
          </p:nvPr>
        </p:nvSpPr>
        <p:spPr/>
        <p:txBody>
          <a:bodyPr/>
          <a:lstStyle/>
          <a:p>
            <a:r>
              <a:rPr lang="en-GB" dirty="0"/>
              <a:t>Presentation: Individualized plans to explore sensitivities and signs of distress – 3</a:t>
            </a:r>
            <a:endParaRPr lang="en-CH" dirty="0"/>
          </a:p>
        </p:txBody>
      </p:sp>
    </p:spTree>
    <p:extLst>
      <p:ext uri="{BB962C8B-B14F-4D97-AF65-F5344CB8AC3E}">
        <p14:creationId xmlns:p14="http://schemas.microsoft.com/office/powerpoint/2010/main" val="539491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973EA-AD52-354B-9255-E87EEB2011AA}"/>
              </a:ext>
            </a:extLst>
          </p:cNvPr>
          <p:cNvSpPr>
            <a:spLocks noGrp="1"/>
          </p:cNvSpPr>
          <p:nvPr>
            <p:ph type="body" sz="quarter" idx="13"/>
          </p:nvPr>
        </p:nvSpPr>
        <p:spPr>
          <a:xfrm>
            <a:off x="507207" y="1363706"/>
            <a:ext cx="11174400" cy="360000"/>
          </a:xfrm>
        </p:spPr>
        <p:txBody>
          <a:bodyPr/>
          <a:lstStyle/>
          <a:p>
            <a:r>
              <a:rPr lang="en-US" dirty="0"/>
              <a:t>Calming strategies should be introduced into the individualized plan (a)</a:t>
            </a:r>
          </a:p>
        </p:txBody>
      </p:sp>
      <p:sp>
        <p:nvSpPr>
          <p:cNvPr id="3" name="Content Placeholder 2">
            <a:extLst>
              <a:ext uri="{FF2B5EF4-FFF2-40B4-BE49-F238E27FC236}">
                <a16:creationId xmlns:a16="http://schemas.microsoft.com/office/drawing/2014/main" id="{47FD6847-9ECF-4FA7-9D2E-FAB8E9B88875}"/>
              </a:ext>
            </a:extLst>
          </p:cNvPr>
          <p:cNvSpPr>
            <a:spLocks noGrp="1"/>
          </p:cNvSpPr>
          <p:nvPr>
            <p:ph sz="quarter" idx="14"/>
          </p:nvPr>
        </p:nvSpPr>
        <p:spPr>
          <a:xfrm>
            <a:off x="507195" y="1925053"/>
            <a:ext cx="11174412" cy="4086135"/>
          </a:xfrm>
        </p:spPr>
        <p:txBody>
          <a:bodyPr numCol="2"/>
          <a:lstStyle/>
          <a:p>
            <a:r>
              <a:rPr lang="en-US" dirty="0"/>
              <a:t>After identification of sensitivities and signs of distress people should explore what helps them to feel better and regain control.</a:t>
            </a:r>
          </a:p>
          <a:p>
            <a:r>
              <a:rPr lang="en-GB" dirty="0"/>
              <a:t>Examples might include:</a:t>
            </a:r>
            <a:endParaRPr lang="en-CH" dirty="0"/>
          </a:p>
          <a:p>
            <a:pPr lvl="4">
              <a:spcAft>
                <a:spcPts val="600"/>
              </a:spcAft>
            </a:pPr>
            <a:r>
              <a:rPr lang="en-GB" dirty="0"/>
              <a:t>going for a walk/getting some fresh air</a:t>
            </a:r>
            <a:endParaRPr lang="en-CH" dirty="0"/>
          </a:p>
          <a:p>
            <a:pPr lvl="4">
              <a:spcAft>
                <a:spcPts val="600"/>
              </a:spcAft>
            </a:pPr>
            <a:r>
              <a:rPr lang="en-GB" dirty="0"/>
              <a:t>having someone acknowledge my feelings</a:t>
            </a:r>
            <a:endParaRPr lang="en-CH" dirty="0"/>
          </a:p>
          <a:p>
            <a:pPr lvl="4">
              <a:spcAft>
                <a:spcPts val="600"/>
              </a:spcAft>
            </a:pPr>
            <a:r>
              <a:rPr lang="en-GB" dirty="0"/>
              <a:t>taking slow, with deep breaths</a:t>
            </a:r>
            <a:endParaRPr lang="en-CH" dirty="0"/>
          </a:p>
          <a:p>
            <a:pPr lvl="4">
              <a:spcAft>
                <a:spcPts val="600"/>
              </a:spcAft>
            </a:pPr>
            <a:r>
              <a:rPr lang="en-GB" dirty="0"/>
              <a:t>squeezing a ball or blanket</a:t>
            </a:r>
            <a:endParaRPr lang="en-CH" dirty="0"/>
          </a:p>
          <a:p>
            <a:pPr lvl="4">
              <a:spcAft>
                <a:spcPts val="600"/>
              </a:spcAft>
            </a:pPr>
            <a:r>
              <a:rPr lang="en-GB" dirty="0"/>
              <a:t>being able to yell or cry</a:t>
            </a:r>
            <a:endParaRPr lang="en-CH" dirty="0"/>
          </a:p>
          <a:p>
            <a:pPr lvl="4">
              <a:spcAft>
                <a:spcPts val="600"/>
              </a:spcAft>
            </a:pPr>
            <a:r>
              <a:rPr lang="en-GB" dirty="0"/>
              <a:t>spending time in the comfort room</a:t>
            </a:r>
            <a:endParaRPr lang="en-CH" dirty="0"/>
          </a:p>
          <a:p>
            <a:pPr lvl="4">
              <a:spcAft>
                <a:spcPts val="600"/>
              </a:spcAft>
            </a:pPr>
            <a:r>
              <a:rPr lang="en-GB" dirty="0"/>
              <a:t>calling a friend or family member</a:t>
            </a:r>
            <a:endParaRPr lang="en-CH" dirty="0"/>
          </a:p>
          <a:p>
            <a:pPr lvl="4">
              <a:spcAft>
                <a:spcPts val="600"/>
              </a:spcAft>
            </a:pPr>
            <a:r>
              <a:rPr lang="en-GB" dirty="0"/>
              <a:t>sports or exercise, </a:t>
            </a:r>
            <a:endParaRPr lang="en-CH" dirty="0"/>
          </a:p>
          <a:p>
            <a:pPr lvl="4">
              <a:spcAft>
                <a:spcPts val="600"/>
              </a:spcAft>
            </a:pPr>
            <a:r>
              <a:rPr lang="en-GB" dirty="0"/>
              <a:t>music, art and creativity</a:t>
            </a:r>
            <a:endParaRPr lang="en-CH" dirty="0"/>
          </a:p>
          <a:p>
            <a:pPr lvl="4">
              <a:spcAft>
                <a:spcPts val="600"/>
              </a:spcAft>
            </a:pPr>
            <a:r>
              <a:rPr lang="en-GB" dirty="0"/>
              <a:t>gardening </a:t>
            </a:r>
            <a:endParaRPr lang="en-CH" dirty="0"/>
          </a:p>
          <a:p>
            <a:pPr lvl="4">
              <a:spcAft>
                <a:spcPts val="600"/>
              </a:spcAft>
            </a:pPr>
            <a:r>
              <a:rPr lang="en-GB" dirty="0"/>
              <a:t>pets and animals.</a:t>
            </a:r>
            <a:endParaRPr lang="en-US" dirty="0"/>
          </a:p>
          <a:p>
            <a:pPr marL="0" indent="0">
              <a:buNone/>
            </a:pPr>
            <a:r>
              <a:rPr lang="en-US" dirty="0"/>
              <a:t>If individualized plans are shared with service providers, they should be accessible during tense situations. </a:t>
            </a:r>
          </a:p>
          <a:p>
            <a:pPr marL="0" indent="0">
              <a:buNone/>
            </a:pPr>
            <a:r>
              <a:rPr lang="en-US" dirty="0"/>
              <a:t>They can be developed as stand-alone documents or as part of an overall recovery plan or of an advance plan/directive.</a:t>
            </a:r>
          </a:p>
          <a:p>
            <a:endParaRPr lang="en-CH" dirty="0"/>
          </a:p>
        </p:txBody>
      </p:sp>
      <p:sp>
        <p:nvSpPr>
          <p:cNvPr id="2" name="Title 1">
            <a:extLst>
              <a:ext uri="{FF2B5EF4-FFF2-40B4-BE49-F238E27FC236}">
                <a16:creationId xmlns:a16="http://schemas.microsoft.com/office/drawing/2014/main" id="{B250F688-6D81-4A49-91FA-BDC25AE408D3}"/>
              </a:ext>
            </a:extLst>
          </p:cNvPr>
          <p:cNvSpPr>
            <a:spLocks noGrp="1"/>
          </p:cNvSpPr>
          <p:nvPr>
            <p:ph type="title"/>
          </p:nvPr>
        </p:nvSpPr>
        <p:spPr/>
        <p:txBody>
          <a:bodyPr/>
          <a:lstStyle/>
          <a:p>
            <a:r>
              <a:rPr lang="en-GB" dirty="0"/>
              <a:t>Presentation: Individualized plans to explore sensitivities and signs of distress – 4</a:t>
            </a:r>
            <a:endParaRPr lang="en-CH" dirty="0"/>
          </a:p>
        </p:txBody>
      </p:sp>
    </p:spTree>
    <p:extLst>
      <p:ext uri="{BB962C8B-B14F-4D97-AF65-F5344CB8AC3E}">
        <p14:creationId xmlns:p14="http://schemas.microsoft.com/office/powerpoint/2010/main" val="27882411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5D7CEC-209A-C54B-BB04-0F62F8B710DC}"/>
              </a:ext>
            </a:extLst>
          </p:cNvPr>
          <p:cNvSpPr>
            <a:spLocks noGrp="1"/>
          </p:cNvSpPr>
          <p:nvPr>
            <p:ph type="body" sz="quarter" idx="13"/>
          </p:nvPr>
        </p:nvSpPr>
        <p:spPr>
          <a:xfrm>
            <a:off x="507207" y="1379748"/>
            <a:ext cx="11174400" cy="360000"/>
          </a:xfrm>
        </p:spPr>
        <p:txBody>
          <a:bodyPr/>
          <a:lstStyle/>
          <a:p>
            <a:r>
              <a:rPr lang="en-US" dirty="0"/>
              <a:t>Calming strategies should be introduced into the individualized plan (b)</a:t>
            </a:r>
          </a:p>
        </p:txBody>
      </p:sp>
      <p:sp>
        <p:nvSpPr>
          <p:cNvPr id="3" name="Content Placeholder 2">
            <a:extLst>
              <a:ext uri="{FF2B5EF4-FFF2-40B4-BE49-F238E27FC236}">
                <a16:creationId xmlns:a16="http://schemas.microsoft.com/office/drawing/2014/main" id="{333ADB1B-0E76-475B-8E4E-10059404F057}"/>
              </a:ext>
            </a:extLst>
          </p:cNvPr>
          <p:cNvSpPr>
            <a:spLocks noGrp="1"/>
          </p:cNvSpPr>
          <p:nvPr>
            <p:ph sz="quarter" idx="14"/>
          </p:nvPr>
        </p:nvSpPr>
        <p:spPr>
          <a:xfrm>
            <a:off x="507195" y="1973178"/>
            <a:ext cx="11174412" cy="4038009"/>
          </a:xfrm>
        </p:spPr>
        <p:txBody>
          <a:bodyPr/>
          <a:lstStyle/>
          <a:p>
            <a:pPr marL="0" indent="0">
              <a:buNone/>
            </a:pPr>
            <a:r>
              <a:rPr lang="en-US" dirty="0"/>
              <a:t>In summary:</a:t>
            </a:r>
          </a:p>
          <a:p>
            <a:pPr lvl="2"/>
            <a:r>
              <a:rPr lang="en-US" dirty="0"/>
              <a:t>Individualized plans are unique to each person. </a:t>
            </a:r>
          </a:p>
          <a:p>
            <a:pPr lvl="2"/>
            <a:r>
              <a:rPr lang="en-US" dirty="0"/>
              <a:t>They focus on the needs of the individual and not the needs of the service. </a:t>
            </a:r>
          </a:p>
          <a:p>
            <a:pPr lvl="2"/>
            <a:r>
              <a:rPr lang="en-US" dirty="0"/>
              <a:t>Very often services are geared towards following procedures or doing things for ease. </a:t>
            </a:r>
          </a:p>
          <a:p>
            <a:pPr lvl="2"/>
            <a:r>
              <a:rPr lang="en-US" dirty="0"/>
              <a:t>A plan requires adaptability, flexibility and also creativity.</a:t>
            </a:r>
          </a:p>
          <a:p>
            <a:pPr lvl="2"/>
            <a:r>
              <a:rPr lang="en-US" dirty="0"/>
              <a:t>Individualized plans are developed by the person concerned and, if they wish, other people they want to involve.</a:t>
            </a:r>
          </a:p>
          <a:p>
            <a:pPr lvl="2"/>
            <a:r>
              <a:rPr lang="en-US" dirty="0"/>
              <a:t>Individualized plans identify sensitivities and signs of distress.</a:t>
            </a:r>
          </a:p>
          <a:p>
            <a:pPr lvl="2"/>
            <a:r>
              <a:rPr lang="en-US" dirty="0"/>
              <a:t>Individualized plans include strategies to respond to sensitivities before a situation escalates. </a:t>
            </a:r>
          </a:p>
          <a:p>
            <a:endParaRPr lang="en-CH" dirty="0"/>
          </a:p>
        </p:txBody>
      </p:sp>
      <p:sp>
        <p:nvSpPr>
          <p:cNvPr id="2" name="Title 1">
            <a:extLst>
              <a:ext uri="{FF2B5EF4-FFF2-40B4-BE49-F238E27FC236}">
                <a16:creationId xmlns:a16="http://schemas.microsoft.com/office/drawing/2014/main" id="{4AA0D87B-D858-477D-9DCF-BD66D2F09C21}"/>
              </a:ext>
            </a:extLst>
          </p:cNvPr>
          <p:cNvSpPr>
            <a:spLocks noGrp="1"/>
          </p:cNvSpPr>
          <p:nvPr>
            <p:ph type="title"/>
          </p:nvPr>
        </p:nvSpPr>
        <p:spPr/>
        <p:txBody>
          <a:bodyPr/>
          <a:lstStyle/>
          <a:p>
            <a:r>
              <a:rPr lang="en-GB" dirty="0"/>
              <a:t>Presentation: Individualized plans to explore sensitivities and signs of distress – 5</a:t>
            </a:r>
            <a:endParaRPr lang="en-CH" dirty="0"/>
          </a:p>
        </p:txBody>
      </p:sp>
    </p:spTree>
    <p:extLst>
      <p:ext uri="{BB962C8B-B14F-4D97-AF65-F5344CB8AC3E}">
        <p14:creationId xmlns:p14="http://schemas.microsoft.com/office/powerpoint/2010/main" val="2471388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3F2B0-625A-48A0-A7F7-6E773A6D3AA4}"/>
              </a:ext>
            </a:extLst>
          </p:cNvPr>
          <p:cNvSpPr>
            <a:spLocks noGrp="1"/>
          </p:cNvSpPr>
          <p:nvPr>
            <p:ph sz="quarter" idx="14"/>
          </p:nvPr>
        </p:nvSpPr>
        <p:spPr/>
        <p:txBody>
          <a:bodyPr/>
          <a:lstStyle/>
          <a:p>
            <a:endParaRPr lang="en-US" dirty="0"/>
          </a:p>
          <a:p>
            <a:r>
              <a:rPr lang="en-US" dirty="0"/>
              <a:t>Begin the exercise with one person in each pair interviewing the other about what makes them feel distressed, frustrated, anxious or angry. </a:t>
            </a:r>
          </a:p>
          <a:p>
            <a:r>
              <a:rPr lang="en-US" dirty="0"/>
              <a:t>Then discuss what helps the other person calm down during stressful situations. </a:t>
            </a:r>
          </a:p>
          <a:p>
            <a:endParaRPr lang="en-CH" dirty="0"/>
          </a:p>
        </p:txBody>
      </p:sp>
      <p:sp>
        <p:nvSpPr>
          <p:cNvPr id="2" name="Title 1">
            <a:extLst>
              <a:ext uri="{FF2B5EF4-FFF2-40B4-BE49-F238E27FC236}">
                <a16:creationId xmlns:a16="http://schemas.microsoft.com/office/drawing/2014/main" id="{7302A377-1B84-4D56-B939-9A2082C18805}"/>
              </a:ext>
            </a:extLst>
          </p:cNvPr>
          <p:cNvSpPr>
            <a:spLocks noGrp="1"/>
          </p:cNvSpPr>
          <p:nvPr>
            <p:ph type="title"/>
          </p:nvPr>
        </p:nvSpPr>
        <p:spPr/>
        <p:txBody>
          <a:bodyPr/>
          <a:lstStyle/>
          <a:p>
            <a:r>
              <a:rPr lang="en-GB" dirty="0"/>
              <a:t>Exercise 10.1: Making individualized plans - 1 </a:t>
            </a:r>
            <a:endParaRPr lang="en-CH" dirty="0"/>
          </a:p>
        </p:txBody>
      </p:sp>
    </p:spTree>
    <p:extLst>
      <p:ext uri="{BB962C8B-B14F-4D97-AF65-F5344CB8AC3E}">
        <p14:creationId xmlns:p14="http://schemas.microsoft.com/office/powerpoint/2010/main" val="2542628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2037</TotalTime>
  <Words>33527</Words>
  <Application>Microsoft Macintosh PowerPoint</Application>
  <PresentationFormat>Widescreen</PresentationFormat>
  <Paragraphs>2019</Paragraphs>
  <Slides>132</Slides>
  <Notes>132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2" baseType="lpstr">
      <vt:lpstr>Arial</vt:lpstr>
      <vt:lpstr>Calibri</vt:lpstr>
      <vt:lpstr>Calibri Light</vt:lpstr>
      <vt:lpstr>Cambria</vt:lpstr>
      <vt:lpstr>Century Gothic</vt:lpstr>
      <vt:lpstr>Helvetica</vt:lpstr>
      <vt:lpstr>Symbol</vt:lpstr>
      <vt:lpstr>Times New Roman</vt:lpstr>
      <vt:lpstr>LPB</vt:lpstr>
      <vt:lpstr>think-cell Slide</vt:lpstr>
      <vt:lpstr>PowerPoint Presentation</vt:lpstr>
      <vt:lpstr>PowerPoint Presentation</vt:lpstr>
      <vt:lpstr>WHO QualityRights: Goal and objectives</vt:lpstr>
      <vt:lpstr>A few words about terminology in this training – 1 </vt:lpstr>
      <vt:lpstr>A few words about terminology in this training – 2</vt:lpstr>
      <vt:lpstr>What we aim to achieve during this module</vt:lpstr>
      <vt:lpstr>Topics covered in this module</vt:lpstr>
      <vt:lpstr>Topic 1: What are violence, coercion and abuse?</vt:lpstr>
      <vt:lpstr>Presentation: Introduction to this module - 1 </vt:lpstr>
      <vt:lpstr>Presentation: Introduction to this module - 2</vt:lpstr>
      <vt:lpstr>Exercise 1.1: Forms of violence, coercion and abuse - 1 </vt:lpstr>
      <vt:lpstr>Presentation: What are violence, coercion and abuse? - 1</vt:lpstr>
      <vt:lpstr>Presentation: What are violence, coercion and abuse? - 2</vt:lpstr>
      <vt:lpstr>Presentation: What are violence, coercion and abuse? - 3</vt:lpstr>
      <vt:lpstr>Presentation: What are violence, coercion and abuse? - 4</vt:lpstr>
      <vt:lpstr>Presentation: What are violence, coercion and abuse? - 5</vt:lpstr>
      <vt:lpstr>Presentation: What are violence, coercion and abuse? - 6</vt:lpstr>
      <vt:lpstr>Presentation: What are violence, coercion and abuse? - 7</vt:lpstr>
      <vt:lpstr>Presentation: What are violence, coercion and abuse? - 8</vt:lpstr>
      <vt:lpstr>Presentation: What are violence, coercion and abuse? - 9</vt:lpstr>
      <vt:lpstr>Presentation: What are violence, coercion and abuse? - 10</vt:lpstr>
      <vt:lpstr>Topic 2: What does the CRPD say about violence, coercion and abuse? </vt:lpstr>
      <vt:lpstr>Exercise 2.1: Recalling the CRPD </vt:lpstr>
      <vt:lpstr>Presentation: Articles of the United Nations Convention on the Rights of Persons with Disabilities - 1</vt:lpstr>
      <vt:lpstr>Presentation: Articles of the United Nations Convention on the Rights of Persons with Disabilities – 2</vt:lpstr>
      <vt:lpstr>Presentation: Articles of the United Nations Convention on the Rights of Persons with Disabilities – 3</vt:lpstr>
      <vt:lpstr>Presentation: Articles of the United Nations Convention on the Rights of Persons with Disabilities – 4</vt:lpstr>
      <vt:lpstr>Presentation: Articles of the United Nations Convention on the Rights of Persons with Disabilities – 5</vt:lpstr>
      <vt:lpstr>Presentation: Articles of the United Nations Convention on the Rights of Persons with Disabilities – 6</vt:lpstr>
      <vt:lpstr>Presentation: Articles of the United Nations Convention on the Rights of Persons with Disabilities – 7</vt:lpstr>
      <vt:lpstr>Topic 3: What are the impacts of violence, coercion and abuse? </vt:lpstr>
      <vt:lpstr>Exercise 3.1: Personal experiences of violence, coercion and abuse have impacts - 1</vt:lpstr>
      <vt:lpstr>Exercise 3.1: Personal experiences of violence, coercion and abuse have impacts - 2</vt:lpstr>
      <vt:lpstr>Exercise 3.1: Personal experiences of violence, coercion and abuse have impacts - 3</vt:lpstr>
      <vt:lpstr>Exercise 3.1: Personal experiences of violence, coercion and abuse have impacts - 4</vt:lpstr>
      <vt:lpstr>Exercise 3.2: Violence, coercion and abuse have impacts - 1</vt:lpstr>
      <vt:lpstr>Exercise 3.2: Violence, coercion and abuse have impacts - 2</vt:lpstr>
      <vt:lpstr>Topic 4: Why are these practices happening? </vt:lpstr>
      <vt:lpstr>Exercise 4.1: Reasons why violence, coercion and abuse occur in services </vt:lpstr>
      <vt:lpstr>Presentation: Reasons why violence, coercion and abuse occur in services - 1 </vt:lpstr>
      <vt:lpstr>Presentation: Reasons why violence, coercion and abuse occur in services - 2 </vt:lpstr>
      <vt:lpstr>Presentation: Reasons why violence, coercion and abuse occur in services - 2</vt:lpstr>
      <vt:lpstr>Topic 5: Understanding attitudes and power relations </vt:lpstr>
      <vt:lpstr>Exercise 5.1: The meaning of power </vt:lpstr>
      <vt:lpstr>Presentation: Power dynamics in mental health and social services - 1 </vt:lpstr>
      <vt:lpstr>Presentation: Power dynamics in mental health and social services - 2</vt:lpstr>
      <vt:lpstr>Presentation: Power dynamics in mental health and social services - 3</vt:lpstr>
      <vt:lpstr>Presentation: Power dynamics in mental health and social services - 4</vt:lpstr>
      <vt:lpstr>Presentation: Power dynamics in mental health and social services - 5</vt:lpstr>
      <vt:lpstr>Presentation: Power dynamics in mental health and social services - 6</vt:lpstr>
      <vt:lpstr>Exercise 5.2: What contributes to power dynamics? - 1</vt:lpstr>
      <vt:lpstr>Exercise 5.2: What contributes to power dynamics? - 2</vt:lpstr>
      <vt:lpstr>Exercise 5.2: What contributes to power dynamics? - 3</vt:lpstr>
      <vt:lpstr>Exercise 5.2: What contributes to power dynamics? - 4</vt:lpstr>
      <vt:lpstr>Exercise 5.2: What contributes to power dynamics? - 5</vt:lpstr>
      <vt:lpstr>Exercise 5.2: What contributes to power dynamics? - 6</vt:lpstr>
      <vt:lpstr>Exercise 5.2: What contributes to power dynamics? - 7</vt:lpstr>
      <vt:lpstr>Exercise 5.2: What contributes to power dynamics? - 8</vt:lpstr>
      <vt:lpstr>Exercise 5.2: What contributes to power dynamics? - 9</vt:lpstr>
      <vt:lpstr>Exercise 5.2: What contributes to power dynamics? - 10</vt:lpstr>
      <vt:lpstr>Topic 6: Key strategies to avoid and defuse conflictual situations </vt:lpstr>
      <vt:lpstr>Presentation: What is an effective and appropriate response to tense situations? - 1</vt:lpstr>
      <vt:lpstr>Presentation: What is an effective and appropriate response to tense situations? - 2</vt:lpstr>
      <vt:lpstr>Presentation: What is an effective and appropriate response to tense situations? – 3</vt:lpstr>
      <vt:lpstr>Presentation: What is an effective and appropriate response to tense situations? – 4</vt:lpstr>
      <vt:lpstr>Presentation: What is an effective and appropriate response to tense situations? – 5</vt:lpstr>
      <vt:lpstr>Presentation: What is an effective and appropriate response to tense situations? – 6</vt:lpstr>
      <vt:lpstr>Presentation: What is an effective and appropriate response to tense situations? – 7</vt:lpstr>
      <vt:lpstr>Presentation: What is an effective and appropriate response to tense situations? – 8</vt:lpstr>
      <vt:lpstr>Presentation: What is an effective and appropriate response to tense situations? – 9</vt:lpstr>
      <vt:lpstr>Presentation: What is an effective and appropriate response to tense situations? – 10</vt:lpstr>
      <vt:lpstr>Presentation: What is an effective and appropriate response to tense situations? – 11</vt:lpstr>
      <vt:lpstr>Presentation: What is an effective and appropriate response to tense situations? – 12</vt:lpstr>
      <vt:lpstr>Topic 7: Communication techniques </vt:lpstr>
      <vt:lpstr>Presentation: Communication skills  - 1 </vt:lpstr>
      <vt:lpstr>Presentation: Communication skills – 2</vt:lpstr>
      <vt:lpstr>Presentation: Communication skills – 3</vt:lpstr>
      <vt:lpstr>Presentation: Communication skills – 4</vt:lpstr>
      <vt:lpstr>Presentation: Communication skills – 5</vt:lpstr>
      <vt:lpstr>Presentation: Communication skills – 6</vt:lpstr>
      <vt:lpstr>Presentation: Communication skills – 7</vt:lpstr>
      <vt:lpstr>Exercise 7.1: Phrases for calming a tense situation - 1</vt:lpstr>
      <vt:lpstr>Exercise 7.1: Phrases for calming a tense situation - 2</vt:lpstr>
      <vt:lpstr>Exercise 7.1: Phrases for calming a tense situation - 3</vt:lpstr>
      <vt:lpstr>Topic 8: Supportive environments and the use of comfort rooms </vt:lpstr>
      <vt:lpstr>Presentation: Supportive environments and comfort rooms - 1 </vt:lpstr>
      <vt:lpstr>Presentation: Supportive environments and comfort rooms - 2 </vt:lpstr>
      <vt:lpstr>Topic 9: Creating a saying “yes” and “can do” culture </vt:lpstr>
      <vt:lpstr>Presentation: Creating a saying “yes” and “can do” culture - 1</vt:lpstr>
      <vt:lpstr>Presentation: Creating a saying “yes” and “can do” culture - 2</vt:lpstr>
      <vt:lpstr>Presentation: Creating a saying “yes” and “can do” culture - 3</vt:lpstr>
      <vt:lpstr>Presentation: Creating a saying “yes” and “can do” culture - 4</vt:lpstr>
      <vt:lpstr>Topic 10: Individualized plans to explore and respond to sensitivities and signs of distress </vt:lpstr>
      <vt:lpstr>Presentation: Individualized plans to explore sensitivities and signs of distress – 1</vt:lpstr>
      <vt:lpstr>Presentation: Individualized plans to explore sensitivities and signs of distress – 2</vt:lpstr>
      <vt:lpstr>Presentation: Individualized plans to explore sensitivities and signs of distress – 3</vt:lpstr>
      <vt:lpstr>Presentation: Individualized plans to explore sensitivities and signs of distress – 4</vt:lpstr>
      <vt:lpstr>Presentation: Individualized plans to explore sensitivities and signs of distress – 5</vt:lpstr>
      <vt:lpstr>Exercise 10.1: Making individualized plans - 1 </vt:lpstr>
      <vt:lpstr>Exercise 10.1: Making individualized plans - 2</vt:lpstr>
      <vt:lpstr>Exercise 10.1: Making individualized plans - 3</vt:lpstr>
      <vt:lpstr>Topic 11: Response teams </vt:lpstr>
      <vt:lpstr>Presentation: Response teams - 1</vt:lpstr>
      <vt:lpstr>Presentation: Response teams - 2</vt:lpstr>
      <vt:lpstr>Presentation: Response teams - 3</vt:lpstr>
      <vt:lpstr>Presentation: Response teams - 4</vt:lpstr>
      <vt:lpstr>Presentation: Response teams - 5</vt:lpstr>
      <vt:lpstr>Presentation: Response teams - 6</vt:lpstr>
      <vt:lpstr>Presentation: Response teams - 7</vt:lpstr>
      <vt:lpstr>Exercise 11.1: Creating a response team </vt:lpstr>
      <vt:lpstr>Topic 12: Complaints and reporting procedures </vt:lpstr>
      <vt:lpstr>Presentation: Procedure for reporting complaints, coercion, violence and abuse - 1</vt:lpstr>
      <vt:lpstr>Presentation: Procedure for reporting complaints, coercion, violence and abuse – 2</vt:lpstr>
      <vt:lpstr>Presentation: Procedure for reporting complaints, coercion, violence and abuse – 3</vt:lpstr>
      <vt:lpstr>Presentation: Procedure for reporting complaints, coercion, violence and abuse – 4</vt:lpstr>
      <vt:lpstr>Presentation: Complementary strategies for addressing complaints, coercion, violence and abuse - 1</vt:lpstr>
      <vt:lpstr>Presentation: Complementary strategies for addressing complaints, coercion, violence and abuse – 2</vt:lpstr>
      <vt:lpstr>Exercise 12.1: Access to external complaints mechanisms </vt:lpstr>
      <vt:lpstr>Topic 13: Stopping violence, coercion and abuse in my mental health or social service </vt:lpstr>
      <vt:lpstr>Presentation: Ending abusive practices in services is possible! - 1</vt:lpstr>
      <vt:lpstr>Presentation: Ending abusive practices in services is possible! - 2</vt:lpstr>
      <vt:lpstr>Presentation: Recap of strategies for understanding and stopping violence, coercion and abuse</vt:lpstr>
      <vt:lpstr>Exercise 13.1: What can you do to prevent violence, coercion and abuse</vt:lpstr>
      <vt:lpstr>Presentation: Concluding the session - 1</vt:lpstr>
      <vt:lpstr>Presentation: Concluding the session – 2</vt:lpstr>
      <vt:lpstr>Acknowledgements (1)</vt:lpstr>
      <vt:lpstr>Acknowledgements (2)</vt:lpstr>
      <vt:lpstr>Acknowledgements (3)</vt:lpstr>
      <vt:lpstr>Acknowledgements (4)</vt:lpstr>
      <vt:lpstr>Acknowledgements (5)</vt:lpstr>
      <vt:lpstr>Acknowledgements (6)</vt:lpstr>
      <vt:lpstr>Acknowledgement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Julia Faure</cp:lastModifiedBy>
  <cp:revision>325</cp:revision>
  <cp:lastPrinted>2019-10-27T14:36:02Z</cp:lastPrinted>
  <dcterms:created xsi:type="dcterms:W3CDTF">2019-01-11T10:51:17Z</dcterms:created>
  <dcterms:modified xsi:type="dcterms:W3CDTF">2019-10-30T21:37:13Z</dcterms:modified>
</cp:coreProperties>
</file>