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8"/>
  </p:notesMasterIdLst>
  <p:sldIdLst>
    <p:sldId id="361" r:id="rId2"/>
    <p:sldId id="496" r:id="rId3"/>
    <p:sldId id="497" r:id="rId4"/>
    <p:sldId id="432" r:id="rId5"/>
    <p:sldId id="433" r:id="rId6"/>
    <p:sldId id="434" r:id="rId7"/>
    <p:sldId id="335" r:id="rId8"/>
    <p:sldId id="382" r:id="rId9"/>
    <p:sldId id="364" r:id="rId10"/>
    <p:sldId id="336" r:id="rId11"/>
    <p:sldId id="303" r:id="rId12"/>
    <p:sldId id="304" r:id="rId13"/>
    <p:sldId id="305" r:id="rId14"/>
    <p:sldId id="306" r:id="rId15"/>
    <p:sldId id="365" r:id="rId16"/>
    <p:sldId id="307" r:id="rId17"/>
    <p:sldId id="309" r:id="rId18"/>
    <p:sldId id="310" r:id="rId19"/>
    <p:sldId id="495" r:id="rId20"/>
    <p:sldId id="383" r:id="rId21"/>
    <p:sldId id="366" r:id="rId22"/>
    <p:sldId id="384" r:id="rId23"/>
    <p:sldId id="385" r:id="rId24"/>
    <p:sldId id="386" r:id="rId25"/>
    <p:sldId id="387" r:id="rId26"/>
    <p:sldId id="388" r:id="rId27"/>
    <p:sldId id="389" r:id="rId28"/>
    <p:sldId id="390" r:id="rId29"/>
    <p:sldId id="331" r:id="rId30"/>
    <p:sldId id="499" r:id="rId31"/>
    <p:sldId id="312" r:id="rId32"/>
    <p:sldId id="313" r:id="rId33"/>
    <p:sldId id="315" r:id="rId34"/>
    <p:sldId id="314" r:id="rId35"/>
    <p:sldId id="322" r:id="rId36"/>
    <p:sldId id="391" r:id="rId37"/>
    <p:sldId id="392" r:id="rId38"/>
    <p:sldId id="393" r:id="rId39"/>
    <p:sldId id="394" r:id="rId40"/>
    <p:sldId id="395" r:id="rId41"/>
    <p:sldId id="396" r:id="rId42"/>
    <p:sldId id="397" r:id="rId43"/>
    <p:sldId id="332" r:id="rId44"/>
    <p:sldId id="398" r:id="rId45"/>
    <p:sldId id="399" r:id="rId46"/>
    <p:sldId id="333" r:id="rId47"/>
    <p:sldId id="334" r:id="rId48"/>
    <p:sldId id="400" r:id="rId49"/>
    <p:sldId id="500" r:id="rId50"/>
    <p:sldId id="501" r:id="rId51"/>
    <p:sldId id="502" r:id="rId52"/>
    <p:sldId id="337" r:id="rId53"/>
    <p:sldId id="282" r:id="rId54"/>
    <p:sldId id="257" r:id="rId55"/>
    <p:sldId id="283" r:id="rId56"/>
    <p:sldId id="286" r:id="rId57"/>
    <p:sldId id="287" r:id="rId58"/>
    <p:sldId id="259" r:id="rId59"/>
    <p:sldId id="362" r:id="rId60"/>
    <p:sldId id="435" r:id="rId61"/>
    <p:sldId id="436" r:id="rId62"/>
    <p:sldId id="437" r:id="rId63"/>
    <p:sldId id="438" r:id="rId64"/>
    <p:sldId id="439" r:id="rId65"/>
    <p:sldId id="440" r:id="rId66"/>
    <p:sldId id="441" r:id="rId67"/>
    <p:sldId id="442" r:id="rId68"/>
    <p:sldId id="443" r:id="rId69"/>
    <p:sldId id="444" r:id="rId70"/>
    <p:sldId id="445" r:id="rId71"/>
    <p:sldId id="446" r:id="rId72"/>
    <p:sldId id="447" r:id="rId73"/>
    <p:sldId id="448" r:id="rId74"/>
    <p:sldId id="449" r:id="rId75"/>
    <p:sldId id="467" r:id="rId76"/>
    <p:sldId id="468" r:id="rId77"/>
    <p:sldId id="469" r:id="rId78"/>
    <p:sldId id="470" r:id="rId79"/>
    <p:sldId id="471" r:id="rId80"/>
    <p:sldId id="472" r:id="rId81"/>
    <p:sldId id="473" r:id="rId82"/>
    <p:sldId id="452" r:id="rId83"/>
    <p:sldId id="453" r:id="rId84"/>
    <p:sldId id="454" r:id="rId85"/>
    <p:sldId id="455" r:id="rId86"/>
    <p:sldId id="456" r:id="rId87"/>
    <p:sldId id="457" r:id="rId88"/>
    <p:sldId id="458" r:id="rId89"/>
    <p:sldId id="459" r:id="rId90"/>
    <p:sldId id="460" r:id="rId91"/>
    <p:sldId id="461" r:id="rId92"/>
    <p:sldId id="462" r:id="rId93"/>
    <p:sldId id="463" r:id="rId94"/>
    <p:sldId id="464" r:id="rId95"/>
    <p:sldId id="465" r:id="rId96"/>
    <p:sldId id="466" r:id="rId97"/>
    <p:sldId id="475" r:id="rId98"/>
    <p:sldId id="476" r:id="rId99"/>
    <p:sldId id="477" r:id="rId100"/>
    <p:sldId id="478" r:id="rId101"/>
    <p:sldId id="479" r:id="rId102"/>
    <p:sldId id="480" r:id="rId103"/>
    <p:sldId id="503" r:id="rId104"/>
    <p:sldId id="482" r:id="rId105"/>
    <p:sldId id="483" r:id="rId106"/>
    <p:sldId id="484" r:id="rId107"/>
    <p:sldId id="504" r:id="rId108"/>
    <p:sldId id="485" r:id="rId109"/>
    <p:sldId id="486" r:id="rId110"/>
    <p:sldId id="487" r:id="rId111"/>
    <p:sldId id="488" r:id="rId112"/>
    <p:sldId id="489" r:id="rId113"/>
    <p:sldId id="490" r:id="rId114"/>
    <p:sldId id="491" r:id="rId115"/>
    <p:sldId id="492" r:id="rId116"/>
    <p:sldId id="493" r:id="rId117"/>
    <p:sldId id="474" r:id="rId118"/>
    <p:sldId id="324" r:id="rId119"/>
    <p:sldId id="328" r:id="rId120"/>
    <p:sldId id="289" r:id="rId121"/>
    <p:sldId id="300" r:id="rId122"/>
    <p:sldId id="329" r:id="rId123"/>
    <p:sldId id="367" r:id="rId124"/>
    <p:sldId id="326" r:id="rId125"/>
    <p:sldId id="494" r:id="rId126"/>
    <p:sldId id="340" r:id="rId127"/>
    <p:sldId id="341" r:id="rId128"/>
    <p:sldId id="290" r:id="rId129"/>
    <p:sldId id="356" r:id="rId130"/>
    <p:sldId id="368" r:id="rId131"/>
    <p:sldId id="425" r:id="rId132"/>
    <p:sldId id="345" r:id="rId133"/>
    <p:sldId id="426" r:id="rId134"/>
    <p:sldId id="266" r:id="rId135"/>
    <p:sldId id="427" r:id="rId136"/>
    <p:sldId id="347" r:id="rId137"/>
    <p:sldId id="348" r:id="rId138"/>
    <p:sldId id="428" r:id="rId139"/>
    <p:sldId id="378" r:id="rId140"/>
    <p:sldId id="380" r:id="rId141"/>
    <p:sldId id="379" r:id="rId142"/>
    <p:sldId id="429" r:id="rId143"/>
    <p:sldId id="346" r:id="rId144"/>
    <p:sldId id="430" r:id="rId145"/>
    <p:sldId id="321" r:id="rId146"/>
    <p:sldId id="381" r:id="rId147"/>
  </p:sldIdLst>
  <p:sldSz cx="9144000" cy="6858000" type="screen4x3"/>
  <p:notesSz cx="6877050" cy="93154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4" userDrawn="1">
          <p15:clr>
            <a:srgbClr val="A4A3A4"/>
          </p15:clr>
        </p15:guide>
        <p15:guide id="2" pos="216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38" autoAdjust="0"/>
    <p:restoredTop sz="93357" autoAdjust="0"/>
  </p:normalViewPr>
  <p:slideViewPr>
    <p:cSldViewPr>
      <p:cViewPr varScale="1">
        <p:scale>
          <a:sx n="62" d="100"/>
          <a:sy n="62" d="100"/>
        </p:scale>
        <p:origin x="1282" y="48"/>
      </p:cViewPr>
      <p:guideLst>
        <p:guide orient="horz" pos="2160"/>
        <p:guide pos="2880"/>
      </p:guideLst>
    </p:cSldViewPr>
  </p:slideViewPr>
  <p:outlineViewPr>
    <p:cViewPr>
      <p:scale>
        <a:sx n="33" d="100"/>
        <a:sy n="33" d="100"/>
      </p:scale>
      <p:origin x="0" y="-77232"/>
    </p:cViewPr>
  </p:outlineViewPr>
  <p:notesTextViewPr>
    <p:cViewPr>
      <p:scale>
        <a:sx n="1" d="1"/>
        <a:sy n="1" d="1"/>
      </p:scale>
      <p:origin x="0" y="0"/>
    </p:cViewPr>
  </p:notesTextViewPr>
  <p:notesViewPr>
    <p:cSldViewPr>
      <p:cViewPr>
        <p:scale>
          <a:sx n="100" d="100"/>
          <a:sy n="100" d="100"/>
        </p:scale>
        <p:origin x="-3552" y="-120"/>
      </p:cViewPr>
      <p:guideLst>
        <p:guide orient="horz" pos="2934"/>
        <p:guide pos="2166"/>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notesMaster" Target="notesMasters/notesMaster1.xml"/><Relationship Id="rId15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0055" cy="465773"/>
          </a:xfrm>
          <a:prstGeom prst="rect">
            <a:avLst/>
          </a:prstGeom>
        </p:spPr>
        <p:txBody>
          <a:bodyPr vert="horz" lIns="92528" tIns="46264" rIns="92528" bIns="46264" rtlCol="0"/>
          <a:lstStyle>
            <a:lvl1pPr algn="l">
              <a:defRPr sz="1200"/>
            </a:lvl1pPr>
          </a:lstStyle>
          <a:p>
            <a:endParaRPr lang="en-GB"/>
          </a:p>
        </p:txBody>
      </p:sp>
      <p:sp>
        <p:nvSpPr>
          <p:cNvPr id="3" name="Date Placeholder 2"/>
          <p:cNvSpPr>
            <a:spLocks noGrp="1"/>
          </p:cNvSpPr>
          <p:nvPr>
            <p:ph type="dt" idx="1"/>
          </p:nvPr>
        </p:nvSpPr>
        <p:spPr>
          <a:xfrm>
            <a:off x="3895404" y="0"/>
            <a:ext cx="2980055" cy="465773"/>
          </a:xfrm>
          <a:prstGeom prst="rect">
            <a:avLst/>
          </a:prstGeom>
        </p:spPr>
        <p:txBody>
          <a:bodyPr vert="horz" lIns="92528" tIns="46264" rIns="92528" bIns="46264" rtlCol="0"/>
          <a:lstStyle>
            <a:lvl1pPr algn="r">
              <a:defRPr sz="1200"/>
            </a:lvl1pPr>
          </a:lstStyle>
          <a:p>
            <a:fld id="{D1863AE6-1047-4B65-91AE-C91CE6F383B2}" type="datetimeFigureOut">
              <a:rPr lang="en-GB" smtClean="0"/>
              <a:t>26/01/2016</a:t>
            </a:fld>
            <a:endParaRPr lang="en-GB"/>
          </a:p>
        </p:txBody>
      </p:sp>
      <p:sp>
        <p:nvSpPr>
          <p:cNvPr id="4" name="Slide Image Placeholder 3"/>
          <p:cNvSpPr>
            <a:spLocks noGrp="1" noRot="1" noChangeAspect="1"/>
          </p:cNvSpPr>
          <p:nvPr>
            <p:ph type="sldImg" idx="2"/>
          </p:nvPr>
        </p:nvSpPr>
        <p:spPr>
          <a:xfrm>
            <a:off x="1109663" y="698500"/>
            <a:ext cx="4657725" cy="3494088"/>
          </a:xfrm>
          <a:prstGeom prst="rect">
            <a:avLst/>
          </a:prstGeom>
          <a:noFill/>
          <a:ln w="12700">
            <a:solidFill>
              <a:prstClr val="black"/>
            </a:solidFill>
          </a:ln>
        </p:spPr>
        <p:txBody>
          <a:bodyPr vert="horz" lIns="92528" tIns="46264" rIns="92528" bIns="46264" rtlCol="0" anchor="ctr"/>
          <a:lstStyle/>
          <a:p>
            <a:endParaRPr lang="en-GB"/>
          </a:p>
        </p:txBody>
      </p:sp>
      <p:sp>
        <p:nvSpPr>
          <p:cNvPr id="5" name="Notes Placeholder 4"/>
          <p:cNvSpPr>
            <a:spLocks noGrp="1"/>
          </p:cNvSpPr>
          <p:nvPr>
            <p:ph type="body" sz="quarter" idx="3"/>
          </p:nvPr>
        </p:nvSpPr>
        <p:spPr>
          <a:xfrm>
            <a:off x="687705" y="4424839"/>
            <a:ext cx="5501640" cy="4191953"/>
          </a:xfrm>
          <a:prstGeom prst="rect">
            <a:avLst/>
          </a:prstGeom>
        </p:spPr>
        <p:txBody>
          <a:bodyPr vert="horz" lIns="92528" tIns="46264" rIns="92528" bIns="4626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848060"/>
            <a:ext cx="2980055" cy="465773"/>
          </a:xfrm>
          <a:prstGeom prst="rect">
            <a:avLst/>
          </a:prstGeom>
        </p:spPr>
        <p:txBody>
          <a:bodyPr vert="horz" lIns="92528" tIns="46264" rIns="92528" bIns="46264" rtlCol="0" anchor="b"/>
          <a:lstStyle>
            <a:lvl1pPr algn="l">
              <a:defRPr sz="1200"/>
            </a:lvl1pPr>
          </a:lstStyle>
          <a:p>
            <a:endParaRPr lang="en-GB"/>
          </a:p>
        </p:txBody>
      </p:sp>
      <p:sp>
        <p:nvSpPr>
          <p:cNvPr id="7" name="Slide Number Placeholder 6"/>
          <p:cNvSpPr>
            <a:spLocks noGrp="1"/>
          </p:cNvSpPr>
          <p:nvPr>
            <p:ph type="sldNum" sz="quarter" idx="5"/>
          </p:nvPr>
        </p:nvSpPr>
        <p:spPr>
          <a:xfrm>
            <a:off x="3895404" y="8848060"/>
            <a:ext cx="2980055" cy="465773"/>
          </a:xfrm>
          <a:prstGeom prst="rect">
            <a:avLst/>
          </a:prstGeom>
        </p:spPr>
        <p:txBody>
          <a:bodyPr vert="horz" lIns="92528" tIns="46264" rIns="92528" bIns="46264" rtlCol="0" anchor="b"/>
          <a:lstStyle>
            <a:lvl1pPr algn="r">
              <a:defRPr sz="1200"/>
            </a:lvl1pPr>
          </a:lstStyle>
          <a:p>
            <a:fld id="{08A90898-3483-46EC-94C7-3C6810DE366C}" type="slidenum">
              <a:rPr lang="en-GB" smtClean="0"/>
              <a:t>‹#›</a:t>
            </a:fld>
            <a:endParaRPr lang="en-GB"/>
          </a:p>
        </p:txBody>
      </p:sp>
    </p:spTree>
    <p:extLst>
      <p:ext uri="{BB962C8B-B14F-4D97-AF65-F5344CB8AC3E}">
        <p14:creationId xmlns:p14="http://schemas.microsoft.com/office/powerpoint/2010/main" val="2672135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3" Type="http://schemas.openxmlformats.org/officeDocument/2006/relationships/hyperlink" Target="http://www.ncbi.nlm.nih.gov/pubmed/20349887" TargetMode="External"/><Relationship Id="rId2" Type="http://schemas.openxmlformats.org/officeDocument/2006/relationships/slide" Target="../slides/slide125.xml"/><Relationship Id="rId1" Type="http://schemas.openxmlformats.org/officeDocument/2006/relationships/notesMaster" Target="../notesMasters/notesMaster1.xml"/><Relationship Id="rId4" Type="http://schemas.openxmlformats.org/officeDocument/2006/relationships/hyperlink" Target="http://www.asca.net/system/assets/attachments/2661/Roadmap_Seclusion.pdf?1301083296" TargetMode="Externa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3" Type="http://schemas.openxmlformats.org/officeDocument/2006/relationships/hyperlink" Target="http://www.asca.net/system/assets/attachments/2661/Roadmap_Seclusion.pdf?1301083296" TargetMode="External"/><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ohchr.org/Documents/HRBodies/HRCouncil/RegularSession/Session22/A.HRC.22.53_English.pdf"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ww.asca.net/system/assets/attachments/2661/Roadmap_Seclusion.pdf?1301083296"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ww.asca.net/system/assets/attachments/2661/Roadmap_Seclusion.pdf?1301083296"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www.asca.net/system/assets/attachments/2661/Roadmap_Seclusion.pdf?1301083296"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www.asca.net/system/assets/attachments/2661/Roadmap_Seclusion.pdf?1301083296"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www.asca.net/system/assets/attachments/2661/Roadmap_Seclusion.pdf?1301083296"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www.asca.net/system/assets/attachments/2661/Roadmap_Seclusion.pdf?1301083296"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www.asca.net/system/assets/attachments/2661/Roadmap_Seclusion.pdf?1301083296" TargetMode="External"/><Relationship Id="rId2" Type="http://schemas.openxmlformats.org/officeDocument/2006/relationships/slide" Target="../slides/slide56.xml"/><Relationship Id="rId1" Type="http://schemas.openxmlformats.org/officeDocument/2006/relationships/notesMaster" Target="../notesMasters/notesMaster1.xml"/><Relationship Id="rId4" Type="http://schemas.openxmlformats.org/officeDocument/2006/relationships/hyperlink" Target="http://www.health.vic.gov.au/chiefpsychiatrist/creatingsafety/ntac/module9.pdf" TargetMode="Externa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hyperlink" Target="http://www.asca.net/system/assets/attachments/2661/Roadmap_Seclusion.pdf?1301083296" TargetMode="External"/><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www.asca.net/system/assets/attachments/2661/Roadmap_Seclusion.pdf?1301083296" TargetMode="External"/><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3" Type="http://schemas.openxmlformats.org/officeDocument/2006/relationships/hyperlink" Target="http://www.asca.net/system/assets/attachments/2661/Roadmap_Seclusion.pdf?1301083296" TargetMode="External"/><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3" Type="http://schemas.openxmlformats.org/officeDocument/2006/relationships/hyperlink" Target="http://www.asca.net/system/assets/attachments/2661/Roadmap_Seclusion.pdf?1301083296" TargetMode="External"/><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3" Type="http://schemas.openxmlformats.org/officeDocument/2006/relationships/hyperlink" Target="http://www.asca.net/system/assets/attachments/2661/Roadmap_Seclusion.pdf?1301083296" TargetMode="External"/><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3" Type="http://schemas.openxmlformats.org/officeDocument/2006/relationships/hyperlink" Target="http://www.asca.net/system/assets/attachments/2661/Roadmap_Seclusion.pdf?1301083296" TargetMode="External"/><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3" Type="http://schemas.openxmlformats.org/officeDocument/2006/relationships/hyperlink" Target="http://www.health.vic.gov.au/chiefpsychiatrist/creatingsafety/ntac/module9.pdf" TargetMode="External"/><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3" Type="http://schemas.openxmlformats.org/officeDocument/2006/relationships/hyperlink" Target="http://www.health.vic.gov.au/chiefpsychiatrist/creatingsafety/ntac/module9.pdf" TargetMode="External"/><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3" Type="http://schemas.openxmlformats.org/officeDocument/2006/relationships/hyperlink" Target="http://www.asca.net/system/assets/attachments/2661/Roadmap_Seclusion.pdf?1301083296" TargetMode="External"/><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3" Type="http://schemas.openxmlformats.org/officeDocument/2006/relationships/hyperlink" Target="http://www.asca.net/system/assets/attachments/2661/Roadmap_Seclusion.pdf?1301083296" TargetMode="External"/><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3" Type="http://schemas.openxmlformats.org/officeDocument/2006/relationships/hyperlink" Target="http://www.asca.net/system/assets/attachments/2661/Roadmap_Seclusion.pdf?1301083296" TargetMode="External"/><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3" Type="http://schemas.openxmlformats.org/officeDocument/2006/relationships/hyperlink" Target="http://www.asca.net/system/assets/attachments/2661/Roadmap_Seclusion.pdf?1301083296" TargetMode="External"/><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3" Type="http://schemas.openxmlformats.org/officeDocument/2006/relationships/hyperlink" Target="http://www.health.vic.gov.au/chiefpsychiatrist/creatingsafety/ntac/module9.pdf" TargetMode="External"/><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3" Type="http://schemas.openxmlformats.org/officeDocument/2006/relationships/hyperlink" Target="http://www.health.vic.gov.au/chiefpsychiatrist/creatingsafety/ntac/module9.pdf" TargetMode="External"/><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3" Type="http://schemas.openxmlformats.org/officeDocument/2006/relationships/hyperlink" Target="http://www.health.vic.gov.au/chiefpsychiatrist/creatingsafety/ntac/module9.pdf" TargetMode="External"/><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3" Type="http://schemas.openxmlformats.org/officeDocument/2006/relationships/hyperlink" Target="http://www.health.vic.gov.au/chiefpsychiatrist/creatingsafety/ntac/module9.pdf" TargetMode="External"/><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3" Type="http://schemas.openxmlformats.org/officeDocument/2006/relationships/hyperlink" Target="http://www.promise.global/2015_04_09_Binary.pdf" TargetMode="External"/><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8A90898-3483-46EC-94C7-3C6810DE366C}" type="slidenum">
              <a:rPr lang="en-GB" smtClean="0"/>
              <a:t>1</a:t>
            </a:fld>
            <a:endParaRPr lang="en-GB"/>
          </a:p>
        </p:txBody>
      </p:sp>
    </p:spTree>
    <p:extLst>
      <p:ext uri="{BB962C8B-B14F-4D97-AF65-F5344CB8AC3E}">
        <p14:creationId xmlns:p14="http://schemas.microsoft.com/office/powerpoint/2010/main" val="1152695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gu-IN" b="1" dirty="0"/>
              <a:t>પ્રસ્તુતિ</a:t>
            </a:r>
            <a:r>
              <a:rPr lang="en-GB" b="1" dirty="0"/>
              <a:t> </a:t>
            </a:r>
            <a:r>
              <a:rPr lang="gu-IN" b="1" dirty="0"/>
              <a:t>૧</a:t>
            </a:r>
            <a:r>
              <a:rPr lang="en-GB" b="1" dirty="0"/>
              <a:t>.</a:t>
            </a:r>
            <a:r>
              <a:rPr lang="gu-IN" b="1" dirty="0"/>
              <a:t>૨</a:t>
            </a:r>
            <a:r>
              <a:rPr lang="en-GB" b="1" dirty="0"/>
              <a:t>: </a:t>
            </a:r>
            <a:r>
              <a:rPr lang="gu-IN" b="1" dirty="0"/>
              <a:t>એકાંત અને નિયંત્રણ શું છે?</a:t>
            </a:r>
            <a:r>
              <a:rPr lang="fr-FR" i="0" dirty="0" smtClean="0">
                <a:effectLst/>
              </a:rPr>
              <a:t> </a:t>
            </a:r>
            <a:endParaRPr lang="en-GB" i="0" dirty="0"/>
          </a:p>
        </p:txBody>
      </p:sp>
      <p:sp>
        <p:nvSpPr>
          <p:cNvPr id="4" name="Slide Number Placeholder 3"/>
          <p:cNvSpPr>
            <a:spLocks noGrp="1"/>
          </p:cNvSpPr>
          <p:nvPr>
            <p:ph type="sldNum" sz="quarter" idx="10"/>
          </p:nvPr>
        </p:nvSpPr>
        <p:spPr/>
        <p:txBody>
          <a:bodyPr/>
          <a:lstStyle/>
          <a:p>
            <a:fld id="{08A90898-3483-46EC-94C7-3C6810DE366C}" type="slidenum">
              <a:rPr lang="en-GB" smtClean="0"/>
              <a:t>10</a:t>
            </a:fld>
            <a:endParaRPr lang="en-GB"/>
          </a:p>
        </p:txBody>
      </p:sp>
    </p:spTree>
    <p:extLst>
      <p:ext uri="{BB962C8B-B14F-4D97-AF65-F5344CB8AC3E}">
        <p14:creationId xmlns:p14="http://schemas.microsoft.com/office/powerpoint/2010/main" val="362111436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gu-IN" dirty="0"/>
              <a:t>શું તમને યાદ છે કે છેલ્લી વખતે તમે સેવાર્થી(દર્દી)ની વિનંતીને ક્યારે “ના” પાડી હતી?</a:t>
            </a:r>
            <a:endParaRPr lang="fr-FR" dirty="0"/>
          </a:p>
          <a:p>
            <a:endParaRPr lang="en-GB" dirty="0"/>
          </a:p>
          <a:p>
            <a:r>
              <a:rPr lang="gu-IN" dirty="0"/>
              <a:t>તેમાં અલગથી શું થઈ શક્યું હોત?</a:t>
            </a:r>
            <a:r>
              <a:rPr lang="en-GB" dirty="0"/>
              <a:t> </a:t>
            </a:r>
            <a:endParaRPr lang="fr-FR" dirty="0"/>
          </a:p>
        </p:txBody>
      </p:sp>
      <p:sp>
        <p:nvSpPr>
          <p:cNvPr id="4" name="Espace réservé du numéro de diapositive 3"/>
          <p:cNvSpPr>
            <a:spLocks noGrp="1"/>
          </p:cNvSpPr>
          <p:nvPr>
            <p:ph type="sldNum" sz="quarter" idx="10"/>
          </p:nvPr>
        </p:nvSpPr>
        <p:spPr/>
        <p:txBody>
          <a:bodyPr/>
          <a:lstStyle/>
          <a:p>
            <a:fld id="{08A90898-3483-46EC-94C7-3C6810DE366C}" type="slidenum">
              <a:rPr lang="en-GB" smtClean="0"/>
              <a:t>102</a:t>
            </a:fld>
            <a:endParaRPr lang="en-GB"/>
          </a:p>
        </p:txBody>
      </p:sp>
    </p:spTree>
    <p:extLst>
      <p:ext uri="{BB962C8B-B14F-4D97-AF65-F5344CB8AC3E}">
        <p14:creationId xmlns:p14="http://schemas.microsoft.com/office/powerpoint/2010/main" val="102049210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gu-IN" b="1" i="1" dirty="0"/>
              <a:t>અભ્યાસ</a:t>
            </a:r>
            <a:r>
              <a:rPr lang="en-GB" b="1" i="1" dirty="0"/>
              <a:t> </a:t>
            </a:r>
            <a:r>
              <a:rPr lang="gu-IN" b="1" i="1" dirty="0"/>
              <a:t>૨</a:t>
            </a:r>
            <a:r>
              <a:rPr lang="en-GB" b="1" i="1" dirty="0"/>
              <a:t>.</a:t>
            </a:r>
            <a:r>
              <a:rPr lang="gu-IN" b="1" i="1" dirty="0"/>
              <a:t>૩</a:t>
            </a:r>
            <a:r>
              <a:rPr lang="en-GB" b="1" i="1" dirty="0"/>
              <a:t>: </a:t>
            </a:r>
            <a:r>
              <a:rPr lang="gu-IN" b="1" i="1" dirty="0"/>
              <a:t>વાર્તાલાપ (કોમ્યુનિકેશન)ની વ્યૂહરચના ઊપર નાટ્ય-ભૂમિકા(રોલ-પ્લે)</a:t>
            </a:r>
            <a:r>
              <a:rPr lang="en-GB" b="1" i="1" dirty="0"/>
              <a:t> </a:t>
            </a:r>
          </a:p>
          <a:p>
            <a:endParaRPr lang="en-GB" b="1" i="1" dirty="0"/>
          </a:p>
          <a:p>
            <a:r>
              <a:rPr lang="gu-IN" b="1" dirty="0"/>
              <a:t>સંકલનકારની નોંધ</a:t>
            </a:r>
            <a:r>
              <a:rPr lang="en-GB" b="1" dirty="0">
                <a:solidFill>
                  <a:schemeClr val="accent1"/>
                </a:solidFill>
              </a:rPr>
              <a:t>: </a:t>
            </a:r>
            <a:r>
              <a:rPr lang="gu-IN" dirty="0"/>
              <a:t>અભ્યાસ ૨.૧(વ્યક્તિગત યોજનાઓ ઉપર અગાઉની નાટ્ય-ભૂમિકા(રોલ-પ્લે)માંથી સહભાગીઓને તેમનાં જોડીદારો સાથે ભેગા કરો.  તેઓ આ નાટ્ય-ભૂમિકા(રોલ-પ્લે)માં એકબીજા સાથે તેમનાં દ્વારા બનાવેલ યોજનાનો ઉપયોગ કરશે.</a:t>
            </a:r>
            <a:endParaRPr lang="en-GB" dirty="0">
              <a:solidFill>
                <a:schemeClr val="accent1"/>
              </a:solidFill>
            </a:endParaRPr>
          </a:p>
          <a:p>
            <a:endParaRPr lang="en-GB" dirty="0">
              <a:solidFill>
                <a:schemeClr val="accent1"/>
              </a:solidFill>
            </a:endParaRPr>
          </a:p>
          <a:p>
            <a:r>
              <a:rPr lang="gu-IN" dirty="0"/>
              <a:t>દરેક જોડીમાં એક વ્યક્તિ (વ્યક્તિ અ) તેમની વ્યક્તિગત યોજનામાંથી કટોકટીની શરૂઆત કરાવનાર પરિબળ(ટ્રિગર)ની પસંદગી કરીને પ્રારંભિક તબક્કામાં ઉશ્કેરાટ</a:t>
            </a:r>
            <a:r>
              <a:rPr lang="en-IN" dirty="0"/>
              <a:t>, </a:t>
            </a:r>
            <a:r>
              <a:rPr lang="gu-IN" dirty="0"/>
              <a:t>અસ્વસ્થતા અને સંભવિત હિસંક વર્તન  દર્શાવતા ચિહ્નોની શરૂઆત કરશે (આ નાટ્ય-ભૂમિકામાં ખાસ ધ્યાન રાખવું કે કોઈપણ પ્રકારની હિંસા દર્શાવવી નહીં).</a:t>
            </a:r>
            <a:r>
              <a:rPr lang="en-GB" dirty="0">
                <a:solidFill>
                  <a:schemeClr val="accent1"/>
                </a:solidFill>
              </a:rPr>
              <a:t> </a:t>
            </a:r>
          </a:p>
          <a:p>
            <a:endParaRPr lang="en-GB" dirty="0">
              <a:solidFill>
                <a:schemeClr val="accent1"/>
              </a:solidFill>
            </a:endParaRPr>
          </a:p>
          <a:p>
            <a:r>
              <a:rPr lang="gu-IN" dirty="0"/>
              <a:t>આ જોડીની અન્ય વ્યક્તિ (વ્યક્તિ બ) ની સામે (વ્યક્તિ અ)ની વ્યક્તિગત યોજના હોવી જોઇએ.  તેઓ આ યોજના, તેમજ આ સત્રમાં આવતા વાર્તાલાપની વ્યૂહરચનાઓના ઉપયોગ દ્વારા(વ્યક્તિ અ)ને શાંત થવામાં મદદ કરશે.</a:t>
            </a:r>
            <a:endParaRPr lang="fr-FR" dirty="0">
              <a:solidFill>
                <a:schemeClr val="accent1"/>
              </a:solidFill>
            </a:endParaRPr>
          </a:p>
        </p:txBody>
      </p:sp>
      <p:sp>
        <p:nvSpPr>
          <p:cNvPr id="4" name="Slide Number Placeholder 3"/>
          <p:cNvSpPr>
            <a:spLocks noGrp="1"/>
          </p:cNvSpPr>
          <p:nvPr>
            <p:ph type="sldNum" sz="quarter" idx="10"/>
          </p:nvPr>
        </p:nvSpPr>
        <p:spPr/>
        <p:txBody>
          <a:bodyPr/>
          <a:lstStyle/>
          <a:p>
            <a:fld id="{08A90898-3483-46EC-94C7-3C6810DE366C}" type="slidenum">
              <a:rPr lang="en-GB" smtClean="0"/>
              <a:t>103</a:t>
            </a:fld>
            <a:endParaRPr lang="en-GB"/>
          </a:p>
        </p:txBody>
      </p:sp>
    </p:spTree>
    <p:extLst>
      <p:ext uri="{BB962C8B-B14F-4D97-AF65-F5344CB8AC3E}">
        <p14:creationId xmlns:p14="http://schemas.microsoft.com/office/powerpoint/2010/main" val="149259416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gu-IN" b="1" dirty="0" smtClean="0"/>
              <a:t>વિષય ૫</a:t>
            </a:r>
            <a:r>
              <a:rPr lang="en-GB" b="1" dirty="0" smtClean="0"/>
              <a:t>: </a:t>
            </a:r>
            <a:r>
              <a:rPr lang="gu-IN" b="1" dirty="0"/>
              <a:t>કટોકટીને સંભાળતા જૂથો (ક્રાઇસીસ સિસ્પોન્સ ટિમ્સ)</a:t>
            </a:r>
            <a:endParaRPr lang="en-GB" b="1" i="0" dirty="0"/>
          </a:p>
        </p:txBody>
      </p:sp>
      <p:sp>
        <p:nvSpPr>
          <p:cNvPr id="4" name="Espace réservé du numéro de diapositive 3"/>
          <p:cNvSpPr>
            <a:spLocks noGrp="1"/>
          </p:cNvSpPr>
          <p:nvPr>
            <p:ph type="sldNum" sz="quarter" idx="10"/>
          </p:nvPr>
        </p:nvSpPr>
        <p:spPr/>
        <p:txBody>
          <a:bodyPr/>
          <a:lstStyle/>
          <a:p>
            <a:fld id="{08A90898-3483-46EC-94C7-3C6810DE366C}" type="slidenum">
              <a:rPr lang="en-GB" smtClean="0"/>
              <a:t>104</a:t>
            </a:fld>
            <a:endParaRPr lang="en-GB"/>
          </a:p>
        </p:txBody>
      </p:sp>
    </p:spTree>
    <p:extLst>
      <p:ext uri="{BB962C8B-B14F-4D97-AF65-F5344CB8AC3E}">
        <p14:creationId xmlns:p14="http://schemas.microsoft.com/office/powerpoint/2010/main" val="323283804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gu-IN" b="1" dirty="0"/>
              <a:t>પ્રસ્તુતિ ૫.૧</a:t>
            </a:r>
            <a:r>
              <a:rPr lang="en-GB" b="1" dirty="0"/>
              <a:t>: </a:t>
            </a:r>
            <a:r>
              <a:rPr lang="gu-IN" b="1" dirty="0"/>
              <a:t>કટોકટીનું સંચાલન કરતા જૂથો (ક્રાઇસીસ સિસ્પોન્સ ટિમ્સ)નું નિર્માણ</a:t>
            </a:r>
            <a:r>
              <a:rPr lang="en-GB" b="1" dirty="0"/>
              <a:t> </a:t>
            </a:r>
            <a:endParaRPr lang="en-GB" dirty="0"/>
          </a:p>
          <a:p>
            <a:endParaRPr lang="en-GB" dirty="0"/>
          </a:p>
          <a:p>
            <a:r>
              <a:rPr lang="gu-IN" dirty="0"/>
              <a:t>આ પ્રસ્તુતિ તંગ અથવા પડકારરૂપ પરિસ્થિતિઓનું સંચાલન કરવા માટેની મૂળભૂત વ્યૂહરચનાઓની ઝાંખી દર્શાવે છેઃ  કટોકટીનું સંચાલન કરતા જૂથો (ક્રાઇસીસ સિસ્પોન્સ ટિમ્સ)નું નિર્માણ.</a:t>
            </a:r>
            <a:endParaRPr lang="en-GB" dirty="0"/>
          </a:p>
        </p:txBody>
      </p:sp>
      <p:sp>
        <p:nvSpPr>
          <p:cNvPr id="4" name="Espace réservé du numéro de diapositive 3"/>
          <p:cNvSpPr>
            <a:spLocks noGrp="1"/>
          </p:cNvSpPr>
          <p:nvPr>
            <p:ph type="sldNum" sz="quarter" idx="10"/>
          </p:nvPr>
        </p:nvSpPr>
        <p:spPr/>
        <p:txBody>
          <a:bodyPr/>
          <a:lstStyle/>
          <a:p>
            <a:fld id="{08A90898-3483-46EC-94C7-3C6810DE366C}" type="slidenum">
              <a:rPr lang="en-GB" smtClean="0"/>
              <a:t>105</a:t>
            </a:fld>
            <a:endParaRPr lang="en-GB"/>
          </a:p>
        </p:txBody>
      </p:sp>
    </p:spTree>
    <p:extLst>
      <p:ext uri="{BB962C8B-B14F-4D97-AF65-F5344CB8AC3E}">
        <p14:creationId xmlns:p14="http://schemas.microsoft.com/office/powerpoint/2010/main" val="98199806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gu-IN" b="1" dirty="0" err="1" smtClean="0"/>
              <a:t>આર.ટી</a:t>
            </a:r>
            <a:r>
              <a:rPr lang="gu-IN" b="1" dirty="0" smtClean="0"/>
              <a:t>. </a:t>
            </a:r>
            <a:r>
              <a:rPr lang="gu-IN" b="1" dirty="0"/>
              <a:t>શું છે?</a:t>
            </a:r>
            <a:endParaRPr lang="en-GB" dirty="0"/>
          </a:p>
          <a:p>
            <a:r>
              <a:rPr lang="en-GB" dirty="0"/>
              <a:t> </a:t>
            </a:r>
          </a:p>
          <a:p>
            <a:pPr marL="173490" indent="-173490">
              <a:buFont typeface="Wingdings" charset="2"/>
              <a:buChar char="Ø"/>
            </a:pPr>
            <a:r>
              <a:rPr lang="gu-IN" dirty="0" smtClean="0"/>
              <a:t>જ્યારે કટોકટી સર્જાવાની હોય, જે મૂશ્કેલ અથવા </a:t>
            </a:r>
            <a:r>
              <a:rPr lang="en-GB" dirty="0" smtClean="0"/>
              <a:t>“</a:t>
            </a:r>
            <a:r>
              <a:rPr lang="gu-IN" dirty="0" smtClean="0"/>
              <a:t>બેકાબૂ</a:t>
            </a:r>
            <a:r>
              <a:rPr lang="en-GB" dirty="0" smtClean="0"/>
              <a:t>”</a:t>
            </a:r>
            <a:r>
              <a:rPr lang="gu-IN" dirty="0" smtClean="0"/>
              <a:t> થવાની સંભાવના હોય ત્યારે આવી પરિસ્થિતિનું સંચાલન કરવા માટેનું </a:t>
            </a:r>
            <a:r>
              <a:rPr lang="gu-IN" i="1" dirty="0" smtClean="0"/>
              <a:t>(</a:t>
            </a:r>
            <a:r>
              <a:rPr lang="gu-IN" b="1" i="1" dirty="0" smtClean="0"/>
              <a:t>ક્રાઈસીસ સિસ્પોન્સ ટિમ્સ)</a:t>
            </a:r>
            <a:r>
              <a:rPr lang="gu-IN" b="1" dirty="0" smtClean="0"/>
              <a:t> </a:t>
            </a:r>
            <a:r>
              <a:rPr lang="gu-IN" b="1" i="1" dirty="0" smtClean="0"/>
              <a:t>(</a:t>
            </a:r>
            <a:r>
              <a:rPr lang="gu-IN" b="1" i="1" dirty="0" err="1" smtClean="0"/>
              <a:t>આર.ટી</a:t>
            </a:r>
            <a:r>
              <a:rPr lang="gu-IN" b="1" i="1" dirty="0" smtClean="0"/>
              <a:t>.)</a:t>
            </a:r>
            <a:r>
              <a:rPr lang="gu-IN" dirty="0" smtClean="0"/>
              <a:t> આ એક મુખ્ય જૂથ છે.</a:t>
            </a:r>
            <a:endParaRPr lang="en-GB" dirty="0"/>
          </a:p>
          <a:p>
            <a:pPr marL="173490" indent="-173490">
              <a:buFont typeface="Wingdings" charset="2"/>
              <a:buChar char="Ø"/>
            </a:pPr>
            <a:endParaRPr lang="en-GB" dirty="0"/>
          </a:p>
          <a:p>
            <a:pPr marL="173490" indent="-173490">
              <a:buFont typeface="Wingdings" charset="2"/>
              <a:buChar char="Ø"/>
            </a:pPr>
            <a:r>
              <a:rPr lang="gu-IN" b="1" dirty="0" smtClean="0"/>
              <a:t>વાર્તાલાપ(કોમ્યુનિકેશન) અને હિંસા</a:t>
            </a:r>
            <a:r>
              <a:rPr lang="it-IT" b="1" dirty="0" smtClean="0"/>
              <a:t>-</a:t>
            </a:r>
            <a:r>
              <a:rPr lang="gu-IN" b="1" dirty="0" smtClean="0"/>
              <a:t>પ્રતિરોધક કૌશલ્યો</a:t>
            </a:r>
            <a:r>
              <a:rPr lang="gu-IN" dirty="0" smtClean="0"/>
              <a:t> દ્વારા કટોકટીને પ્રસરતા અટકાવવી અને શાંતિથી ઉકેલવા માટે </a:t>
            </a:r>
            <a:r>
              <a:rPr lang="gu-IN" dirty="0" err="1" smtClean="0"/>
              <a:t>આર.ટી</a:t>
            </a:r>
            <a:r>
              <a:rPr lang="gu-IN" dirty="0" smtClean="0"/>
              <a:t>. અસરકારક બની શકે.</a:t>
            </a:r>
            <a:endParaRPr lang="en-GB" dirty="0"/>
          </a:p>
        </p:txBody>
      </p:sp>
      <p:sp>
        <p:nvSpPr>
          <p:cNvPr id="4" name="Espace réservé du numéro de diapositive 3"/>
          <p:cNvSpPr>
            <a:spLocks noGrp="1"/>
          </p:cNvSpPr>
          <p:nvPr>
            <p:ph type="sldNum" sz="quarter" idx="10"/>
          </p:nvPr>
        </p:nvSpPr>
        <p:spPr/>
        <p:txBody>
          <a:bodyPr/>
          <a:lstStyle/>
          <a:p>
            <a:fld id="{08A90898-3483-46EC-94C7-3C6810DE366C}" type="slidenum">
              <a:rPr lang="en-GB" smtClean="0"/>
              <a:t>106</a:t>
            </a:fld>
            <a:endParaRPr lang="en-GB"/>
          </a:p>
        </p:txBody>
      </p:sp>
    </p:spTree>
    <p:extLst>
      <p:ext uri="{BB962C8B-B14F-4D97-AF65-F5344CB8AC3E}">
        <p14:creationId xmlns:p14="http://schemas.microsoft.com/office/powerpoint/2010/main" val="54056156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gu-IN" dirty="0"/>
              <a:t>સી.આર.ટીનો ભાગ કોણ બની શકે?</a:t>
            </a:r>
            <a:endParaRPr lang="en-GB" dirty="0"/>
          </a:p>
          <a:p>
            <a:r>
              <a:rPr lang="en-GB" b="1" dirty="0"/>
              <a:t> </a:t>
            </a:r>
            <a:endParaRPr lang="en-GB" dirty="0"/>
          </a:p>
          <a:p>
            <a:r>
              <a:rPr lang="gu-IN" dirty="0"/>
              <a:t>જૂથ તેમાં સમાવેશ કરી શકેઃ</a:t>
            </a:r>
            <a:endParaRPr lang="en-GB" dirty="0"/>
          </a:p>
          <a:p>
            <a:r>
              <a:rPr lang="en-GB" dirty="0"/>
              <a:t> </a:t>
            </a:r>
          </a:p>
          <a:p>
            <a:pPr marL="173490" indent="-173490">
              <a:buFont typeface="Arial" charset="0"/>
              <a:buChar char="•"/>
            </a:pPr>
            <a:r>
              <a:rPr lang="gu-IN" dirty="0"/>
              <a:t>વ્યાવસાયિક કર્મચારીઓનો જે માનસિક આરોગ્યના કેન્દ્રમાં કામ કરતાં હોય(મદદનીશ, પરિચારિકાઓ, તબીબો, અને અન્યો)</a:t>
            </a:r>
            <a:r>
              <a:rPr lang="en-GB" dirty="0"/>
              <a:t> </a:t>
            </a:r>
            <a:endParaRPr lang="en-GB" noProof="0" dirty="0" smtClean="0">
              <a:effectLst/>
            </a:endParaRPr>
          </a:p>
          <a:p>
            <a:pPr marL="173490" indent="-173490">
              <a:buFont typeface="Arial" charset="0"/>
              <a:buChar char="•"/>
            </a:pPr>
            <a:r>
              <a:rPr lang="gu-IN" dirty="0"/>
              <a:t>બિન વ્યાવસાયિક કર્મચારીઓ(દા. ત. માનસિક વિકલાંગતા ધરાવતા સેવાર્થી(દર્દી)ઓ, સામાજિક હિમાયતીઓ અને પરિવારજનો)</a:t>
            </a:r>
            <a:endParaRPr lang="en-GB" dirty="0"/>
          </a:p>
          <a:p>
            <a:r>
              <a:rPr lang="en-GB" dirty="0"/>
              <a:t> </a:t>
            </a:r>
            <a:endParaRPr lang="en-GB" noProof="0" dirty="0" smtClean="0">
              <a:effectLst/>
            </a:endParaRPr>
          </a:p>
          <a:p>
            <a:pPr marL="173490" indent="-173490">
              <a:buFont typeface="Wingdings" charset="2"/>
              <a:buChar char="Ø"/>
            </a:pPr>
            <a:r>
              <a:rPr lang="gu-IN" dirty="0"/>
              <a:t>એક મુખ્ય જૂથ માનસિક આરોગ્યના કેન્દ્રમાં દરરોજ સોંપાયેલ હોય</a:t>
            </a:r>
            <a:endParaRPr lang="en-GB" dirty="0"/>
          </a:p>
          <a:p>
            <a:pPr marL="173490" indent="-173490">
              <a:buFont typeface="Wingdings" charset="2"/>
              <a:buChar char="Ø"/>
            </a:pPr>
            <a:r>
              <a:rPr lang="gu-IN" dirty="0"/>
              <a:t>વધુમાં, કેન્દ્રોની બહારથી બોલાવી શકાય(ઓન-કોલ) એવા સભ્યોનો પણ સમાવેશ હોયઃ</a:t>
            </a:r>
            <a:r>
              <a:rPr lang="en-GB" dirty="0"/>
              <a:t> </a:t>
            </a:r>
          </a:p>
          <a:p>
            <a:r>
              <a:rPr lang="gu-IN" dirty="0"/>
              <a:t>              </a:t>
            </a:r>
            <a:r>
              <a:rPr lang="en-GB" dirty="0"/>
              <a:t>- </a:t>
            </a:r>
            <a:r>
              <a:rPr lang="gu-IN" dirty="0"/>
              <a:t>તે લોકો કેન્દ્રમાં કાયમી ધોરણે ન હોય</a:t>
            </a:r>
            <a:endParaRPr lang="en-GB" noProof="0" dirty="0" smtClean="0">
              <a:effectLst/>
            </a:endParaRPr>
          </a:p>
          <a:p>
            <a:r>
              <a:rPr lang="en-GB" dirty="0"/>
              <a:t>              - </a:t>
            </a:r>
            <a:r>
              <a:rPr lang="gu-IN" dirty="0"/>
              <a:t>જરૂરિયાત પડે ત્યારે જ તેમને બોલાવવા</a:t>
            </a:r>
            <a:endParaRPr lang="en-GB" dirty="0"/>
          </a:p>
          <a:p>
            <a:r>
              <a:rPr lang="en-GB" dirty="0"/>
              <a:t>              - </a:t>
            </a:r>
            <a:r>
              <a:rPr lang="gu-IN" dirty="0"/>
              <a:t>તેમને જાણ કર્યાના ટૂંક સમયમાં બોલાવી શકાય અને ઓછા સમયમાં કટોકટીના સ્થળ ઉપર લાવી શકાય</a:t>
            </a:r>
            <a:endParaRPr lang="en-GB" dirty="0"/>
          </a:p>
        </p:txBody>
      </p:sp>
      <p:sp>
        <p:nvSpPr>
          <p:cNvPr id="4" name="Espace réservé du numéro de diapositive 3"/>
          <p:cNvSpPr>
            <a:spLocks noGrp="1"/>
          </p:cNvSpPr>
          <p:nvPr>
            <p:ph type="sldNum" sz="quarter" idx="10"/>
          </p:nvPr>
        </p:nvSpPr>
        <p:spPr/>
        <p:txBody>
          <a:bodyPr/>
          <a:lstStyle/>
          <a:p>
            <a:fld id="{08A90898-3483-46EC-94C7-3C6810DE366C}" type="slidenum">
              <a:rPr lang="en-GB" smtClean="0"/>
              <a:t>108</a:t>
            </a:fld>
            <a:endParaRPr lang="en-GB"/>
          </a:p>
        </p:txBody>
      </p:sp>
    </p:spTree>
    <p:extLst>
      <p:ext uri="{BB962C8B-B14F-4D97-AF65-F5344CB8AC3E}">
        <p14:creationId xmlns:p14="http://schemas.microsoft.com/office/powerpoint/2010/main" val="285251073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gu-IN" b="1" dirty="0"/>
              <a:t>સી.આર.ટીના સભ્યોની તાલીમ</a:t>
            </a:r>
            <a:endParaRPr lang="en-GB" dirty="0"/>
          </a:p>
          <a:p>
            <a:r>
              <a:rPr lang="en-GB" b="1" dirty="0"/>
              <a:t> </a:t>
            </a:r>
            <a:endParaRPr lang="en-GB" dirty="0"/>
          </a:p>
          <a:p>
            <a:pPr marL="173490" indent="-173490">
              <a:buFont typeface="Wingdings" charset="2"/>
              <a:buChar char="Ø"/>
            </a:pPr>
            <a:r>
              <a:rPr lang="gu-IN" dirty="0" err="1" smtClean="0"/>
              <a:t>આર.ટી</a:t>
            </a:r>
            <a:r>
              <a:rPr lang="gu-IN" dirty="0" smtClean="0"/>
              <a:t>. </a:t>
            </a:r>
            <a:r>
              <a:rPr lang="gu-IN" dirty="0"/>
              <a:t>સભ્યો (બન્ને વ્યાવસાયિક અને બિન-વ્યાવસાયિક)ને</a:t>
            </a:r>
            <a:r>
              <a:rPr lang="gu-IN" b="1" dirty="0"/>
              <a:t> </a:t>
            </a:r>
            <a:r>
              <a:rPr lang="gu-IN" dirty="0"/>
              <a:t>કટોકટીનું સંચાલન</a:t>
            </a:r>
            <a:r>
              <a:rPr lang="gu-IN" i="1" dirty="0"/>
              <a:t>(મેનેજમેન્ટ) </a:t>
            </a:r>
            <a:r>
              <a:rPr lang="gu-IN" dirty="0"/>
              <a:t>કરવાના ક્ષેત્રે તાલીમ આપવી જોઈએ.</a:t>
            </a:r>
            <a:r>
              <a:rPr lang="en-GB" dirty="0"/>
              <a:t> </a:t>
            </a:r>
          </a:p>
          <a:p>
            <a:pPr marL="173490" indent="-173490">
              <a:buFont typeface="Wingdings" charset="2"/>
              <a:buChar char="Ø"/>
            </a:pPr>
            <a:endParaRPr lang="en-GB" dirty="0"/>
          </a:p>
          <a:p>
            <a:pPr marL="173490" indent="-173490">
              <a:buFont typeface="Wingdings" charset="2"/>
              <a:buChar char="Ø"/>
            </a:pPr>
            <a:r>
              <a:rPr lang="gu-IN" dirty="0"/>
              <a:t>વખતો-વખત કટોકટીનું સંચાલન કરતાં હોવાથી, </a:t>
            </a:r>
            <a:r>
              <a:rPr lang="gu-IN" dirty="0" err="1" smtClean="0"/>
              <a:t>આર.ટી.ના</a:t>
            </a:r>
            <a:r>
              <a:rPr lang="gu-IN" dirty="0" smtClean="0"/>
              <a:t> </a:t>
            </a:r>
            <a:r>
              <a:rPr lang="gu-IN" dirty="0"/>
              <a:t>સભ્યોની આવડતો વધશે અને તંગ પરિસ્થિતિઓનું સંચાલન કરવામાં અને બળજબરી વાળી એકાંત અને નિયંત્રણની પ્રથાઓમાંથી દૂર રાખવાનું કૌશલ્ય પણ સુધરશે.</a:t>
            </a:r>
            <a:endParaRPr lang="en-GB" dirty="0"/>
          </a:p>
          <a:p>
            <a:pPr marL="173490" indent="-173490">
              <a:buFont typeface="Wingdings" charset="2"/>
              <a:buChar char="Ø"/>
            </a:pPr>
            <a:endParaRPr lang="en-GB" dirty="0"/>
          </a:p>
          <a:p>
            <a:pPr marL="173490" indent="-173490">
              <a:buFont typeface="Wingdings" charset="2"/>
              <a:buChar char="Ø"/>
            </a:pPr>
            <a:r>
              <a:rPr lang="gu-IN" dirty="0"/>
              <a:t>માનસિક આરોગ્ય કેન્દ્રોએ કટોકટી સંભાળવાની તાલીમોની ગુણવત્તા અને સંખ્યાનો સ્તર ઉંચો કરવો જોઈએ, બધાજ </a:t>
            </a:r>
            <a:r>
              <a:rPr lang="gu-IN" dirty="0" err="1" smtClean="0"/>
              <a:t>આર.ટી.ના</a:t>
            </a:r>
            <a:r>
              <a:rPr lang="gu-IN" dirty="0" smtClean="0"/>
              <a:t> </a:t>
            </a:r>
            <a:r>
              <a:rPr lang="gu-IN" dirty="0"/>
              <a:t>સભ્યો માટે તેને વાર્ષિક જરૂરિયાત રૂપે વિકસાવવી જોઈએ.</a:t>
            </a:r>
            <a:endParaRPr lang="en-GB" dirty="0"/>
          </a:p>
          <a:p>
            <a:pPr marL="173490" indent="-173490">
              <a:buFont typeface="Wingdings" charset="2"/>
              <a:buChar char="Ø"/>
            </a:pPr>
            <a:endParaRPr lang="fr-FR" dirty="0"/>
          </a:p>
        </p:txBody>
      </p:sp>
      <p:sp>
        <p:nvSpPr>
          <p:cNvPr id="4" name="Espace réservé du numéro de diapositive 3"/>
          <p:cNvSpPr>
            <a:spLocks noGrp="1"/>
          </p:cNvSpPr>
          <p:nvPr>
            <p:ph type="sldNum" sz="quarter" idx="10"/>
          </p:nvPr>
        </p:nvSpPr>
        <p:spPr/>
        <p:txBody>
          <a:bodyPr/>
          <a:lstStyle/>
          <a:p>
            <a:fld id="{08A90898-3483-46EC-94C7-3C6810DE366C}" type="slidenum">
              <a:rPr lang="en-GB" smtClean="0"/>
              <a:t>109</a:t>
            </a:fld>
            <a:endParaRPr lang="en-GB"/>
          </a:p>
        </p:txBody>
      </p:sp>
    </p:spTree>
    <p:extLst>
      <p:ext uri="{BB962C8B-B14F-4D97-AF65-F5344CB8AC3E}">
        <p14:creationId xmlns:p14="http://schemas.microsoft.com/office/powerpoint/2010/main" val="200782229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gu-IN" b="1" dirty="0" err="1" smtClean="0"/>
              <a:t>આર.ટી</a:t>
            </a:r>
            <a:r>
              <a:rPr lang="gu-IN" b="1" dirty="0" smtClean="0"/>
              <a:t>.</a:t>
            </a:r>
            <a:r>
              <a:rPr lang="gu-IN" dirty="0" smtClean="0"/>
              <a:t> </a:t>
            </a:r>
            <a:r>
              <a:rPr lang="gu-IN" b="1" dirty="0"/>
              <a:t>કેવી રીતે કામ કરે છે?(૧)</a:t>
            </a:r>
            <a:endParaRPr lang="en-GB" dirty="0"/>
          </a:p>
          <a:p>
            <a:r>
              <a:rPr lang="en-GB" b="1" dirty="0"/>
              <a:t> </a:t>
            </a:r>
            <a:endParaRPr lang="en-GB" dirty="0"/>
          </a:p>
          <a:p>
            <a:pPr marL="173490" indent="-173490">
              <a:buFont typeface="Wingdings" charset="2"/>
              <a:buChar char="Ø"/>
            </a:pPr>
            <a:r>
              <a:rPr lang="gu-IN" dirty="0"/>
              <a:t>ઓછી સમય મર્યાદામાં કટોકટીવાળી પરિસ્થિતિ ઉપર </a:t>
            </a:r>
            <a:r>
              <a:rPr lang="gu-IN" dirty="0" err="1" smtClean="0"/>
              <a:t>આર.ટી</a:t>
            </a:r>
            <a:r>
              <a:rPr lang="gu-IN" dirty="0" smtClean="0"/>
              <a:t>. </a:t>
            </a:r>
            <a:r>
              <a:rPr lang="gu-IN" dirty="0"/>
              <a:t>દ્વારા મોટા જૂથના કાર્યકરો ભેગા થાય છે(સરેરાશ ૭ જણ).</a:t>
            </a:r>
            <a:endParaRPr lang="en-GB" dirty="0"/>
          </a:p>
          <a:p>
            <a:pPr marL="173490" indent="-173490">
              <a:buFont typeface="Wingdings" charset="2"/>
              <a:buChar char="Ø"/>
            </a:pPr>
            <a:endParaRPr lang="en-GB" dirty="0"/>
          </a:p>
          <a:p>
            <a:pPr marL="173490" indent="-173490">
              <a:buFont typeface="Wingdings" charset="2"/>
              <a:buChar char="Ø"/>
            </a:pPr>
            <a:r>
              <a:rPr lang="gu-IN" dirty="0"/>
              <a:t>મુખ્ય </a:t>
            </a:r>
            <a:r>
              <a:rPr lang="gu-IN" dirty="0" err="1"/>
              <a:t>પ્રથામાં</a:t>
            </a:r>
            <a:r>
              <a:rPr lang="gu-IN" dirty="0"/>
              <a:t> </a:t>
            </a:r>
            <a:r>
              <a:rPr lang="gu-IN" dirty="0" err="1" smtClean="0"/>
              <a:t>આર.ટી</a:t>
            </a:r>
            <a:r>
              <a:rPr lang="gu-IN" dirty="0" smtClean="0"/>
              <a:t>. </a:t>
            </a:r>
            <a:r>
              <a:rPr lang="gu-IN" dirty="0"/>
              <a:t>ના હસ્તક્ષેપ(ઇન્ટરવેન્શન) અંતર્ગત દખલ ન કરવું(નોન-ઈનટ્રુઝીવ), અનિયંત્રિત(નોન-કન્ટ્રોલીંગ) અને  સામ-સામે ન આવવાની(નોન-કન્ફ્રન્ટેશ્નલ) આવડતને કેળવવું અને જે વ્યક્તિ કટોકટીમાંથી પસાર થતી હોય તેને કાબૂમાં કરવા કરતાં(દા. ત. એકાંતમાં રાખવી, નિયંત્રણ, ઉપશામકો(સેડેટીવ્સ) અથવા (ટ્રાંક્વીલાઈઝર્સ) વગેરે), તેની સાથે સંવેદાત્મક રીતે સક્રિય સંબંધ કેળવવો.</a:t>
            </a:r>
            <a:endParaRPr lang="en-GB" dirty="0"/>
          </a:p>
          <a:p>
            <a:pPr marL="173490" indent="-173490">
              <a:buFont typeface="Wingdings" charset="2"/>
              <a:buChar char="Ø"/>
            </a:pPr>
            <a:endParaRPr lang="en-GB" dirty="0"/>
          </a:p>
          <a:p>
            <a:pPr marL="173490" indent="-173490">
              <a:buFont typeface="Wingdings" charset="2"/>
              <a:buChar char="Ø"/>
            </a:pPr>
            <a:r>
              <a:rPr lang="gu-IN" dirty="0"/>
              <a:t>ટૂંકમાં, તેની લાક્ષણિકતાઓ એ છે કે “સાથે હોવું” “ધ્યાનપૂર્વક ઉભા રહેવું” અને પોતાની જાતને તે વ્યક્તિની પરિસ્થિતિમાં મૂકવાનો પ્રયાસ કરવો”.</a:t>
            </a:r>
            <a:endParaRPr lang="en-GB" dirty="0"/>
          </a:p>
          <a:p>
            <a:pPr marL="173490" indent="-173490">
              <a:buFont typeface="Wingdings" charset="2"/>
              <a:buChar char="Ø"/>
            </a:pPr>
            <a:endParaRPr lang="en-GB" dirty="0"/>
          </a:p>
          <a:p>
            <a:pPr marL="173490" indent="-173490">
              <a:buFont typeface="Wingdings" charset="2"/>
              <a:buChar char="Ø"/>
            </a:pPr>
            <a:r>
              <a:rPr lang="gu-IN" dirty="0"/>
              <a:t>સેવાર્થી(દર્દી)ઓ સાથે </a:t>
            </a:r>
            <a:r>
              <a:rPr lang="gu-IN" dirty="0" err="1" smtClean="0"/>
              <a:t>આર.ટી.ના</a:t>
            </a:r>
            <a:r>
              <a:rPr lang="gu-IN" dirty="0" smtClean="0"/>
              <a:t> </a:t>
            </a:r>
            <a:r>
              <a:rPr lang="gu-IN" dirty="0"/>
              <a:t>સભ્યો સંબંધો કેળવવાનો પ્રયાસ કરશે, તેમની સાથે કામ કરીને એ સમજવા માટે કે કયા એવા તાત્કાલિક પરિબળો અને સુસંગત ભૂતકાળ છે જેનાં કારણે કટોકટી સર્જાઇ અને હસ્તક્ષેપ કરવાની જરૂર પડી.</a:t>
            </a:r>
            <a:endParaRPr lang="en-GB" dirty="0"/>
          </a:p>
          <a:p>
            <a:r>
              <a:rPr lang="en-GB" dirty="0"/>
              <a:t> </a:t>
            </a:r>
          </a:p>
          <a:p>
            <a:pPr marL="173490" indent="-173490">
              <a:buFont typeface="Wingdings" charset="2"/>
              <a:buChar char="Ø"/>
            </a:pPr>
            <a:r>
              <a:rPr lang="gu-IN" dirty="0"/>
              <a:t>જ્ઞાનની આપ-લે ઉપર આધારિત આ સંબંધો બંધાશે જેનાં લીધે </a:t>
            </a:r>
            <a:r>
              <a:rPr lang="gu-IN" dirty="0" err="1" smtClean="0"/>
              <a:t>આર.ટી.ના</a:t>
            </a:r>
            <a:r>
              <a:rPr lang="gu-IN" dirty="0" smtClean="0"/>
              <a:t> </a:t>
            </a:r>
            <a:r>
              <a:rPr lang="gu-IN" dirty="0"/>
              <a:t>સભ્યો પોતાની જાતને સેવાર્થી(દર્દી)ઓની પરિસ્થિતિમાં મૂકીને વિચારી શકશે.</a:t>
            </a:r>
            <a:endParaRPr lang="en-GB" dirty="0"/>
          </a:p>
        </p:txBody>
      </p:sp>
      <p:sp>
        <p:nvSpPr>
          <p:cNvPr id="4" name="Espace réservé du numéro de diapositive 3"/>
          <p:cNvSpPr>
            <a:spLocks noGrp="1"/>
          </p:cNvSpPr>
          <p:nvPr>
            <p:ph type="sldNum" sz="quarter" idx="10"/>
          </p:nvPr>
        </p:nvSpPr>
        <p:spPr/>
        <p:txBody>
          <a:bodyPr/>
          <a:lstStyle/>
          <a:p>
            <a:fld id="{08A90898-3483-46EC-94C7-3C6810DE366C}" type="slidenum">
              <a:rPr lang="en-GB" smtClean="0"/>
              <a:t>110</a:t>
            </a:fld>
            <a:endParaRPr lang="en-GB"/>
          </a:p>
        </p:txBody>
      </p:sp>
    </p:spTree>
    <p:extLst>
      <p:ext uri="{BB962C8B-B14F-4D97-AF65-F5344CB8AC3E}">
        <p14:creationId xmlns:p14="http://schemas.microsoft.com/office/powerpoint/2010/main" val="338458228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gu-IN" b="1" dirty="0" err="1" smtClean="0"/>
              <a:t>આર.ટી</a:t>
            </a:r>
            <a:r>
              <a:rPr lang="gu-IN" b="1" dirty="0" smtClean="0"/>
              <a:t>.</a:t>
            </a:r>
            <a:r>
              <a:rPr lang="gu-IN" dirty="0" smtClean="0"/>
              <a:t> </a:t>
            </a:r>
            <a:r>
              <a:rPr lang="gu-IN" b="1" dirty="0"/>
              <a:t>કેવી રીતે કામ કરે છે?(૨)</a:t>
            </a:r>
            <a:endParaRPr lang="en-GB" dirty="0"/>
          </a:p>
          <a:p>
            <a:r>
              <a:rPr lang="en-GB" dirty="0"/>
              <a:t> </a:t>
            </a:r>
          </a:p>
          <a:p>
            <a:pPr marL="173490" indent="-173490">
              <a:buFont typeface="Wingdings" charset="2"/>
              <a:buChar char="Ø"/>
            </a:pPr>
            <a:r>
              <a:rPr lang="gu-IN" dirty="0"/>
              <a:t>જ્યારે કટોકટી સર્જાય ત્યારે કર્મચારી </a:t>
            </a:r>
            <a:r>
              <a:rPr lang="gu-IN" dirty="0" err="1" smtClean="0"/>
              <a:t>આર.ટી.ના</a:t>
            </a:r>
            <a:r>
              <a:rPr lang="gu-IN" dirty="0" smtClean="0"/>
              <a:t> </a:t>
            </a:r>
            <a:r>
              <a:rPr lang="gu-IN" dirty="0"/>
              <a:t>સભ્યોને કટોકટીના સ્થળ ઉપર પહોંચવાની ચેતવણી આપશે.</a:t>
            </a:r>
            <a:endParaRPr lang="en-GB" dirty="0"/>
          </a:p>
          <a:p>
            <a:pPr marL="173490" indent="-173490">
              <a:buFont typeface="Wingdings" charset="2"/>
              <a:buChar char="Ø"/>
            </a:pPr>
            <a:endParaRPr lang="en-GB" dirty="0"/>
          </a:p>
          <a:p>
            <a:pPr marL="173490" indent="-173490">
              <a:buFont typeface="Wingdings" charset="2"/>
              <a:buChar char="Ø"/>
            </a:pPr>
            <a:r>
              <a:rPr lang="gu-IN" dirty="0"/>
              <a:t>જેવી </a:t>
            </a:r>
            <a:r>
              <a:rPr lang="gu-IN" dirty="0" err="1" smtClean="0"/>
              <a:t>આર.ટી.ના</a:t>
            </a:r>
            <a:r>
              <a:rPr lang="gu-IN" dirty="0" smtClean="0"/>
              <a:t> </a:t>
            </a:r>
            <a:r>
              <a:rPr lang="gu-IN" dirty="0"/>
              <a:t>સભ્યોને જાણ થાય કે તરત જ તેઓ જે કરતાં હોય તે છોડીને સ્થળ ઉપર હાજર થઈ જશે.</a:t>
            </a:r>
            <a:endParaRPr lang="en-GB" dirty="0"/>
          </a:p>
          <a:p>
            <a:pPr marL="173490" indent="-173490">
              <a:buFont typeface="Wingdings" charset="2"/>
              <a:buChar char="Ø"/>
            </a:pPr>
            <a:endParaRPr lang="en-GB" dirty="0"/>
          </a:p>
          <a:p>
            <a:pPr marL="173490" indent="-173490">
              <a:buFont typeface="Wingdings" charset="2"/>
              <a:buChar char="Ø"/>
            </a:pPr>
            <a:r>
              <a:rPr lang="gu-IN" dirty="0"/>
              <a:t>સભ્યો જેવાં હાજર થાય કે તરત જ તેઓ </a:t>
            </a:r>
            <a:r>
              <a:rPr lang="gu-IN" dirty="0" err="1" smtClean="0"/>
              <a:t>આર.ટી.ના</a:t>
            </a:r>
            <a:r>
              <a:rPr lang="gu-IN" dirty="0" smtClean="0"/>
              <a:t> </a:t>
            </a:r>
            <a:r>
              <a:rPr lang="gu-IN" dirty="0"/>
              <a:t>નેતા(કેપ્ટન) ને મળશે, જે નક્કી કરશે, કે જે વ્યક્તિ સાથે કટોકટી સર્જાઇ છે તેનું શારીરિક નિરિક્ષણ અને દવાઓ આપતી ટૂકડીના આધારે, કયા પગલાં લેવા.</a:t>
            </a:r>
            <a:r>
              <a:rPr lang="en-GB" dirty="0"/>
              <a:t> </a:t>
            </a:r>
          </a:p>
          <a:p>
            <a:pPr marL="173490" indent="-173490">
              <a:buFont typeface="Wingdings" charset="2"/>
              <a:buChar char="Ø"/>
            </a:pPr>
            <a:endParaRPr lang="en-GB" dirty="0"/>
          </a:p>
        </p:txBody>
      </p:sp>
      <p:sp>
        <p:nvSpPr>
          <p:cNvPr id="4" name="Espace réservé du numéro de diapositive 3"/>
          <p:cNvSpPr>
            <a:spLocks noGrp="1"/>
          </p:cNvSpPr>
          <p:nvPr>
            <p:ph type="sldNum" sz="quarter" idx="10"/>
          </p:nvPr>
        </p:nvSpPr>
        <p:spPr/>
        <p:txBody>
          <a:bodyPr/>
          <a:lstStyle/>
          <a:p>
            <a:fld id="{08A90898-3483-46EC-94C7-3C6810DE366C}" type="slidenum">
              <a:rPr lang="en-GB" smtClean="0"/>
              <a:t>111</a:t>
            </a:fld>
            <a:endParaRPr lang="en-GB"/>
          </a:p>
        </p:txBody>
      </p:sp>
    </p:spTree>
    <p:extLst>
      <p:ext uri="{BB962C8B-B14F-4D97-AF65-F5344CB8AC3E}">
        <p14:creationId xmlns:p14="http://schemas.microsoft.com/office/powerpoint/2010/main" val="168850648"/>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gu-IN" b="1" dirty="0" err="1" smtClean="0"/>
              <a:t>આર.ટી</a:t>
            </a:r>
            <a:r>
              <a:rPr lang="gu-IN" b="1" dirty="0" smtClean="0"/>
              <a:t>.</a:t>
            </a:r>
            <a:r>
              <a:rPr lang="gu-IN" dirty="0" smtClean="0"/>
              <a:t> </a:t>
            </a:r>
            <a:r>
              <a:rPr lang="gu-IN" b="1" dirty="0"/>
              <a:t>કેવી રીતે કામ કરે છે?(૩)</a:t>
            </a:r>
            <a:endParaRPr lang="en-GB" dirty="0"/>
          </a:p>
          <a:p>
            <a:r>
              <a:rPr lang="en-GB" dirty="0"/>
              <a:t> </a:t>
            </a:r>
          </a:p>
          <a:p>
            <a:pPr marL="173490" indent="-173490">
              <a:buFont typeface="Wingdings" charset="2"/>
              <a:buChar char="Ø"/>
            </a:pPr>
            <a:r>
              <a:rPr lang="gu-IN" dirty="0"/>
              <a:t>જે વ્યક્તિ પોતાની અથવા બીજાની જાન માટે તાત્કાલિક ભયરૂપ હોય, તો </a:t>
            </a:r>
            <a:r>
              <a:rPr lang="gu-IN" dirty="0" err="1" smtClean="0"/>
              <a:t>આર.ટી</a:t>
            </a:r>
            <a:r>
              <a:rPr lang="gu-IN" dirty="0" smtClean="0"/>
              <a:t>. </a:t>
            </a:r>
            <a:r>
              <a:rPr lang="gu-IN" dirty="0"/>
              <a:t>ની પ્રાથમિક પ્રતિક્રિયાનો કેન્દ્ર બિંદુ જગ્યા ખાલી કરાવવાનો રહેશે.</a:t>
            </a:r>
            <a:endParaRPr lang="en-GB" dirty="0"/>
          </a:p>
          <a:p>
            <a:pPr marL="173490" indent="-173490">
              <a:buFont typeface="Wingdings" charset="2"/>
              <a:buChar char="Ø"/>
            </a:pPr>
            <a:endParaRPr lang="en-GB" dirty="0"/>
          </a:p>
          <a:p>
            <a:pPr marL="173490" indent="-173490">
              <a:buFont typeface="Wingdings" charset="2"/>
              <a:buChar char="Ø"/>
            </a:pPr>
            <a:r>
              <a:rPr lang="gu-IN" dirty="0"/>
              <a:t>ત્યાર પછી, સુકાની સૂચનાઓ પ્રમાણે </a:t>
            </a:r>
            <a:r>
              <a:rPr lang="gu-IN" dirty="0" err="1" smtClean="0"/>
              <a:t>આર.ટી.ના</a:t>
            </a:r>
            <a:r>
              <a:rPr lang="gu-IN" dirty="0" smtClean="0"/>
              <a:t> </a:t>
            </a:r>
            <a:r>
              <a:rPr lang="gu-IN" dirty="0"/>
              <a:t>સભ્યો વ્યક્તિ સાથે વાતચીત કરવાનો પ્રયાસ કરશે જેનો મૂળ ઉદ્દેશ કટોકટી થવાના કારણો જાણવાનો હશે.</a:t>
            </a:r>
            <a:endParaRPr lang="en-GB" dirty="0"/>
          </a:p>
          <a:p>
            <a:pPr marL="173490" indent="-173490">
              <a:buFont typeface="Wingdings" charset="2"/>
              <a:buChar char="Ø"/>
            </a:pPr>
            <a:endParaRPr lang="en-GB" dirty="0"/>
          </a:p>
          <a:p>
            <a:pPr marL="173490" indent="-173490">
              <a:buFont typeface="Wingdings" charset="2"/>
              <a:buChar char="Ø"/>
            </a:pPr>
            <a:r>
              <a:rPr lang="gu-IN" dirty="0"/>
              <a:t>આ મુલાકાતનો હેતુ એ સમજવાનો છે કે, વ્યક્તિ સંબંધિત કયા પરિબળો છે જે કટોકટી સર્જે છે, અને તેને કટોકટી થતી અટકાવવા માટે રસ્તાઓ શોધવામાં આધાર આપવો (આ તાલીમ અંતર્ગત પ્રકાશિત થયેલા વાર્તાલાપ </a:t>
            </a:r>
            <a:r>
              <a:rPr lang="gu-IN" i="1" dirty="0"/>
              <a:t>(કોમ્યુનિકેશન)</a:t>
            </a:r>
            <a:r>
              <a:rPr lang="gu-IN" dirty="0"/>
              <a:t> અને બીજી વ્યૂહરચનાઓ ના આધારે)</a:t>
            </a:r>
            <a:endParaRPr lang="en-GB" dirty="0"/>
          </a:p>
        </p:txBody>
      </p:sp>
      <p:sp>
        <p:nvSpPr>
          <p:cNvPr id="4" name="Espace réservé du numéro de diapositive 3"/>
          <p:cNvSpPr>
            <a:spLocks noGrp="1"/>
          </p:cNvSpPr>
          <p:nvPr>
            <p:ph type="sldNum" sz="quarter" idx="10"/>
          </p:nvPr>
        </p:nvSpPr>
        <p:spPr/>
        <p:txBody>
          <a:bodyPr/>
          <a:lstStyle/>
          <a:p>
            <a:fld id="{08A90898-3483-46EC-94C7-3C6810DE366C}" type="slidenum">
              <a:rPr lang="en-GB" smtClean="0"/>
              <a:t>112</a:t>
            </a:fld>
            <a:endParaRPr lang="en-GB"/>
          </a:p>
        </p:txBody>
      </p:sp>
    </p:spTree>
    <p:extLst>
      <p:ext uri="{BB962C8B-B14F-4D97-AF65-F5344CB8AC3E}">
        <p14:creationId xmlns:p14="http://schemas.microsoft.com/office/powerpoint/2010/main" val="2786043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gu-IN" b="1" dirty="0"/>
              <a:t>એકાંત</a:t>
            </a:r>
            <a:endParaRPr lang="fr-FR" dirty="0"/>
          </a:p>
          <a:p>
            <a:r>
              <a:rPr lang="gu-IN" dirty="0"/>
              <a:t>ઇરાદાપૂર્વક એક વ્યક્તિને તેમની પોતાની મરજી વિરૂધ્ધ બંધ ઓરડામાં અથવા તો સુરક્ષિત જગ્યામાં રાખવામાં આવે જેનાં લીધે તેઓને જાતે ક્યાંય જવા દેવામાં આવે નહીં.</a:t>
            </a:r>
            <a:endParaRPr lang="fr-FR" dirty="0"/>
          </a:p>
          <a:p>
            <a:endParaRPr lang="en-GB" b="1" dirty="0"/>
          </a:p>
          <a:p>
            <a:r>
              <a:rPr lang="gu-IN" b="1" dirty="0"/>
              <a:t>નિયંત્રણ</a:t>
            </a:r>
            <a:endParaRPr lang="fr-FR" dirty="0"/>
          </a:p>
          <a:p>
            <a:r>
              <a:rPr lang="gu-IN" dirty="0"/>
              <a:t>એક વ્યક્તિને પોતાના શારીરિક હલન-ચલન ન કરવા દેવાની પધ્ધતિ.</a:t>
            </a:r>
            <a:endParaRPr lang="fr-FR" dirty="0"/>
          </a:p>
        </p:txBody>
      </p:sp>
      <p:sp>
        <p:nvSpPr>
          <p:cNvPr id="4" name="Slide Number Placeholder 3"/>
          <p:cNvSpPr>
            <a:spLocks noGrp="1"/>
          </p:cNvSpPr>
          <p:nvPr>
            <p:ph type="sldNum" sz="quarter" idx="10"/>
          </p:nvPr>
        </p:nvSpPr>
        <p:spPr/>
        <p:txBody>
          <a:bodyPr/>
          <a:lstStyle/>
          <a:p>
            <a:fld id="{08A90898-3483-46EC-94C7-3C6810DE366C}" type="slidenum">
              <a:rPr lang="en-GB" smtClean="0"/>
              <a:t>11</a:t>
            </a:fld>
            <a:endParaRPr lang="en-GB"/>
          </a:p>
        </p:txBody>
      </p:sp>
    </p:spTree>
    <p:extLst>
      <p:ext uri="{BB962C8B-B14F-4D97-AF65-F5344CB8AC3E}">
        <p14:creationId xmlns:p14="http://schemas.microsoft.com/office/powerpoint/2010/main" val="568477253"/>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gu-IN" b="1" dirty="0" err="1" smtClean="0"/>
              <a:t>આર.ટી</a:t>
            </a:r>
            <a:r>
              <a:rPr lang="gu-IN" b="1" dirty="0" smtClean="0"/>
              <a:t>.</a:t>
            </a:r>
            <a:r>
              <a:rPr lang="gu-IN" dirty="0" smtClean="0"/>
              <a:t> </a:t>
            </a:r>
            <a:r>
              <a:rPr lang="gu-IN" b="1" dirty="0"/>
              <a:t>કેવી રીતે કામ કરે છે?(૪)</a:t>
            </a:r>
            <a:endParaRPr lang="en-GB" dirty="0"/>
          </a:p>
          <a:p>
            <a:r>
              <a:rPr lang="en-GB" dirty="0"/>
              <a:t> </a:t>
            </a:r>
          </a:p>
          <a:p>
            <a:r>
              <a:rPr lang="gu-IN" dirty="0"/>
              <a:t>કટોકટીનો ઉકેલ આવી ગયા પછીઃ</a:t>
            </a:r>
            <a:endParaRPr lang="en-GB" dirty="0"/>
          </a:p>
          <a:p>
            <a:r>
              <a:rPr lang="en-GB" dirty="0"/>
              <a:t> </a:t>
            </a:r>
          </a:p>
          <a:p>
            <a:pPr marL="173490" indent="-173490">
              <a:buFont typeface="Arial" charset="0"/>
              <a:buChar char="•"/>
            </a:pPr>
            <a:r>
              <a:rPr lang="gu-IN" dirty="0"/>
              <a:t>કર્મચારીઓ સાથે એક સત્ર ગોઠવવું જેમાં પ્રતિભાવોનું વિવેચન કરવું અને નક્કી કરવું કે શું કામ કરી શક્યું અને શું ન કરી શક્યું અને ભવિષ્યમાં કટોકટી સર્જાય ત્યારે પરિસ્થિતિઓનું કેમ વધુ સારી રીતે સંચાલન કરવું.</a:t>
            </a:r>
            <a:endParaRPr lang="en-GB" dirty="0"/>
          </a:p>
          <a:p>
            <a:endParaRPr lang="en-GB" dirty="0"/>
          </a:p>
          <a:p>
            <a:pPr marL="173490" indent="-173490">
              <a:buFont typeface="Arial" charset="0"/>
              <a:buChar char="•"/>
            </a:pPr>
            <a:r>
              <a:rPr lang="gu-IN" dirty="0"/>
              <a:t>જ્યારે વ્યક્તિ શાંત થઈ જાય ત્યારે એક અલગ સત્ર સેવાર્થી(દર્દી) માટે ગોઠવવું જેથી એ સમજી શકાય કે તેઓ કેવી પરિસ્થિતિમાંથી પસાર થયાં, તેમનાં પરિબળો કયા હતાં અને ભવિષ્યમાં કટોકટી અટકાવવા માટે તેમનાં માટે ઉત્તમ પ્રતિભાવ શું હોઇ શકે. વ્યક્તિગત યોજના બનાવવાની આ એક તક પણ છે(આ તાલીમમાં આપણે ચર્ચા કરી તે મુજબ)જેથી ભવિષ્યમાં કટોકટી અટકાવી શકાય.</a:t>
            </a:r>
            <a:endParaRPr lang="en-GB" dirty="0"/>
          </a:p>
        </p:txBody>
      </p:sp>
      <p:sp>
        <p:nvSpPr>
          <p:cNvPr id="4" name="Espace réservé du numéro de diapositive 3"/>
          <p:cNvSpPr>
            <a:spLocks noGrp="1"/>
          </p:cNvSpPr>
          <p:nvPr>
            <p:ph type="sldNum" sz="quarter" idx="10"/>
          </p:nvPr>
        </p:nvSpPr>
        <p:spPr/>
        <p:txBody>
          <a:bodyPr/>
          <a:lstStyle/>
          <a:p>
            <a:fld id="{08A90898-3483-46EC-94C7-3C6810DE366C}" type="slidenum">
              <a:rPr lang="en-GB" smtClean="0"/>
              <a:t>113</a:t>
            </a:fld>
            <a:endParaRPr lang="en-GB"/>
          </a:p>
        </p:txBody>
      </p:sp>
    </p:spTree>
    <p:extLst>
      <p:ext uri="{BB962C8B-B14F-4D97-AF65-F5344CB8AC3E}">
        <p14:creationId xmlns:p14="http://schemas.microsoft.com/office/powerpoint/2010/main" val="1328634162"/>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gu-IN" b="1" dirty="0" err="1" smtClean="0"/>
              <a:t>આર.ટી</a:t>
            </a:r>
            <a:r>
              <a:rPr lang="gu-IN" b="1" dirty="0" smtClean="0"/>
              <a:t>. </a:t>
            </a:r>
            <a:r>
              <a:rPr lang="gu-IN" b="1" dirty="0"/>
              <a:t>શા માટે રચવી?</a:t>
            </a:r>
            <a:endParaRPr lang="en-GB" dirty="0"/>
          </a:p>
          <a:p>
            <a:r>
              <a:rPr lang="en-GB" b="1" dirty="0"/>
              <a:t> </a:t>
            </a:r>
            <a:endParaRPr lang="en-GB" dirty="0"/>
          </a:p>
          <a:p>
            <a:pPr marL="173490" indent="-173490">
              <a:buFont typeface="Wingdings" charset="2"/>
              <a:buChar char="Ø"/>
            </a:pPr>
            <a:r>
              <a:rPr lang="gu-IN" dirty="0" err="1" smtClean="0"/>
              <a:t>આર.ટી</a:t>
            </a:r>
            <a:r>
              <a:rPr lang="gu-IN" dirty="0" smtClean="0"/>
              <a:t>. </a:t>
            </a:r>
            <a:r>
              <a:rPr lang="gu-IN" dirty="0"/>
              <a:t>અને તેનાં જેવા સમાન જૂથોની રચના માનસિક આરોગ્યના કેન્દ્રોમાં કટોકટીઓનું સંચાલન કરવાના સંદર્ભમાં દખલ ન કરવું(નોન-ઈનટ્રુઝીવ), અનિયંત્રિત(નોન-કન્ટ્રોલીંગ) અને સામ-સામે ન આવવાની(નોન-કન્ફ્રન્ટેશ્નલ) આવડતો કેળવવા માટે કરવામાં આવી છે અને તે અસરકારક પણ થઈ છે.</a:t>
            </a:r>
            <a:endParaRPr lang="en-GB" dirty="0"/>
          </a:p>
          <a:p>
            <a:pPr marL="173490" indent="-173490">
              <a:buFont typeface="Wingdings" charset="2"/>
              <a:buChar char="Ø"/>
            </a:pPr>
            <a:endParaRPr lang="en-GB" dirty="0"/>
          </a:p>
          <a:p>
            <a:pPr marL="173490" indent="-173490">
              <a:buFont typeface="Wingdings" charset="2"/>
              <a:buChar char="Ø"/>
            </a:pPr>
            <a:r>
              <a:rPr lang="gu-IN" dirty="0"/>
              <a:t>દુરુપયોગ વાળી પ્રથાઓનો ઉપયોગ કર્યા વગર સફળતાપૂર્વક કટોકટીનું સંચાલન કરવા માટેની </a:t>
            </a:r>
            <a:r>
              <a:rPr lang="gu-IN" dirty="0" err="1" smtClean="0"/>
              <a:t>આર.ટી</a:t>
            </a:r>
            <a:r>
              <a:rPr lang="gu-IN" dirty="0" smtClean="0"/>
              <a:t>. </a:t>
            </a:r>
            <a:r>
              <a:rPr lang="gu-IN" dirty="0"/>
              <a:t>એક મૂળભૂત વ્યૂહરચના છે.</a:t>
            </a:r>
            <a:endParaRPr lang="en-GB" dirty="0"/>
          </a:p>
          <a:p>
            <a:pPr marL="173490" indent="-173490">
              <a:buFont typeface="Wingdings" charset="2"/>
              <a:buChar char="Ø"/>
            </a:pPr>
            <a:endParaRPr lang="en-GB" dirty="0"/>
          </a:p>
          <a:p>
            <a:pPr marL="173490" indent="-173490">
              <a:buFont typeface="Wingdings" charset="2"/>
              <a:buChar char="Ø"/>
            </a:pPr>
            <a:r>
              <a:rPr lang="gu-IN" dirty="0"/>
              <a:t>સેવાર્થી(દર્દી)ઓ દ્વારા કર્મચારીઓને ઈજા પહોંચાડવાના પ્રમાણ માટેનાં સંશોધન દ્વારા મેળવેલી માહિતી એવું સુચવે છે કે બળજબરીવાળી પ્રથાની સંસ્કૃતિમાંથી સંક્રમણ</a:t>
            </a:r>
            <a:r>
              <a:rPr lang="gu-IN" i="1" dirty="0"/>
              <a:t>(ટ્રાન્ઝીશન)</a:t>
            </a:r>
            <a:r>
              <a:rPr lang="gu-IN" dirty="0"/>
              <a:t> કરીને જ્યારે વૈકલ્પિક પ્રથાઓનો ઉપયોગ કરવામાં આવે (જેમ કે </a:t>
            </a:r>
            <a:r>
              <a:rPr lang="gu-IN" dirty="0" err="1" smtClean="0"/>
              <a:t>આર.ટી</a:t>
            </a:r>
            <a:r>
              <a:rPr lang="gu-IN" dirty="0" smtClean="0"/>
              <a:t>.) </a:t>
            </a:r>
            <a:r>
              <a:rPr lang="gu-IN" dirty="0"/>
              <a:t>ત્યારે કર્મચારીઓ ઉપર વધુ જોખમ તોળાતું નથી.</a:t>
            </a:r>
            <a:endParaRPr lang="en-GB" dirty="0"/>
          </a:p>
          <a:p>
            <a:r>
              <a:rPr lang="en-GB" b="1" dirty="0"/>
              <a:t> </a:t>
            </a:r>
            <a:endParaRPr lang="en-GB" dirty="0"/>
          </a:p>
          <a:p>
            <a:r>
              <a:rPr lang="en-GB" dirty="0"/>
              <a:t>Source: Smith et al. Pennsylvania State Hospital System’s Seclusion and Restraint Reduction Program. Psychiatric Services 2005</a:t>
            </a:r>
          </a:p>
        </p:txBody>
      </p:sp>
      <p:sp>
        <p:nvSpPr>
          <p:cNvPr id="4" name="Espace réservé du numéro de diapositive 3"/>
          <p:cNvSpPr>
            <a:spLocks noGrp="1"/>
          </p:cNvSpPr>
          <p:nvPr>
            <p:ph type="sldNum" sz="quarter" idx="10"/>
          </p:nvPr>
        </p:nvSpPr>
        <p:spPr/>
        <p:txBody>
          <a:bodyPr/>
          <a:lstStyle/>
          <a:p>
            <a:fld id="{08A90898-3483-46EC-94C7-3C6810DE366C}" type="slidenum">
              <a:rPr lang="en-GB" smtClean="0"/>
              <a:t>114</a:t>
            </a:fld>
            <a:endParaRPr lang="en-GB"/>
          </a:p>
        </p:txBody>
      </p:sp>
    </p:spTree>
    <p:extLst>
      <p:ext uri="{BB962C8B-B14F-4D97-AF65-F5344CB8AC3E}">
        <p14:creationId xmlns:p14="http://schemas.microsoft.com/office/powerpoint/2010/main" val="2696472598"/>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189164" y="4424839"/>
            <a:ext cx="6426514" cy="4634375"/>
          </a:xfrm>
        </p:spPr>
        <p:txBody>
          <a:bodyPr/>
          <a:lstStyle/>
          <a:p>
            <a:r>
              <a:rPr lang="gu-IN" b="1" dirty="0"/>
              <a:t>ધ પેન્સિલવાનિયા રાજ્ય હોસ્પિટલમાં એકાંત અને નિયંત્રણને ઓછા કરવાનો કાર્યક્રમ</a:t>
            </a:r>
            <a:endParaRPr lang="en-GB" dirty="0"/>
          </a:p>
          <a:p>
            <a:r>
              <a:rPr lang="en-GB" b="1" dirty="0"/>
              <a:t> </a:t>
            </a:r>
            <a:endParaRPr lang="en-GB" dirty="0"/>
          </a:p>
          <a:p>
            <a:pPr marL="173490" indent="-173490">
              <a:buFont typeface="Arial" charset="0"/>
              <a:buChar char="•"/>
            </a:pPr>
            <a:r>
              <a:rPr lang="gu-IN" dirty="0"/>
              <a:t>૧૯૯૭ માં, ધ પેન્સિલવાનિયાના પબ્લિક વેલફેર ખાતાએ રાજ્યની ૯ હોસ્પિટલોમાંથી એકાંત અને નિયંત્રણને ઓછું કરીને અને છેવટે કાઢી નાંખવા માટે સઘન કાર્યક્રમની સ્થાપના કરી.</a:t>
            </a:r>
            <a:endParaRPr lang="en-GB" dirty="0"/>
          </a:p>
          <a:p>
            <a:r>
              <a:rPr lang="en-GB" dirty="0"/>
              <a:t> </a:t>
            </a:r>
          </a:p>
          <a:p>
            <a:pPr marL="173490" indent="-173490">
              <a:buFont typeface="Arial" charset="0"/>
              <a:buChar char="•"/>
            </a:pPr>
            <a:r>
              <a:rPr lang="gu-IN" dirty="0"/>
              <a:t>૩ વર્ષ પછી, પેન્સિલવાનિયાના રાજ્યની ૯ હોસ્પિટલોમાંથી એકાંત અને નિયંત્રણના દાખલાઓને ૭૪%થી ઘટાડી નાખ્યા, અને સેવાર્થી(દર્દી)ઓ જેટલા કલાકો એકાંત અને નિયંત્રણમાં ગાળતા હતાં તે કલાકોને ૯૬%થી ઘટાડી નાખ્યા.</a:t>
            </a:r>
            <a:endParaRPr lang="en-GB" dirty="0"/>
          </a:p>
          <a:p>
            <a:r>
              <a:rPr lang="en-GB" dirty="0"/>
              <a:t> </a:t>
            </a:r>
          </a:p>
          <a:p>
            <a:pPr marL="173490" indent="-173490">
              <a:buFont typeface="Arial" charset="0"/>
              <a:buChar char="•"/>
            </a:pPr>
            <a:r>
              <a:rPr lang="gu-IN" dirty="0"/>
              <a:t>સન ૨૦૦૦ની જુલાઈ સુધીમાં, પેન્સિલવાનિયાએ અહેવાલ આપ્યો કે રાજ્યની એક માનસિક આરોગ્યની હોસ્પિટલે ૨૦ માહિના સુધી એકાંતનો ઉપયોગ કર્યો ન હતો.</a:t>
            </a:r>
            <a:r>
              <a:rPr lang="en-GB" dirty="0"/>
              <a:t> </a:t>
            </a:r>
          </a:p>
          <a:p>
            <a:pPr marL="173490" indent="-173490">
              <a:buFont typeface="Arial" charset="0"/>
              <a:buChar char="•"/>
            </a:pPr>
            <a:r>
              <a:rPr lang="gu-IN" dirty="0"/>
              <a:t>બીજી હોસ્પિટલે છેલ્લા ૧૨ મહિનામાં ૮ મહિના સુધી એકાંત અને નિયંત્રણનો ઉપયોગ કર્યો ન હતો.</a:t>
            </a:r>
            <a:r>
              <a:rPr lang="en-GB" dirty="0"/>
              <a:t> </a:t>
            </a:r>
          </a:p>
          <a:p>
            <a:pPr marL="173490" indent="-173490">
              <a:buFont typeface="Arial" charset="0"/>
              <a:buChar char="•"/>
            </a:pPr>
            <a:r>
              <a:rPr lang="gu-IN" dirty="0"/>
              <a:t>૩ હોસ્પિટલો એક કે સતત તેથી વધુ માહિનાઓ માટે એકાંત અને નિયંત્રણ મુક્ત રહી હતી અને અન્ય શૂન્ય ઉપયોગ તરફ વધી રહી હતી.</a:t>
            </a:r>
            <a:endParaRPr lang="en-GB" dirty="0"/>
          </a:p>
          <a:p>
            <a:r>
              <a:rPr lang="en-GB" dirty="0"/>
              <a:t> </a:t>
            </a:r>
          </a:p>
          <a:p>
            <a:pPr marL="173490" indent="-173490">
              <a:buFont typeface="Wingdings" charset="2"/>
              <a:buChar char="Ø"/>
            </a:pPr>
            <a:r>
              <a:rPr lang="gu-IN" dirty="0"/>
              <a:t>પેન્સિલવાનિયાની હોસ્પિટલોએ કર્મચારીઓને થતી ઇજામાં કોઇ વધારો અનુભવ્યો ન હતો.</a:t>
            </a:r>
            <a:r>
              <a:rPr lang="en-GB" dirty="0"/>
              <a:t> </a:t>
            </a:r>
          </a:p>
          <a:p>
            <a:pPr marL="173490" indent="-173490">
              <a:buFont typeface="Wingdings" charset="2"/>
              <a:buChar char="Ø"/>
            </a:pPr>
            <a:r>
              <a:rPr lang="gu-IN" dirty="0"/>
              <a:t>વધુમાં, વધારાના નાણાંકીય ભંડોળ વગર, ફક્ત હયાત કર્મચારીઓ અને ઉપલબ્ધ સ્ત્રોતો દ્વારા આ બદલાવનો અમલીકરણ થયો.</a:t>
            </a:r>
            <a:endParaRPr lang="en-GB" dirty="0"/>
          </a:p>
          <a:p>
            <a:r>
              <a:rPr lang="en-GB" dirty="0"/>
              <a:t> </a:t>
            </a:r>
          </a:p>
          <a:p>
            <a:r>
              <a:rPr lang="en-GB" dirty="0"/>
              <a:t>Source: Pennsylvania Mental Health and Substance Abuse Bulletin on the Use of Restraints. Seclusion and Exclusion in State Mental Hospitals and Restoration </a:t>
            </a:r>
            <a:r>
              <a:rPr lang="en-GB" dirty="0" err="1"/>
              <a:t>Center</a:t>
            </a:r>
            <a:r>
              <a:rPr lang="en-GB" dirty="0"/>
              <a:t>, Jul 1, 2001. Harrisburg State Hospital, Harrisburg, Penn, 2001</a:t>
            </a:r>
          </a:p>
          <a:p>
            <a:r>
              <a:rPr lang="en-GB" dirty="0"/>
              <a:t>Allentown State Hospital Policy Memorandum A-124, Psychiatric Emergency Response Plan, Allentown State Hospital, Allentown, Penn, 2002</a:t>
            </a:r>
          </a:p>
        </p:txBody>
      </p:sp>
      <p:sp>
        <p:nvSpPr>
          <p:cNvPr id="4" name="Espace réservé du numéro de diapositive 3"/>
          <p:cNvSpPr>
            <a:spLocks noGrp="1"/>
          </p:cNvSpPr>
          <p:nvPr>
            <p:ph type="sldNum" sz="quarter" idx="10"/>
          </p:nvPr>
        </p:nvSpPr>
        <p:spPr/>
        <p:txBody>
          <a:bodyPr/>
          <a:lstStyle/>
          <a:p>
            <a:fld id="{08A90898-3483-46EC-94C7-3C6810DE366C}" type="slidenum">
              <a:rPr lang="en-GB" smtClean="0"/>
              <a:t>115</a:t>
            </a:fld>
            <a:endParaRPr lang="en-GB"/>
          </a:p>
        </p:txBody>
      </p:sp>
    </p:spTree>
    <p:extLst>
      <p:ext uri="{BB962C8B-B14F-4D97-AF65-F5344CB8AC3E}">
        <p14:creationId xmlns:p14="http://schemas.microsoft.com/office/powerpoint/2010/main" val="4156204496"/>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gu-IN" b="1" dirty="0"/>
              <a:t>અભ્યાસ</a:t>
            </a:r>
            <a:r>
              <a:rPr lang="en-GB" b="1" dirty="0"/>
              <a:t> </a:t>
            </a:r>
            <a:r>
              <a:rPr lang="gu-IN" b="1" dirty="0"/>
              <a:t>૫</a:t>
            </a:r>
            <a:r>
              <a:rPr lang="en-GB" b="1" dirty="0"/>
              <a:t>.</a:t>
            </a:r>
            <a:r>
              <a:rPr lang="gu-IN" b="1" dirty="0"/>
              <a:t>૨</a:t>
            </a:r>
            <a:r>
              <a:rPr lang="en-GB" b="1" dirty="0"/>
              <a:t>: </a:t>
            </a:r>
            <a:r>
              <a:rPr lang="gu-IN" b="1" dirty="0"/>
              <a:t>કટોકટીનું સંચાલન કરતા જૂથો (ક્રાઇસીસ સિસ્પોન્સ ટિમ્સ) બનાવવા</a:t>
            </a:r>
            <a:r>
              <a:rPr lang="en-GB" b="1" dirty="0"/>
              <a:t> </a:t>
            </a:r>
          </a:p>
          <a:p>
            <a:endParaRPr lang="en-GB" b="1" dirty="0"/>
          </a:p>
          <a:p>
            <a:r>
              <a:rPr lang="gu-IN" b="1" dirty="0"/>
              <a:t>સંકલનકારની નોંધઃ </a:t>
            </a:r>
            <a:r>
              <a:rPr lang="gu-IN" dirty="0"/>
              <a:t>આ પ્રયોગનો હેતુ એવો છે કે જૂથને એવાં પગલાંઓની સૂચિઓ તૈયાર કરવામાં મદદ કરવી જેનાં આધારે તેમનાં માનસિક આરોગ્યના </a:t>
            </a:r>
            <a:r>
              <a:rPr lang="gu-IN" dirty="0" err="1"/>
              <a:t>કેન્દ્રોમાં</a:t>
            </a:r>
            <a:r>
              <a:rPr lang="gu-IN" dirty="0"/>
              <a:t> </a:t>
            </a:r>
            <a:r>
              <a:rPr lang="gu-IN" dirty="0" err="1" smtClean="0"/>
              <a:t>આર.ટી</a:t>
            </a:r>
            <a:r>
              <a:rPr lang="gu-IN" dirty="0" smtClean="0"/>
              <a:t>. </a:t>
            </a:r>
            <a:r>
              <a:rPr lang="gu-IN" dirty="0"/>
              <a:t>બની શકે. નીચે આપેલા પ્રશ્નો પૂછો અને વિચારોને ફ્લિપ-ચાર્ટ ઉપર લખો.</a:t>
            </a:r>
            <a:r>
              <a:rPr lang="en-GB" dirty="0">
                <a:solidFill>
                  <a:schemeClr val="accent1"/>
                </a:solidFill>
              </a:rPr>
              <a:t> </a:t>
            </a:r>
          </a:p>
          <a:p>
            <a:r>
              <a:rPr lang="it-IT" dirty="0"/>
              <a:t> </a:t>
            </a:r>
            <a:endParaRPr lang="fr-FR" dirty="0"/>
          </a:p>
          <a:p>
            <a:pPr marL="173490" indent="-173490">
              <a:buFont typeface="Arial" charset="0"/>
              <a:buChar char="•"/>
            </a:pPr>
            <a:r>
              <a:rPr lang="gu-IN" dirty="0"/>
              <a:t>તમારા માનસિક આરોગ્યના કેન્દ્રમાં </a:t>
            </a:r>
            <a:r>
              <a:rPr lang="gu-IN" dirty="0" err="1" smtClean="0"/>
              <a:t>આર.ટી</a:t>
            </a:r>
            <a:r>
              <a:rPr lang="gu-IN" dirty="0" smtClean="0"/>
              <a:t>. </a:t>
            </a:r>
            <a:r>
              <a:rPr lang="gu-IN" dirty="0"/>
              <a:t>નું નિર્માણ કરવા માટે શું કરવું જોઈએ?</a:t>
            </a:r>
            <a:endParaRPr lang="fr-FR" dirty="0"/>
          </a:p>
          <a:p>
            <a:pPr marL="173490" indent="-173490">
              <a:buFont typeface="Arial" charset="0"/>
              <a:buChar char="•"/>
            </a:pPr>
            <a:r>
              <a:rPr lang="gu-IN" dirty="0"/>
              <a:t>તમે કોનો સમાવેશ કરી શકો?</a:t>
            </a:r>
            <a:endParaRPr lang="fr-FR" dirty="0"/>
          </a:p>
          <a:p>
            <a:pPr marL="173490" indent="-173490">
              <a:buFont typeface="Arial" charset="0"/>
              <a:buChar char="•"/>
            </a:pPr>
            <a:r>
              <a:rPr lang="gu-IN" dirty="0" err="1" smtClean="0"/>
              <a:t>આર.ટી.નો</a:t>
            </a:r>
            <a:r>
              <a:rPr lang="gu-IN" dirty="0" smtClean="0"/>
              <a:t> </a:t>
            </a:r>
            <a:r>
              <a:rPr lang="gu-IN" dirty="0"/>
              <a:t>ભાગ બનવા માટે તમને કયા કૌશલ્યો જાઈશે?</a:t>
            </a:r>
            <a:endParaRPr lang="fr-FR" dirty="0"/>
          </a:p>
          <a:p>
            <a:pPr marL="173490" indent="-173490">
              <a:buFont typeface="Arial" charset="0"/>
              <a:buChar char="•"/>
            </a:pPr>
            <a:r>
              <a:rPr lang="gu-IN" dirty="0"/>
              <a:t>અન્ય લોકો જેમ કે માનસિક વિકલાંગતા ધરાવતા સેવાર્થી(દર્દી)ઓ, પરિવારજનો અને સમાજનાં લોકોને આ </a:t>
            </a:r>
            <a:r>
              <a:rPr lang="gu-IN" dirty="0" err="1" smtClean="0"/>
              <a:t>આર.ટી.નો</a:t>
            </a:r>
            <a:r>
              <a:rPr lang="gu-IN" dirty="0" smtClean="0"/>
              <a:t> </a:t>
            </a:r>
            <a:r>
              <a:rPr lang="gu-IN" dirty="0"/>
              <a:t>ભાગ કેવી રીતે બનાવી શકાય(દા.ત. શું તેઓ દરરોજના ધોરણે કેન્દ્રમાં ઉપલબ્ધ હશે અથવા કટોકટી વખતે સેવાર્થી(દર્દી) અથવા કર્મચારીની મદદ માટે (ઓન-કોલ) બોલાવીએ તો તાત્કાલિક આવી શકશે?</a:t>
            </a:r>
            <a:r>
              <a:rPr lang="en-GB" dirty="0"/>
              <a:t> </a:t>
            </a:r>
            <a:endParaRPr lang="fr-FR" dirty="0"/>
          </a:p>
          <a:p>
            <a:pPr marL="173490" indent="-173490">
              <a:buFont typeface="Arial" charset="0"/>
              <a:buChar char="•"/>
            </a:pPr>
            <a:r>
              <a:rPr lang="gu-IN" dirty="0"/>
              <a:t>તમે આ જૂથ માટે તાલીમનું આયોજન કેવી રીતે કરશો?</a:t>
            </a:r>
            <a:endParaRPr lang="fr-FR" dirty="0"/>
          </a:p>
          <a:p>
            <a:pPr marL="173490" indent="-173490">
              <a:buFont typeface="Arial" charset="0"/>
              <a:buChar char="•"/>
            </a:pPr>
            <a:r>
              <a:rPr lang="gu-IN" dirty="0"/>
              <a:t>જો નાણાકીય ભંડોળની જરૂરિયાત પડે તો તે કેવી રીતે ભેગું કરશો?</a:t>
            </a:r>
            <a:endParaRPr lang="fr-FR" dirty="0"/>
          </a:p>
        </p:txBody>
      </p:sp>
      <p:sp>
        <p:nvSpPr>
          <p:cNvPr id="4" name="Espace réservé du numéro de diapositive 3"/>
          <p:cNvSpPr>
            <a:spLocks noGrp="1"/>
          </p:cNvSpPr>
          <p:nvPr>
            <p:ph type="sldNum" sz="quarter" idx="10"/>
          </p:nvPr>
        </p:nvSpPr>
        <p:spPr/>
        <p:txBody>
          <a:bodyPr/>
          <a:lstStyle/>
          <a:p>
            <a:fld id="{08A90898-3483-46EC-94C7-3C6810DE366C}" type="slidenum">
              <a:rPr lang="en-GB" smtClean="0"/>
              <a:t>116</a:t>
            </a:fld>
            <a:endParaRPr lang="en-GB"/>
          </a:p>
        </p:txBody>
      </p:sp>
    </p:spTree>
    <p:extLst>
      <p:ext uri="{BB962C8B-B14F-4D97-AF65-F5344CB8AC3E}">
        <p14:creationId xmlns:p14="http://schemas.microsoft.com/office/powerpoint/2010/main" val="2014817670"/>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gu-IN" b="1" dirty="0"/>
              <a:t>સંકલનકારની નોંધઃ </a:t>
            </a:r>
            <a:r>
              <a:rPr lang="gu-IN" dirty="0"/>
              <a:t>આ વિભાગ સંવેદનાત્મક અભિગમ અને શાંત ઓરડીઓની વધુ માહિતી પૂરી પાડે છે. આ ત્રણ પધ્ધતિઓ એક સાથે જૂથમાં છે કારણ કે તેમાં સંવેદનાત્મક ઉત્તેજનાની વિવિધતાવાળી અલગ પ્રસ્તુતિ છે, જેનો હેતુ કોઈકને શાંત પાડવામાં મદદ કરવાનો છે.</a:t>
            </a:r>
            <a:endParaRPr lang="fr-FR" dirty="0">
              <a:solidFill>
                <a:schemeClr val="accent1"/>
              </a:solidFill>
            </a:endParaRPr>
          </a:p>
          <a:p>
            <a:endParaRPr lang="en-GB" dirty="0">
              <a:solidFill>
                <a:schemeClr val="accent1"/>
              </a:solidFill>
            </a:endParaRPr>
          </a:p>
          <a:p>
            <a:r>
              <a:rPr lang="gu-IN" b="1" dirty="0"/>
              <a:t>સંકલનકારની નોંધઃ </a:t>
            </a:r>
            <a:r>
              <a:rPr lang="gu-IN" dirty="0"/>
              <a:t>આ વિભાગ સંવેદનાત્મક અભિગમ અને શાંત ઓરડીઓની વધુ માહિતી પૂરી પાડે છે. આ ત્રણ પધ્ધતિઓ એક સાથે જૂથમાં છે કારણ કે તેમાં સંવેદનાત્મક ઉત્તેજનાની વિવિધતાવાળી અલગ પ્રસ્તુતિ છે, જેનો હેતુ કોઈકને શાંત પાડવામાં મદદ કરવાનો છે.</a:t>
            </a:r>
            <a:endParaRPr lang="fr-FR" dirty="0">
              <a:solidFill>
                <a:schemeClr val="accent1"/>
              </a:solidFill>
            </a:endParaRPr>
          </a:p>
        </p:txBody>
      </p:sp>
      <p:sp>
        <p:nvSpPr>
          <p:cNvPr id="4" name="Espace réservé du numéro de diapositive 3"/>
          <p:cNvSpPr>
            <a:spLocks noGrp="1"/>
          </p:cNvSpPr>
          <p:nvPr>
            <p:ph type="sldNum" sz="quarter" idx="10"/>
          </p:nvPr>
        </p:nvSpPr>
        <p:spPr/>
        <p:txBody>
          <a:bodyPr/>
          <a:lstStyle/>
          <a:p>
            <a:fld id="{08A90898-3483-46EC-94C7-3C6810DE366C}" type="slidenum">
              <a:rPr lang="en-GB" smtClean="0"/>
              <a:t>117</a:t>
            </a:fld>
            <a:endParaRPr lang="en-GB"/>
          </a:p>
        </p:txBody>
      </p:sp>
    </p:spTree>
    <p:extLst>
      <p:ext uri="{BB962C8B-B14F-4D97-AF65-F5344CB8AC3E}">
        <p14:creationId xmlns:p14="http://schemas.microsoft.com/office/powerpoint/2010/main" val="2805846498"/>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281">
              <a:defRPr/>
            </a:pPr>
            <a:r>
              <a:rPr lang="gu-IN" b="1" i="0" dirty="0" smtClean="0"/>
              <a:t>પ્રસ્તુતિ</a:t>
            </a:r>
            <a:r>
              <a:rPr lang="en-GB" b="1" i="0" dirty="0" smtClean="0"/>
              <a:t> </a:t>
            </a:r>
            <a:r>
              <a:rPr lang="gu-IN" b="1" i="0" dirty="0" smtClean="0"/>
              <a:t>૬</a:t>
            </a:r>
            <a:r>
              <a:rPr lang="en-GB" b="1" i="0" dirty="0" smtClean="0"/>
              <a:t>.</a:t>
            </a:r>
            <a:r>
              <a:rPr lang="gu-IN" b="1" i="0" dirty="0" smtClean="0"/>
              <a:t>૧</a:t>
            </a:r>
            <a:r>
              <a:rPr lang="en-GB" b="1" i="0" dirty="0" smtClean="0"/>
              <a:t>:</a:t>
            </a:r>
            <a:r>
              <a:rPr lang="en-GB" b="1" dirty="0"/>
              <a:t> </a:t>
            </a:r>
            <a:r>
              <a:rPr lang="gu-IN" b="1" i="0" dirty="0" smtClean="0"/>
              <a:t>સંવેદનાત્મક અભિગમ</a:t>
            </a:r>
            <a:endParaRPr lang="en-GB" b="1" i="0" dirty="0" smtClean="0"/>
          </a:p>
          <a:p>
            <a:r>
              <a:rPr lang="en-GB" b="1" dirty="0"/>
              <a:t> </a:t>
            </a:r>
            <a:endParaRPr lang="en-GB" i="0" dirty="0"/>
          </a:p>
        </p:txBody>
      </p:sp>
      <p:sp>
        <p:nvSpPr>
          <p:cNvPr id="4" name="Slide Number Placeholder 3"/>
          <p:cNvSpPr>
            <a:spLocks noGrp="1"/>
          </p:cNvSpPr>
          <p:nvPr>
            <p:ph type="sldNum" sz="quarter" idx="10"/>
          </p:nvPr>
        </p:nvSpPr>
        <p:spPr/>
        <p:txBody>
          <a:bodyPr/>
          <a:lstStyle/>
          <a:p>
            <a:fld id="{08A90898-3483-46EC-94C7-3C6810DE366C}" type="slidenum">
              <a:rPr lang="en-GB" smtClean="0"/>
              <a:t>118</a:t>
            </a:fld>
            <a:endParaRPr lang="en-GB"/>
          </a:p>
        </p:txBody>
      </p:sp>
    </p:spTree>
    <p:extLst>
      <p:ext uri="{BB962C8B-B14F-4D97-AF65-F5344CB8AC3E}">
        <p14:creationId xmlns:p14="http://schemas.microsoft.com/office/powerpoint/2010/main" val="272191647"/>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7705" y="4424839"/>
            <a:ext cx="5639141" cy="4634375"/>
          </a:xfrm>
        </p:spPr>
        <p:txBody>
          <a:bodyPr/>
          <a:lstStyle/>
          <a:p>
            <a:pPr marL="173490" indent="-173490" defTabSz="925281">
              <a:buFont typeface="Arial" panose="020B0604020202020204" pitchFamily="34" charset="0"/>
              <a:buChar char="•"/>
              <a:defRPr/>
            </a:pPr>
            <a:r>
              <a:rPr lang="gu-IN" dirty="0"/>
              <a:t>સંવેદનાત્મક અભિગમનો હેતુ વ્યક્તિની સંવેદનાત્મક ઉત્તેજનાને બદલો જેથી તેને શાંત થવામાં મદદરૂપ થાય.</a:t>
            </a:r>
            <a:r>
              <a:rPr lang="en-GB" b="0" baseline="0" dirty="0" smtClean="0"/>
              <a:t> </a:t>
            </a:r>
          </a:p>
          <a:p>
            <a:pPr defTabSz="925281">
              <a:defRPr/>
            </a:pPr>
            <a:endParaRPr lang="en-GB" b="0" baseline="0" dirty="0" smtClean="0"/>
          </a:p>
          <a:p>
            <a:pPr marL="171450" indent="-171450">
              <a:buFont typeface="Arial" panose="020B0604020202020204" pitchFamily="34" charset="0"/>
              <a:buChar char="•"/>
            </a:pPr>
            <a:r>
              <a:rPr lang="gu-IN" sz="1200" kern="1200" dirty="0" smtClean="0">
                <a:solidFill>
                  <a:schemeClr val="tx1"/>
                </a:solidFill>
                <a:effectLst/>
                <a:latin typeface="+mn-lt"/>
                <a:ea typeface="+mn-ea"/>
                <a:cs typeface="+mn-cs"/>
              </a:rPr>
              <a:t>સંવેદનાત્મક ઉત્તેજનામાં બદલાવ સાંત્વન આપે અથવા તે લોકોને પોતાનું ધ્યાન ફરીથી એવી વસ્તુ ઉપર કેન્દ્રીત કરાવે જે તેને ઉશ્કેરે નહીં</a:t>
            </a:r>
          </a:p>
          <a:p>
            <a:pPr marL="171450" indent="-171450">
              <a:buFont typeface="Arial" panose="020B0604020202020204" pitchFamily="34" charset="0"/>
              <a:buChar char="•"/>
            </a:pPr>
            <a:endParaRPr lang="en-IN"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gu-IN" sz="1200" kern="1200" dirty="0" smtClean="0">
                <a:solidFill>
                  <a:schemeClr val="tx1"/>
                </a:solidFill>
                <a:effectLst/>
                <a:latin typeface="+mn-lt"/>
                <a:ea typeface="+mn-ea"/>
                <a:cs typeface="+mn-cs"/>
              </a:rPr>
              <a:t>૨૦૦૪માં એક અભ્યાસ દ્વારા </a:t>
            </a:r>
            <a:r>
              <a:rPr lang="gu-IN" sz="1200" i="1" kern="1200" dirty="0" smtClean="0">
                <a:solidFill>
                  <a:schemeClr val="tx1"/>
                </a:solidFill>
                <a:effectLst/>
                <a:latin typeface="+mn-lt"/>
                <a:ea typeface="+mn-ea"/>
                <a:cs typeface="+mn-cs"/>
              </a:rPr>
              <a:t>(શેમપેંન અને સ્ટોર્મબર્ગે)</a:t>
            </a:r>
            <a:r>
              <a:rPr lang="gu-IN" sz="1200" kern="1200" dirty="0" smtClean="0">
                <a:solidFill>
                  <a:schemeClr val="tx1"/>
                </a:solidFill>
                <a:effectLst/>
                <a:latin typeface="+mn-lt"/>
                <a:ea typeface="+mn-ea"/>
                <a:cs typeface="+mn-cs"/>
              </a:rPr>
              <a:t> એવું જાણ્યું કે માનસિક આરોગ્યની હોસ્પિટલોમાં સંવેદનાત્મક અભિગમો ૯૦% સકારાત્મક અસર પાડે છે.  </a:t>
            </a:r>
          </a:p>
          <a:p>
            <a:endParaRPr lang="en-GB" dirty="0"/>
          </a:p>
          <a:p>
            <a:pPr defTabSz="925281">
              <a:defRPr/>
            </a:pPr>
            <a:r>
              <a:rPr lang="en-GB" sz="1100" b="1" dirty="0"/>
              <a:t>Sources</a:t>
            </a:r>
            <a:r>
              <a:rPr lang="en-GB" sz="1100" dirty="0"/>
              <a:t>: </a:t>
            </a:r>
            <a:r>
              <a:rPr lang="en-US" sz="1100" dirty="0"/>
              <a:t>Office of the Senior Practitioner. Positive Solutions in Practice: From Seclusion to Solutions. Issue No. 2, 2007. Accessed 20 November 2014 from http://www.dhs.vic.gov.au/__data/assets/pdf_file/0005/606920/osp_positivesolutionsseclusion_pdf_231007.pdf; </a:t>
            </a:r>
            <a:r>
              <a:rPr lang="en-GB" sz="1100" dirty="0"/>
              <a:t>Champagne, T. &amp; Stromberg, N. (2004). Sensory approaches in inpatient psychiatric settings: Innovative alternatives to seclusion and restraint. </a:t>
            </a:r>
            <a:r>
              <a:rPr lang="en-GB" sz="1100" i="1" dirty="0"/>
              <a:t>Psychosocial Nursing</a:t>
            </a:r>
            <a:r>
              <a:rPr lang="en-GB" sz="1100" dirty="0"/>
              <a:t>, 42, (9), 34-45.; National Association of State Mental Health Program Directors (NASMHPD). (2006). </a:t>
            </a:r>
            <a:r>
              <a:rPr lang="en-GB" sz="1100" i="1" dirty="0"/>
              <a:t>Training curriculum for the reduction of seclusion and restraint</a:t>
            </a:r>
            <a:r>
              <a:rPr lang="en-GB" sz="1100" dirty="0"/>
              <a:t>. Alexandria: National Association of State Mental Health Program Directors.</a:t>
            </a:r>
            <a:endParaRPr lang="en-GB" b="0" dirty="0"/>
          </a:p>
        </p:txBody>
      </p:sp>
      <p:sp>
        <p:nvSpPr>
          <p:cNvPr id="4" name="Slide Number Placeholder 3"/>
          <p:cNvSpPr>
            <a:spLocks noGrp="1"/>
          </p:cNvSpPr>
          <p:nvPr>
            <p:ph type="sldNum" sz="quarter" idx="10"/>
          </p:nvPr>
        </p:nvSpPr>
        <p:spPr/>
        <p:txBody>
          <a:bodyPr/>
          <a:lstStyle/>
          <a:p>
            <a:fld id="{08A90898-3483-46EC-94C7-3C6810DE366C}" type="slidenum">
              <a:rPr lang="en-GB" smtClean="0"/>
              <a:t>119</a:t>
            </a:fld>
            <a:endParaRPr lang="en-GB"/>
          </a:p>
        </p:txBody>
      </p:sp>
    </p:spTree>
    <p:extLst>
      <p:ext uri="{BB962C8B-B14F-4D97-AF65-F5344CB8AC3E}">
        <p14:creationId xmlns:p14="http://schemas.microsoft.com/office/powerpoint/2010/main" val="1333549823"/>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7705" y="4424839"/>
            <a:ext cx="5566933" cy="4634375"/>
          </a:xfrm>
        </p:spPr>
        <p:txBody>
          <a:bodyPr/>
          <a:lstStyle/>
          <a:p>
            <a:pPr marL="173490" indent="-173490">
              <a:buFont typeface="Arial" panose="020B0604020202020204" pitchFamily="34" charset="0"/>
              <a:buChar char="•"/>
            </a:pPr>
            <a:r>
              <a:rPr lang="gu-IN" dirty="0" smtClean="0"/>
              <a:t>આપણે આપણી પાંચ </a:t>
            </a:r>
            <a:r>
              <a:rPr lang="gu-IN" dirty="0"/>
              <a:t>ઇન્દ્રીઓ દ્વારા આસપાસના વાતાવરણનો અનુભવ કરીએ છીએ</a:t>
            </a:r>
            <a:r>
              <a:rPr lang="en-GB" dirty="0" smtClean="0"/>
              <a:t>:</a:t>
            </a:r>
            <a:r>
              <a:rPr lang="gu-IN" dirty="0" smtClean="0"/>
              <a:t> </a:t>
            </a:r>
            <a:r>
              <a:rPr lang="gu-IN" dirty="0"/>
              <a:t>સ્પર્શ, સ્વાદ, દૃષ્ટિ, ગંધ અને શ્રવણ શક્તિ.  </a:t>
            </a:r>
            <a:r>
              <a:rPr lang="en-GB" dirty="0" smtClean="0"/>
              <a:t>We experience the world around us through each of our five senses: touch, taste, sight, smell, and hearing. </a:t>
            </a:r>
          </a:p>
          <a:p>
            <a:pPr marL="173490" indent="-173490">
              <a:buFont typeface="Arial" panose="020B0604020202020204" pitchFamily="34" charset="0"/>
              <a:buChar char="•"/>
            </a:pPr>
            <a:endParaRPr lang="en-GB" dirty="0" smtClean="0"/>
          </a:p>
          <a:p>
            <a:pPr marL="173490" indent="-173490">
              <a:buFont typeface="Arial" panose="020B0604020202020204" pitchFamily="34" charset="0"/>
              <a:buChar char="•"/>
            </a:pPr>
            <a:r>
              <a:rPr lang="gu-IN" dirty="0" smtClean="0"/>
              <a:t>આપણી</a:t>
            </a:r>
            <a:r>
              <a:rPr lang="gu-IN" baseline="0" dirty="0" smtClean="0"/>
              <a:t> </a:t>
            </a:r>
            <a:r>
              <a:rPr lang="gu-IN" dirty="0"/>
              <a:t>ઇન્દ્રીઓમાં બદલાવ આપણા સ્વભાવ અને વર્તનને પણ અસર કરી શકે છે. દાખલા તરીકે, જો આપણને કોઇ અપ્રિય ગંધ આવશે તો શક્યતા છે કે આપણે તેનાથી દૂર ખસી જઇશું, પણ જ્યારે સુગંધ આવે ત્યારે આપણે તેની નજીક જઇશું.  </a:t>
            </a:r>
            <a:r>
              <a:rPr lang="en-GB" dirty="0" smtClean="0"/>
              <a:t>Changes to our senses can influence</a:t>
            </a:r>
            <a:r>
              <a:rPr lang="en-GB" baseline="0" dirty="0" smtClean="0"/>
              <a:t> our mood, and even behaviour. For example, if we smell something unpleasant, we are likely to move away from it, whereas if the smell is pleasing, we may move closer.</a:t>
            </a:r>
          </a:p>
          <a:p>
            <a:pPr marL="173490" indent="-173490">
              <a:buFont typeface="Arial" panose="020B0604020202020204" pitchFamily="34" charset="0"/>
              <a:buChar char="•"/>
            </a:pPr>
            <a:endParaRPr lang="en-GB" baseline="0" dirty="0" smtClean="0"/>
          </a:p>
          <a:p>
            <a:pPr marL="173490" indent="-173490">
              <a:buFont typeface="Arial" panose="020B0604020202020204" pitchFamily="34" charset="0"/>
              <a:buChar char="•"/>
            </a:pPr>
            <a:r>
              <a:rPr lang="gu-IN" baseline="0" dirty="0" smtClean="0"/>
              <a:t>એ જ રીતે, આપણી </a:t>
            </a:r>
            <a:r>
              <a:rPr lang="gu-IN" dirty="0"/>
              <a:t>ઇન્દ્રીઓમાં બદલાવ આપણી લાગણીઓને પણ બદલી શકે છે. જો આપણે થાકેલા હોઇએ, તો અચાનકથી ઊંચો અવાજ પણ આપણને સાવધ કરી શકે છે. જ્યારે આપણને બેચેની અથવા અશાંતિ થાય, ત્યારે આપણી ઇન્દ્રીઓમાં બદલાવ લાવવાથી પોતાને શાંત કરવાના ઘણી રીતો છે (ઉદાહરણો આગામી સ્લાઈડ પર). </a:t>
            </a:r>
            <a:r>
              <a:rPr lang="en-IN" dirty="0"/>
              <a:t>S</a:t>
            </a:r>
            <a:r>
              <a:rPr lang="en-GB" baseline="0" dirty="0" err="1" smtClean="0"/>
              <a:t>imilarly</a:t>
            </a:r>
            <a:r>
              <a:rPr lang="en-GB" baseline="0" dirty="0" smtClean="0"/>
              <a:t>, changes to our senses can change how we feel. If we are tired, a sudden loud noise may make us become alert. When we feel anxious or upset, there are many ways a change to our senses can help us relax. (examples on next slide)</a:t>
            </a:r>
            <a:endParaRPr lang="en-GB" dirty="0" smtClean="0"/>
          </a:p>
          <a:p>
            <a:endParaRPr lang="en-GB" dirty="0" smtClean="0"/>
          </a:p>
          <a:p>
            <a:r>
              <a:rPr lang="en-GB" b="1" dirty="0"/>
              <a:t>Sources</a:t>
            </a:r>
            <a:r>
              <a:rPr lang="en-GB" dirty="0"/>
              <a:t>: Champagne, T. &amp; Stromberg, N. (2004). Sensory approaches in inpatient psychiatric settings: Innovative alternatives to seclusion and restraint. </a:t>
            </a:r>
            <a:r>
              <a:rPr lang="en-GB" i="1" dirty="0"/>
              <a:t>Psychosocial Nursing</a:t>
            </a:r>
            <a:r>
              <a:rPr lang="en-GB" dirty="0"/>
              <a:t>, 42, (9), 34-45.; National Association of State Mental Health Program Directors (NASMHPD). (2006). </a:t>
            </a:r>
            <a:r>
              <a:rPr lang="en-GB" i="1" dirty="0"/>
              <a:t>Training curriculum for the reduction of seclusion and restraint</a:t>
            </a:r>
            <a:r>
              <a:rPr lang="en-GB" dirty="0"/>
              <a:t>. Alexandria: National Association of State Mental Health Program Directors.</a:t>
            </a:r>
          </a:p>
        </p:txBody>
      </p:sp>
      <p:sp>
        <p:nvSpPr>
          <p:cNvPr id="4" name="Slide Number Placeholder 3"/>
          <p:cNvSpPr>
            <a:spLocks noGrp="1"/>
          </p:cNvSpPr>
          <p:nvPr>
            <p:ph type="sldNum" sz="quarter" idx="10"/>
          </p:nvPr>
        </p:nvSpPr>
        <p:spPr/>
        <p:txBody>
          <a:bodyPr/>
          <a:lstStyle/>
          <a:p>
            <a:fld id="{08A90898-3483-46EC-94C7-3C6810DE366C}" type="slidenum">
              <a:rPr lang="en-GB" smtClean="0"/>
              <a:t>120</a:t>
            </a:fld>
            <a:endParaRPr lang="en-GB"/>
          </a:p>
        </p:txBody>
      </p:sp>
    </p:spTree>
    <p:extLst>
      <p:ext uri="{BB962C8B-B14F-4D97-AF65-F5344CB8AC3E}">
        <p14:creationId xmlns:p14="http://schemas.microsoft.com/office/powerpoint/2010/main" val="205593188"/>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90" indent="-173490">
              <a:buFont typeface="Arial" panose="020B0604020202020204" pitchFamily="34" charset="0"/>
              <a:buChar char="•"/>
            </a:pPr>
            <a:r>
              <a:rPr lang="gu-IN" dirty="0" smtClean="0"/>
              <a:t>અહીં</a:t>
            </a:r>
            <a:r>
              <a:rPr lang="gu-IN" baseline="0" dirty="0" smtClean="0"/>
              <a:t> અમુક વસ્તુઓના ઉદાહરણો છે જે અભિગમો પર અસર કરી લોકોને આરામ કરવા માટે મદદ કરે છે. </a:t>
            </a:r>
            <a:r>
              <a:rPr lang="en-GB" dirty="0" smtClean="0"/>
              <a:t>Here are some examples of things that</a:t>
            </a:r>
            <a:r>
              <a:rPr lang="en-GB" baseline="0" dirty="0" smtClean="0"/>
              <a:t> affect the senses to help people relax. </a:t>
            </a:r>
          </a:p>
          <a:p>
            <a:pPr marL="173490" indent="-173490">
              <a:buFont typeface="Arial" panose="020B0604020202020204" pitchFamily="34" charset="0"/>
              <a:buChar char="•"/>
            </a:pPr>
            <a:endParaRPr lang="en-GB" dirty="0"/>
          </a:p>
          <a:p>
            <a:pPr marL="173490" indent="-173490">
              <a:buFont typeface="Arial" panose="020B0604020202020204" pitchFamily="34" charset="0"/>
              <a:buChar char="•"/>
            </a:pPr>
            <a:r>
              <a:rPr lang="gu-IN" baseline="0" dirty="0" smtClean="0"/>
              <a:t>જુઓ કે કેવી રીતે દરેક અભિગમોના વિકલ્પો છે. </a:t>
            </a:r>
            <a:r>
              <a:rPr lang="en-GB" baseline="0" dirty="0" smtClean="0"/>
              <a:t>Notice how there are options for each of the senses. </a:t>
            </a:r>
          </a:p>
          <a:p>
            <a:pPr marL="173490" indent="-173490">
              <a:buFont typeface="Arial" panose="020B0604020202020204" pitchFamily="34" charset="0"/>
              <a:buChar char="•"/>
            </a:pPr>
            <a:endParaRPr lang="en-GB" dirty="0"/>
          </a:p>
          <a:p>
            <a:pPr marL="173490" indent="-173490">
              <a:buFont typeface="Arial" panose="020B0604020202020204" pitchFamily="34" charset="0"/>
              <a:buChar char="•"/>
            </a:pPr>
            <a:r>
              <a:rPr lang="gu-IN" baseline="0" dirty="0" smtClean="0"/>
              <a:t>આપણા અભિગમોને અસર કરતી કેટલીક અન્ય વસ્તુઓ શું છે?  </a:t>
            </a:r>
            <a:r>
              <a:rPr lang="en-GB" baseline="0" dirty="0" smtClean="0"/>
              <a:t>What are some other things that affect our senses?</a:t>
            </a:r>
            <a:endParaRPr lang="en-GB" dirty="0" smtClean="0"/>
          </a:p>
          <a:p>
            <a:endParaRPr lang="en-GB" dirty="0" smtClean="0"/>
          </a:p>
          <a:p>
            <a:r>
              <a:rPr lang="en-GB" b="1" dirty="0"/>
              <a:t>Sources</a:t>
            </a:r>
            <a:r>
              <a:rPr lang="en-GB" dirty="0"/>
              <a:t>: Champagne, T. &amp; Stromberg, N. (2004). Sensory approaches in inpatient psychiatric settings: Innovative alternatives to seclusion and restraint. </a:t>
            </a:r>
            <a:r>
              <a:rPr lang="en-GB" i="1" dirty="0"/>
              <a:t>Psychosocial Nursing</a:t>
            </a:r>
            <a:r>
              <a:rPr lang="en-GB" dirty="0"/>
              <a:t>, 42, (9), 34-45.; National Association of State Mental Health Program Directors (NASMHPD). (2006). </a:t>
            </a:r>
            <a:r>
              <a:rPr lang="en-GB" i="1" dirty="0"/>
              <a:t>Training curriculum for the reduction of seclusion and restraint</a:t>
            </a:r>
            <a:r>
              <a:rPr lang="en-GB" dirty="0"/>
              <a:t>. Alexandria: National Association of State Mental Health Program Directors.</a:t>
            </a:r>
          </a:p>
        </p:txBody>
      </p:sp>
      <p:sp>
        <p:nvSpPr>
          <p:cNvPr id="4" name="Slide Number Placeholder 3"/>
          <p:cNvSpPr>
            <a:spLocks noGrp="1"/>
          </p:cNvSpPr>
          <p:nvPr>
            <p:ph type="sldNum" sz="quarter" idx="10"/>
          </p:nvPr>
        </p:nvSpPr>
        <p:spPr/>
        <p:txBody>
          <a:bodyPr/>
          <a:lstStyle/>
          <a:p>
            <a:fld id="{08A90898-3483-46EC-94C7-3C6810DE366C}" type="slidenum">
              <a:rPr lang="en-GB" smtClean="0"/>
              <a:t>121</a:t>
            </a:fld>
            <a:endParaRPr lang="en-GB"/>
          </a:p>
        </p:txBody>
      </p:sp>
    </p:spTree>
    <p:extLst>
      <p:ext uri="{BB962C8B-B14F-4D97-AF65-F5344CB8AC3E}">
        <p14:creationId xmlns:p14="http://schemas.microsoft.com/office/powerpoint/2010/main" val="3604984833"/>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gu-IN" dirty="0" smtClean="0"/>
              <a:t>દરેક વ્યક્તિ માટે શું કામ કરે છે તે જોવા માટે વિવિધ સંવેદનાત્મક અભિગમોનો ઉપયોગ કરવો જોઈએ અને આ કામ કર્મચારીઓ અને સેવાર્થી(દર્દી)ઓએ ભેગા મળીને કરવો જોઈએ.</a:t>
            </a:r>
            <a:endParaRPr lang="fr-FR" dirty="0" smtClean="0"/>
          </a:p>
          <a:p>
            <a:pPr marL="173490" indent="-173490">
              <a:buFont typeface="Arial" charset="0"/>
              <a:buChar char="•"/>
            </a:pPr>
            <a:r>
              <a:rPr lang="gu-IN" dirty="0"/>
              <a:t>સંવેદનાત્મક અભિગમો હંમેશ સ્વૈચ્છિક હોવા જોઈએ</a:t>
            </a:r>
            <a:endParaRPr lang="fr-FR" dirty="0" smtClean="0"/>
          </a:p>
          <a:p>
            <a:pPr marL="173490" indent="-173490">
              <a:buFont typeface="Arial" charset="0"/>
              <a:buChar char="•"/>
            </a:pPr>
            <a:r>
              <a:rPr lang="gu-IN" dirty="0"/>
              <a:t>એક વ્યક્તિને જે શાંત કરવા માટે કામ હરતું હોય તે બીજી વ્યક્તિ માટે ઉશ્કેરણીજનક હોઈ શકે</a:t>
            </a:r>
            <a:endParaRPr lang="fr-FR" dirty="0" smtClean="0"/>
          </a:p>
          <a:p>
            <a:pPr marL="173490" indent="-173490">
              <a:buFont typeface="Arial" charset="0"/>
              <a:buChar char="•"/>
            </a:pPr>
            <a:r>
              <a:rPr lang="gu-IN" dirty="0"/>
              <a:t>અમુક લોકો ઓછા અથવા કોઈ પણ જાતના સંવેદનાત્મક અભિગમો વગર શાંતિથી બેસવાનું પસંદ કરતા હોય છે</a:t>
            </a:r>
            <a:r>
              <a:rPr lang="fr-FR" dirty="0" smtClean="0"/>
              <a:t> </a:t>
            </a:r>
            <a:endParaRPr lang="en-GB" dirty="0" smtClean="0"/>
          </a:p>
          <a:p>
            <a:endParaRPr lang="en-GB" i="0" baseline="0" dirty="0" smtClean="0"/>
          </a:p>
          <a:p>
            <a:endParaRPr lang="en-GB" i="0" baseline="0" dirty="0" smtClean="0"/>
          </a:p>
          <a:p>
            <a:pPr defTabSz="925281">
              <a:defRPr/>
            </a:pPr>
            <a:r>
              <a:rPr lang="en-GB" b="1" i="0" baseline="0" dirty="0" smtClean="0"/>
              <a:t>Source</a:t>
            </a:r>
            <a:r>
              <a:rPr lang="en-GB" i="0" baseline="0" dirty="0" smtClean="0"/>
              <a:t>: </a:t>
            </a:r>
            <a:r>
              <a:rPr lang="en-GB" dirty="0"/>
              <a:t>National Executive Training Institute (NETI). (2005). </a:t>
            </a:r>
            <a:r>
              <a:rPr lang="en-GB" i="1" dirty="0"/>
              <a:t>Training curriculum for reduction of seclusion and restraint. Draft curriculum manual. </a:t>
            </a:r>
            <a:r>
              <a:rPr lang="en-GB" dirty="0"/>
              <a:t>Alexandria, VA: National Association of State Mental Health Program Directors (NASMHPD), National Technical Assistance </a:t>
            </a:r>
            <a:r>
              <a:rPr lang="en-GB" dirty="0" err="1"/>
              <a:t>Center</a:t>
            </a:r>
            <a:r>
              <a:rPr lang="en-GB" dirty="0"/>
              <a:t> for State Mental Health Planning (NTAC).</a:t>
            </a:r>
          </a:p>
          <a:p>
            <a:endParaRPr lang="en-GB" dirty="0"/>
          </a:p>
        </p:txBody>
      </p:sp>
      <p:sp>
        <p:nvSpPr>
          <p:cNvPr id="4" name="Slide Number Placeholder 3"/>
          <p:cNvSpPr>
            <a:spLocks noGrp="1"/>
          </p:cNvSpPr>
          <p:nvPr>
            <p:ph type="sldNum" sz="quarter" idx="10"/>
          </p:nvPr>
        </p:nvSpPr>
        <p:spPr/>
        <p:txBody>
          <a:bodyPr/>
          <a:lstStyle/>
          <a:p>
            <a:fld id="{08A90898-3483-46EC-94C7-3C6810DE366C}" type="slidenum">
              <a:rPr lang="en-GB" smtClean="0"/>
              <a:t>122</a:t>
            </a:fld>
            <a:endParaRPr lang="en-GB"/>
          </a:p>
        </p:txBody>
      </p:sp>
    </p:spTree>
    <p:extLst>
      <p:ext uri="{BB962C8B-B14F-4D97-AF65-F5344CB8AC3E}">
        <p14:creationId xmlns:p14="http://schemas.microsoft.com/office/powerpoint/2010/main" val="39052216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gu-IN" b="1" dirty="0"/>
              <a:t>નિયંત્રણના પ્રકારોઃ</a:t>
            </a:r>
            <a:endParaRPr lang="fr-FR" dirty="0"/>
          </a:p>
          <a:p>
            <a:endParaRPr lang="fr-FR" dirty="0"/>
          </a:p>
          <a:p>
            <a:r>
              <a:rPr lang="gu-IN" dirty="0"/>
              <a:t>શારીરિક અને યાંત્રિકઃ</a:t>
            </a:r>
            <a:r>
              <a:rPr lang="en-US" dirty="0"/>
              <a:t> </a:t>
            </a:r>
            <a:r>
              <a:rPr lang="gu-IN" dirty="0"/>
              <a:t>એવી </a:t>
            </a:r>
            <a:r>
              <a:rPr lang="en-US" dirty="0"/>
              <a:t>manual </a:t>
            </a:r>
            <a:r>
              <a:rPr lang="gu-IN" dirty="0"/>
              <a:t>કોઈપણ પધ્ધત્તિ, જેમ કે પકડી રાખવું અથવા પ્રતિબંધિત ઉપકરણો જેવા કે પટ્ટો</a:t>
            </a:r>
            <a:r>
              <a:rPr lang="gu-IN" i="1" dirty="0"/>
              <a:t>(બેલ્ટ)</a:t>
            </a:r>
            <a:r>
              <a:rPr lang="gu-IN" dirty="0"/>
              <a:t>, સાંકળ અને કપડાંથી બાંધવું જે વ્યક્તિની હલન-ચલનને મર્યાદિત કરે.</a:t>
            </a:r>
            <a:endParaRPr lang="en-US" dirty="0"/>
          </a:p>
          <a:p>
            <a:endParaRPr lang="en-US" dirty="0"/>
          </a:p>
          <a:p>
            <a:r>
              <a:rPr lang="gu-IN" dirty="0"/>
              <a:t>રાસાયણિકઃ</a:t>
            </a:r>
            <a:r>
              <a:rPr lang="en-US" dirty="0" smtClean="0"/>
              <a:t> </a:t>
            </a:r>
            <a:r>
              <a:rPr lang="gu-IN" dirty="0"/>
              <a:t>વર્તનને કાબૂમાં કરવા અને તેનું સંચાલન કરવા માટે માનસિક બીમારી માટેની નશીલી દવાઓ</a:t>
            </a:r>
            <a:r>
              <a:rPr lang="gu-IN" i="1" dirty="0"/>
              <a:t>(સેડએટીવ સાયકોટ્રોપીક ડ્રગ્ઝ)</a:t>
            </a:r>
            <a:r>
              <a:rPr lang="gu-IN" dirty="0"/>
              <a:t>નો અયોગ્ય ઉપયોગ કરીને વ્યક્તિની સ્વતંત્રતા અથવા હલન-ચલનને અટકાવવી.</a:t>
            </a:r>
            <a:r>
              <a:rPr lang="en-US" dirty="0" smtClean="0"/>
              <a:t>  </a:t>
            </a:r>
          </a:p>
          <a:p>
            <a:endParaRPr lang="en-US" dirty="0"/>
          </a:p>
          <a:p>
            <a:pPr lvl="1"/>
            <a:r>
              <a:rPr lang="gu-IN" dirty="0"/>
              <a:t>ઘણી વખત રાસાયણિક નિયંત્રણો શારીરિક અને યાંત્રિક નિયંત્રણોના “વિકલ્પ” તરીકે વાપરવામાં આવતા હોય છે.  જોકે અગત્યની નોંધ લેવી કે રાસાયણિક નિયંત્રણ પણ એક પ્રકારનું નિયંત્રણ જ છે, અને બીજા પ્રકારના નિયંત્રણોના વિકલ્પ તરીકે સ્વીકાર્ય નથી.</a:t>
            </a:r>
            <a:endParaRPr lang="en-GB" dirty="0"/>
          </a:p>
        </p:txBody>
      </p:sp>
      <p:sp>
        <p:nvSpPr>
          <p:cNvPr id="4" name="Slide Number Placeholder 3"/>
          <p:cNvSpPr>
            <a:spLocks noGrp="1"/>
          </p:cNvSpPr>
          <p:nvPr>
            <p:ph type="sldNum" sz="quarter" idx="10"/>
          </p:nvPr>
        </p:nvSpPr>
        <p:spPr/>
        <p:txBody>
          <a:bodyPr/>
          <a:lstStyle/>
          <a:p>
            <a:fld id="{08A90898-3483-46EC-94C7-3C6810DE366C}" type="slidenum">
              <a:rPr lang="en-GB" smtClean="0"/>
              <a:t>12</a:t>
            </a:fld>
            <a:endParaRPr lang="en-GB"/>
          </a:p>
        </p:txBody>
      </p:sp>
    </p:spTree>
    <p:extLst>
      <p:ext uri="{BB962C8B-B14F-4D97-AF65-F5344CB8AC3E}">
        <p14:creationId xmlns:p14="http://schemas.microsoft.com/office/powerpoint/2010/main" val="2082962242"/>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gu-IN" b="1" dirty="0"/>
              <a:t>અભ્યાસ</a:t>
            </a:r>
            <a:r>
              <a:rPr lang="en-GB" b="1" dirty="0"/>
              <a:t> </a:t>
            </a:r>
            <a:r>
              <a:rPr lang="gu-IN" b="1" dirty="0"/>
              <a:t>૬</a:t>
            </a:r>
            <a:r>
              <a:rPr lang="en-GB" b="1" dirty="0"/>
              <a:t>.</a:t>
            </a:r>
            <a:r>
              <a:rPr lang="gu-IN" b="1" dirty="0"/>
              <a:t>૨</a:t>
            </a:r>
            <a:r>
              <a:rPr lang="en-GB" b="1" dirty="0"/>
              <a:t>: </a:t>
            </a:r>
            <a:r>
              <a:rPr lang="gu-IN" b="1" dirty="0"/>
              <a:t>કેન્દ્રોમાં સંવેદનાત્મક અભિગમો </a:t>
            </a:r>
            <a:r>
              <a:rPr lang="fr-FR" i="0" dirty="0" smtClean="0">
                <a:effectLst/>
              </a:rPr>
              <a:t> </a:t>
            </a:r>
            <a:endParaRPr lang="en-GB" dirty="0"/>
          </a:p>
          <a:p>
            <a:endParaRPr lang="en-GB" dirty="0"/>
          </a:p>
          <a:p>
            <a:r>
              <a:rPr lang="gu-IN" b="1" dirty="0"/>
              <a:t>સંકલનકારણી નોંધઃ </a:t>
            </a:r>
            <a:r>
              <a:rPr lang="gu-IN" dirty="0"/>
              <a:t>સહભાગીઓને, તેમનાં કેન્દ્રોમાં ઉપયોગમાં લઇ શકાય એવા સંવેદનાત્મક અભિગમો ઉપર વ્યક્તિગત રીતે વિચારવાનું કહીને આ અભ્યાસની શરૂઆત કરવી. જૂથને નીચે આપેલું અથવા અમુક વિવિધતા સાથે કહોઃ</a:t>
            </a:r>
            <a:endParaRPr lang="fr-FR" dirty="0">
              <a:solidFill>
                <a:schemeClr val="accent1"/>
              </a:solidFill>
            </a:endParaRPr>
          </a:p>
          <a:p>
            <a:r>
              <a:rPr lang="en-GB" dirty="0">
                <a:solidFill>
                  <a:schemeClr val="accent1"/>
                </a:solidFill>
              </a:rPr>
              <a:t> </a:t>
            </a:r>
            <a:endParaRPr lang="fr-FR" dirty="0">
              <a:solidFill>
                <a:schemeClr val="accent1"/>
              </a:solidFill>
            </a:endParaRPr>
          </a:p>
          <a:p>
            <a:r>
              <a:rPr lang="gu-IN" dirty="0"/>
              <a:t>તમારી જાતે તમે અમુક ચોક્કસ સંવેદનાત્મક અભિગમો ઉપર વિચાર કરો જે તમારા કેન્દ્રમાં ઉપયોગ કરી શકાય.  આના ઉપર થોડી મિનિટોના વિચાર પછી આપણે પાછા મળીશું અને આપણા વિચારોની સૂચિ બનાવીશું.</a:t>
            </a:r>
            <a:endParaRPr lang="fr-FR" dirty="0"/>
          </a:p>
          <a:p>
            <a:r>
              <a:rPr lang="en-GB" dirty="0"/>
              <a:t> </a:t>
            </a:r>
            <a:endParaRPr lang="fr-FR" dirty="0"/>
          </a:p>
          <a:p>
            <a:r>
              <a:rPr lang="gu-IN" dirty="0"/>
              <a:t>૫-૧૦ મિનિટના વ્યક્તિગત વિચારોના સમય પછી, સહભાગીઓને પોતાના વિચારો વ્યક્ત કરવા માટે આમંત્રો.  ફ્લિપ ચાર્ટ ઉપર વિચારોની સૂચિ લખો.</a:t>
            </a:r>
            <a:endParaRPr lang="fr-FR" dirty="0">
              <a:solidFill>
                <a:schemeClr val="accent1"/>
              </a:solidFill>
            </a:endParaRPr>
          </a:p>
          <a:p>
            <a:r>
              <a:rPr lang="en-GB" dirty="0">
                <a:solidFill>
                  <a:schemeClr val="accent1"/>
                </a:solidFill>
              </a:rPr>
              <a:t> </a:t>
            </a:r>
            <a:endParaRPr lang="fr-FR" dirty="0">
              <a:solidFill>
                <a:schemeClr val="accent1"/>
              </a:solidFill>
            </a:endParaRPr>
          </a:p>
          <a:p>
            <a:pPr marL="173490" indent="-173490">
              <a:buFont typeface="Arial" charset="0"/>
              <a:buChar char="•"/>
            </a:pPr>
            <a:r>
              <a:rPr lang="gu-IN" dirty="0"/>
              <a:t>અમુક વિચારોના દાખલામાં સમાવેશ થઇ શકે છે પણ તે સીમિત નથીઃ</a:t>
            </a:r>
            <a:endParaRPr lang="fr-FR" dirty="0">
              <a:solidFill>
                <a:schemeClr val="accent1"/>
              </a:solidFill>
            </a:endParaRPr>
          </a:p>
          <a:p>
            <a:pPr marL="173490" indent="-173490">
              <a:buFont typeface="Arial" charset="0"/>
              <a:buChar char="•"/>
            </a:pPr>
            <a:r>
              <a:rPr lang="gu-IN" dirty="0"/>
              <a:t>ફૂલ અને છોડ</a:t>
            </a:r>
            <a:endParaRPr lang="fr-FR" dirty="0">
              <a:solidFill>
                <a:schemeClr val="accent1"/>
              </a:solidFill>
            </a:endParaRPr>
          </a:p>
          <a:p>
            <a:pPr marL="173490" indent="-173490">
              <a:buFont typeface="Arial" charset="0"/>
              <a:buChar char="•"/>
            </a:pPr>
            <a:r>
              <a:rPr lang="gu-IN" dirty="0"/>
              <a:t>આછો પ્રકાશ</a:t>
            </a:r>
            <a:r>
              <a:rPr lang="en-GB" dirty="0">
                <a:solidFill>
                  <a:schemeClr val="accent1"/>
                </a:solidFill>
              </a:rPr>
              <a:t> </a:t>
            </a:r>
            <a:endParaRPr lang="fr-FR" dirty="0">
              <a:solidFill>
                <a:schemeClr val="accent1"/>
              </a:solidFill>
            </a:endParaRPr>
          </a:p>
          <a:p>
            <a:pPr marL="173490" indent="-173490">
              <a:buFont typeface="Arial" charset="0"/>
              <a:buChar char="•"/>
            </a:pPr>
            <a:r>
              <a:rPr lang="gu-IN" dirty="0"/>
              <a:t>ગરમ પીણું (દા.ત. ચ્હા)</a:t>
            </a:r>
            <a:endParaRPr lang="fr-FR" dirty="0">
              <a:solidFill>
                <a:schemeClr val="accent1"/>
              </a:solidFill>
            </a:endParaRPr>
          </a:p>
          <a:p>
            <a:pPr marL="173490" indent="-173490">
              <a:buFont typeface="Arial" charset="0"/>
              <a:buChar char="•"/>
            </a:pPr>
            <a:r>
              <a:rPr lang="gu-IN" dirty="0"/>
              <a:t>નરમ ધાબળો</a:t>
            </a:r>
            <a:r>
              <a:rPr lang="en-GB" dirty="0">
                <a:solidFill>
                  <a:schemeClr val="accent1"/>
                </a:solidFill>
              </a:rPr>
              <a:t> </a:t>
            </a:r>
            <a:endParaRPr lang="fr-FR" dirty="0">
              <a:solidFill>
                <a:schemeClr val="accent1"/>
              </a:solidFill>
            </a:endParaRPr>
          </a:p>
          <a:p>
            <a:pPr marL="173490" indent="-173490">
              <a:buFont typeface="Arial" charset="0"/>
              <a:buChar char="•"/>
            </a:pPr>
            <a:r>
              <a:rPr lang="gu-IN" dirty="0"/>
              <a:t>શાંતી આપતું સંગીત</a:t>
            </a:r>
            <a:endParaRPr lang="fr-FR" dirty="0">
              <a:solidFill>
                <a:schemeClr val="accent1"/>
              </a:solidFill>
            </a:endParaRPr>
          </a:p>
          <a:p>
            <a:pPr marL="173490" indent="-173490">
              <a:buFont typeface="Arial" charset="0"/>
              <a:buChar char="•"/>
            </a:pPr>
            <a:r>
              <a:rPr lang="gu-IN" dirty="0"/>
              <a:t>ધૂપ(અગરબત્તી) - સુગંધ</a:t>
            </a:r>
            <a:endParaRPr lang="fr-FR" dirty="0">
              <a:solidFill>
                <a:schemeClr val="accent1"/>
              </a:solidFill>
            </a:endParaRPr>
          </a:p>
          <a:p>
            <a:pPr marL="173490" indent="-173490">
              <a:buFont typeface="Arial" charset="0"/>
              <a:buChar char="•"/>
            </a:pPr>
            <a:r>
              <a:rPr lang="gu-IN" dirty="0"/>
              <a:t>નમકીન, ખાટો અથવા ગળ્યો ખોરાક</a:t>
            </a:r>
            <a:endParaRPr lang="fr-FR" dirty="0">
              <a:solidFill>
                <a:schemeClr val="accent1"/>
              </a:solidFill>
            </a:endParaRPr>
          </a:p>
          <a:p>
            <a:pPr marL="173490" indent="-173490">
              <a:buFont typeface="Arial" charset="0"/>
              <a:buChar char="•"/>
            </a:pPr>
            <a:r>
              <a:rPr lang="gu-IN" dirty="0"/>
              <a:t>જળચરગૃહ </a:t>
            </a:r>
            <a:r>
              <a:rPr lang="gu-IN" i="1" dirty="0"/>
              <a:t>(અક્વેરીયમ)</a:t>
            </a:r>
            <a:r>
              <a:rPr lang="gu-IN" dirty="0"/>
              <a:t>માં માછલીઓ</a:t>
            </a:r>
            <a:endParaRPr lang="fr-FR" dirty="0">
              <a:solidFill>
                <a:schemeClr val="accent1"/>
              </a:solidFill>
            </a:endParaRPr>
          </a:p>
          <a:p>
            <a:pPr marL="173490" indent="-173490">
              <a:buFont typeface="Arial" charset="0"/>
              <a:buChar char="•"/>
            </a:pPr>
            <a:endParaRPr lang="en-GB" dirty="0"/>
          </a:p>
        </p:txBody>
      </p:sp>
      <p:sp>
        <p:nvSpPr>
          <p:cNvPr id="4" name="Slide Number Placeholder 3"/>
          <p:cNvSpPr>
            <a:spLocks noGrp="1"/>
          </p:cNvSpPr>
          <p:nvPr>
            <p:ph type="sldNum" sz="quarter" idx="10"/>
          </p:nvPr>
        </p:nvSpPr>
        <p:spPr/>
        <p:txBody>
          <a:bodyPr/>
          <a:lstStyle/>
          <a:p>
            <a:fld id="{08A90898-3483-46EC-94C7-3C6810DE366C}" type="slidenum">
              <a:rPr lang="en-GB" smtClean="0"/>
              <a:t>123</a:t>
            </a:fld>
            <a:endParaRPr lang="en-GB"/>
          </a:p>
        </p:txBody>
      </p:sp>
    </p:spTree>
    <p:extLst>
      <p:ext uri="{BB962C8B-B14F-4D97-AF65-F5344CB8AC3E}">
        <p14:creationId xmlns:p14="http://schemas.microsoft.com/office/powerpoint/2010/main" val="1855742650"/>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gu-IN" b="1" i="0" dirty="0" smtClean="0"/>
              <a:t>પ્રસ્તુતિ</a:t>
            </a:r>
            <a:r>
              <a:rPr lang="en-GB" b="1" i="0" dirty="0" smtClean="0"/>
              <a:t> </a:t>
            </a:r>
            <a:r>
              <a:rPr lang="gu-IN" b="1" i="0" dirty="0" smtClean="0"/>
              <a:t>૬</a:t>
            </a:r>
            <a:r>
              <a:rPr lang="en-GB" b="1" i="0" dirty="0" smtClean="0"/>
              <a:t>.</a:t>
            </a:r>
            <a:r>
              <a:rPr lang="gu-IN" b="1" i="0" dirty="0" smtClean="0"/>
              <a:t>૩</a:t>
            </a:r>
            <a:r>
              <a:rPr lang="en-GB" b="1" dirty="0"/>
              <a:t>: </a:t>
            </a:r>
            <a:r>
              <a:rPr lang="gu-IN" b="1" dirty="0"/>
              <a:t>શાંત ઓરડીઓ(રૂમ્સ) </a:t>
            </a:r>
            <a:r>
              <a:rPr lang="en-GB" b="1" dirty="0"/>
              <a:t> </a:t>
            </a:r>
            <a:endParaRPr lang="en-GB" i="0" dirty="0"/>
          </a:p>
        </p:txBody>
      </p:sp>
      <p:sp>
        <p:nvSpPr>
          <p:cNvPr id="4" name="Slide Number Placeholder 3"/>
          <p:cNvSpPr>
            <a:spLocks noGrp="1"/>
          </p:cNvSpPr>
          <p:nvPr>
            <p:ph type="sldNum" sz="quarter" idx="10"/>
          </p:nvPr>
        </p:nvSpPr>
        <p:spPr/>
        <p:txBody>
          <a:bodyPr/>
          <a:lstStyle/>
          <a:p>
            <a:fld id="{08A90898-3483-46EC-94C7-3C6810DE366C}" type="slidenum">
              <a:rPr lang="en-GB" smtClean="0"/>
              <a:t>124</a:t>
            </a:fld>
            <a:endParaRPr lang="en-GB"/>
          </a:p>
        </p:txBody>
      </p:sp>
    </p:spTree>
    <p:extLst>
      <p:ext uri="{BB962C8B-B14F-4D97-AF65-F5344CB8AC3E}">
        <p14:creationId xmlns:p14="http://schemas.microsoft.com/office/powerpoint/2010/main" val="3244057602"/>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7705" y="4424838"/>
            <a:ext cx="5566933" cy="4888994"/>
          </a:xfrm>
        </p:spPr>
        <p:txBody>
          <a:bodyPr/>
          <a:lstStyle/>
          <a:p>
            <a:pPr marL="173490" indent="-173490" defTabSz="925281">
              <a:buFont typeface="Arial" panose="020B0604020202020204" pitchFamily="34" charset="0"/>
              <a:buChar char="•"/>
              <a:defRPr/>
            </a:pPr>
            <a:r>
              <a:rPr lang="gu-IN" dirty="0" smtClean="0"/>
              <a:t>શાંત ઓરડીઓ </a:t>
            </a:r>
            <a:r>
              <a:rPr lang="gu-IN" dirty="0"/>
              <a:t>સંવેદનાત્મક અભિગમોનો ઉપયોગ કરે છે અને લોકોને સલામત, સુરક્ષિત અને જાત ઉપર સંયમનું વાતાવરણ આપે છે.  </a:t>
            </a:r>
            <a:endParaRPr lang="en-GB" baseline="0" dirty="0" smtClean="0"/>
          </a:p>
          <a:p>
            <a:pPr marL="173490" indent="-173490" defTabSz="925281">
              <a:buFont typeface="Arial" panose="020B0604020202020204" pitchFamily="34" charset="0"/>
              <a:buChar char="•"/>
              <a:defRPr/>
            </a:pPr>
            <a:endParaRPr lang="en-GB" dirty="0"/>
          </a:p>
          <a:p>
            <a:pPr marL="173490" indent="-173490" defTabSz="925281">
              <a:buFont typeface="Arial" panose="020B0604020202020204" pitchFamily="34" charset="0"/>
              <a:buChar char="•"/>
              <a:defRPr/>
            </a:pPr>
            <a:r>
              <a:rPr lang="gu-IN" baseline="0" dirty="0" smtClean="0"/>
              <a:t>તેઓ શાંત રહેવા, સ્વસ્થતા પાછી મેળવવા અને ઝઘડાને શાંતિપૂર્ણ રીતે ઉકેલવા માટે જગ્યા આપે છે. </a:t>
            </a:r>
            <a:endParaRPr lang="en-GB" baseline="0" dirty="0" smtClean="0"/>
          </a:p>
          <a:p>
            <a:pPr marL="173490" indent="-173490" defTabSz="925281">
              <a:buFont typeface="Arial" panose="020B0604020202020204" pitchFamily="34" charset="0"/>
              <a:buChar char="•"/>
              <a:defRPr/>
            </a:pPr>
            <a:endParaRPr lang="en-GB" dirty="0"/>
          </a:p>
          <a:p>
            <a:pPr marL="173490" indent="-173490" defTabSz="925281">
              <a:buFont typeface="Arial" panose="020B0604020202020204" pitchFamily="34" charset="0"/>
              <a:buChar char="•"/>
              <a:defRPr/>
            </a:pPr>
            <a:r>
              <a:rPr lang="gu-IN" baseline="0" dirty="0" smtClean="0"/>
              <a:t>શાંત ઓરડીનો ઉપયોગ </a:t>
            </a:r>
            <a:r>
              <a:rPr lang="gu-IN" dirty="0"/>
              <a:t>અનૈચ્છિક એકાંતમાં રાખવાના સ્થળ તરીકે નહીં પણ સ્વૈચ્છિક હોવો જોઈએ. </a:t>
            </a:r>
            <a:endParaRPr lang="en-GB" baseline="0" dirty="0" smtClean="0"/>
          </a:p>
          <a:p>
            <a:endParaRPr lang="en-GB" sz="1100" dirty="0"/>
          </a:p>
          <a:p>
            <a:pPr defTabSz="925281">
              <a:defRPr/>
            </a:pPr>
            <a:r>
              <a:rPr lang="en-GB" sz="1100" b="1" dirty="0"/>
              <a:t>Sources</a:t>
            </a:r>
            <a:r>
              <a:rPr lang="en-GB" sz="1100" dirty="0"/>
              <a:t>: Portions of definition reproduced from: </a:t>
            </a:r>
            <a:r>
              <a:rPr lang="en-US" dirty="0"/>
              <a:t>Bluebird, G., (2009)</a:t>
            </a:r>
            <a:r>
              <a:rPr lang="en-US" i="1" dirty="0"/>
              <a:t> Comfort Rooms</a:t>
            </a:r>
            <a:r>
              <a:rPr lang="en-US" dirty="0"/>
              <a:t>, Gainesville: NASMHPD. 2.;</a:t>
            </a:r>
          </a:p>
          <a:p>
            <a:pPr defTabSz="925281">
              <a:defRPr/>
            </a:pPr>
            <a:endParaRPr lang="en-US" dirty="0"/>
          </a:p>
          <a:p>
            <a:pPr defTabSz="925281">
              <a:defRPr/>
            </a:pPr>
            <a:r>
              <a:rPr lang="en-GB" sz="1100" dirty="0"/>
              <a:t>Champagne, T. &amp; Stromberg, N. (2004). Sensory approaches in inpatient psychiatric settings: Innovative alternatives to seclusion and restraint. </a:t>
            </a:r>
            <a:r>
              <a:rPr lang="en-GB" sz="1100" i="1" dirty="0"/>
              <a:t>Psychosocial Nursing</a:t>
            </a:r>
            <a:r>
              <a:rPr lang="en-GB" sz="1100" dirty="0"/>
              <a:t>, 42, (9), 34-45.; Cummings, K.S., Grandfield, S.A., Coldwell, C.M., (2010) “Caring with comfort rooms. Reducing seclusion and restraint use in psychiatric facilities,” </a:t>
            </a:r>
            <a:r>
              <a:rPr lang="en-GB" sz="1100" i="1" dirty="0"/>
              <a:t>Journal of Psychosocial Nursing and Mental Health Services</a:t>
            </a:r>
            <a:r>
              <a:rPr lang="en-GB" sz="1100" dirty="0"/>
              <a:t> 48(6): 26-30. Accessed 9 December 2014 from: </a:t>
            </a:r>
            <a:r>
              <a:rPr lang="en-GB" sz="1100" u="sng" dirty="0">
                <a:hlinkClick r:id="rId3"/>
              </a:rPr>
              <a:t>http://www.ncbi.nlm.nih.gov/pubmed/20349887</a:t>
            </a:r>
            <a:r>
              <a:rPr lang="en-GB" sz="1100" dirty="0"/>
              <a:t>.; National Association of State Mental Health Program Directors (NASMHPD). (2006). </a:t>
            </a:r>
            <a:r>
              <a:rPr lang="en-GB" sz="1100" i="1" dirty="0"/>
              <a:t>Training curriculum for the reduction of seclusion and restraint</a:t>
            </a:r>
            <a:r>
              <a:rPr lang="en-GB" sz="1100" dirty="0"/>
              <a:t>. Alexandria: National Association of State Mental Health Program Directors.; </a:t>
            </a:r>
            <a:r>
              <a:rPr lang="en-US" dirty="0"/>
              <a:t>Center for Mental Health Services, Substance Abuse and Mental </a:t>
            </a:r>
            <a:r>
              <a:rPr lang="en-GB" dirty="0"/>
              <a:t>Health Services Administration</a:t>
            </a:r>
            <a:r>
              <a:rPr lang="en-US" dirty="0"/>
              <a:t> (SAMHSA), (2005).</a:t>
            </a:r>
            <a:r>
              <a:rPr lang="en-US" i="1" dirty="0"/>
              <a:t> Roadmap to seclusion and restraint free mental health services: </a:t>
            </a:r>
            <a:r>
              <a:rPr lang="en-GB" i="1" dirty="0"/>
              <a:t>Module1: The personal experience of seclusion and restraint</a:t>
            </a:r>
            <a:r>
              <a:rPr lang="en-US" i="1" dirty="0"/>
              <a:t>. </a:t>
            </a:r>
            <a:r>
              <a:rPr lang="en-US" dirty="0"/>
              <a:t>DHHS Pub. No. (SMA) 05-4055. Rockville, MD: SAMHSA.</a:t>
            </a:r>
            <a:r>
              <a:rPr lang="en-GB" i="1" dirty="0"/>
              <a:t> Accessed 2 December 2014 from </a:t>
            </a:r>
            <a:r>
              <a:rPr lang="en-GB" i="1" u="sng" dirty="0">
                <a:hlinkClick r:id="rId4"/>
              </a:rPr>
              <a:t>http://www.asca.net/system/assets/attachments/2661/Roadmap_Seclusion.pdf?1301083296</a:t>
            </a:r>
            <a:r>
              <a:rPr lang="en-GB" i="1" u="sng" dirty="0"/>
              <a:t>.</a:t>
            </a:r>
            <a:endParaRPr lang="en-GB" sz="1100" dirty="0"/>
          </a:p>
        </p:txBody>
      </p:sp>
      <p:sp>
        <p:nvSpPr>
          <p:cNvPr id="4" name="Slide Number Placeholder 3"/>
          <p:cNvSpPr>
            <a:spLocks noGrp="1"/>
          </p:cNvSpPr>
          <p:nvPr>
            <p:ph type="sldNum" sz="quarter" idx="10"/>
          </p:nvPr>
        </p:nvSpPr>
        <p:spPr/>
        <p:txBody>
          <a:bodyPr/>
          <a:lstStyle/>
          <a:p>
            <a:fld id="{08A90898-3483-46EC-94C7-3C6810DE366C}" type="slidenum">
              <a:rPr lang="en-GB" smtClean="0"/>
              <a:t>125</a:t>
            </a:fld>
            <a:endParaRPr lang="en-GB"/>
          </a:p>
        </p:txBody>
      </p:sp>
    </p:spTree>
    <p:extLst>
      <p:ext uri="{BB962C8B-B14F-4D97-AF65-F5344CB8AC3E}">
        <p14:creationId xmlns:p14="http://schemas.microsoft.com/office/powerpoint/2010/main" val="2690769934"/>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gu-IN" sz="1200" kern="1200" dirty="0" smtClean="0">
                <a:solidFill>
                  <a:schemeClr val="tx1"/>
                </a:solidFill>
                <a:effectLst/>
                <a:latin typeface="+mn-lt"/>
                <a:ea typeface="+mn-ea"/>
                <a:cs typeface="+mn-cs"/>
              </a:rPr>
              <a:t>સુરક્ષા ઉપર નોંધઃ શાંત ઓરડીઓને બનાવતી વખતે એવી વસ્તુઓનો ઉપયોગ કરવો જેનાં લીધે સેવાર્થી(દર્દી)ઓ ને ઓછામાં ઓછી ઉજા પહોંચે. દા.ત. એવા રાચરાચીલા(ફર્નીચર) ને ટાળો જેનાં ખૂણાં હોય, દોરી જે વીંટળાઈ શકે અથવા ભયજનક હોય, અને દેખ-રેખ વગરના વિદ્યુત ઉપકરણોનો વપરાશ.</a:t>
            </a:r>
            <a:endParaRPr lang="en-IN" sz="1200" kern="1200" dirty="0" smtClean="0">
              <a:solidFill>
                <a:schemeClr val="tx1"/>
              </a:solidFill>
              <a:effectLst/>
              <a:latin typeface="+mn-lt"/>
              <a:ea typeface="+mn-ea"/>
              <a:cs typeface="+mn-cs"/>
            </a:endParaRPr>
          </a:p>
          <a:p>
            <a:endParaRPr lang="en-US" dirty="0" smtClean="0"/>
          </a:p>
          <a:p>
            <a:pPr defTabSz="925281">
              <a:defRPr/>
            </a:pPr>
            <a:r>
              <a:rPr lang="en-US" b="1" dirty="0" smtClean="0"/>
              <a:t>Sources</a:t>
            </a:r>
            <a:r>
              <a:rPr lang="en-US" dirty="0" smtClean="0"/>
              <a:t>: Gayle Bluebird, </a:t>
            </a:r>
            <a:r>
              <a:rPr lang="en-US" i="1" dirty="0" smtClean="0"/>
              <a:t>Comfort Rooms</a:t>
            </a:r>
            <a:r>
              <a:rPr lang="en-US" dirty="0" smtClean="0"/>
              <a:t>, NASMHPD, 23 April 2009, Gainesville, FL.; </a:t>
            </a:r>
            <a:r>
              <a:rPr lang="en-GB" dirty="0"/>
              <a:t>Champagne, T. &amp; Stromberg, N. (2004). Sensory approaches in inpatient psychiatric settings: Innovative alternatives to seclusion and restraint. </a:t>
            </a:r>
            <a:r>
              <a:rPr lang="en-GB" i="1" dirty="0"/>
              <a:t>Psychosocial Nursing</a:t>
            </a:r>
            <a:r>
              <a:rPr lang="en-GB" dirty="0"/>
              <a:t>, 42, (9), 34-45.; National Association of State Mental Health Program Directors (NASMHPD). (2006). </a:t>
            </a:r>
            <a:r>
              <a:rPr lang="en-GB" i="1" dirty="0"/>
              <a:t>Training curriculum for the reduction of seclusion and restraint</a:t>
            </a:r>
            <a:r>
              <a:rPr lang="en-GB" dirty="0"/>
              <a:t>. Alexandria: National Association of State Mental Health Program Directors.; O’Hagan M, </a:t>
            </a:r>
            <a:r>
              <a:rPr lang="en-GB" dirty="0" err="1"/>
              <a:t>Divis</a:t>
            </a:r>
            <a:r>
              <a:rPr lang="en-GB" dirty="0"/>
              <a:t> M, Long J. (2008). </a:t>
            </a:r>
            <a:r>
              <a:rPr lang="en-GB" i="1" dirty="0"/>
              <a:t>Best Practice in the reduction and elimination of seclusion and restraint; Seclusion. Time for change</a:t>
            </a:r>
            <a:r>
              <a:rPr lang="en-GB" dirty="0"/>
              <a:t>. Auckland: </a:t>
            </a:r>
            <a:r>
              <a:rPr lang="en-GB" dirty="0" err="1"/>
              <a:t>Te</a:t>
            </a:r>
            <a:r>
              <a:rPr lang="en-GB" dirty="0"/>
              <a:t> </a:t>
            </a:r>
            <a:r>
              <a:rPr lang="en-GB" dirty="0" err="1"/>
              <a:t>Pou</a:t>
            </a:r>
            <a:r>
              <a:rPr lang="en-GB" dirty="0"/>
              <a:t> </a:t>
            </a:r>
            <a:r>
              <a:rPr lang="en-GB" dirty="0" err="1"/>
              <a:t>Te</a:t>
            </a:r>
            <a:r>
              <a:rPr lang="en-GB" dirty="0"/>
              <a:t> </a:t>
            </a:r>
            <a:r>
              <a:rPr lang="en-GB" dirty="0" err="1"/>
              <a:t>Whakaaro</a:t>
            </a:r>
            <a:r>
              <a:rPr lang="en-GB" dirty="0"/>
              <a:t> Nui: the National Centre of Mental Health Research, Information and Workforce Development.</a:t>
            </a:r>
          </a:p>
          <a:p>
            <a:endParaRPr lang="en-GB" dirty="0"/>
          </a:p>
        </p:txBody>
      </p:sp>
      <p:sp>
        <p:nvSpPr>
          <p:cNvPr id="4" name="Slide Number Placeholder 3"/>
          <p:cNvSpPr>
            <a:spLocks noGrp="1"/>
          </p:cNvSpPr>
          <p:nvPr>
            <p:ph type="sldNum" sz="quarter" idx="10"/>
          </p:nvPr>
        </p:nvSpPr>
        <p:spPr/>
        <p:txBody>
          <a:bodyPr/>
          <a:lstStyle/>
          <a:p>
            <a:fld id="{08A90898-3483-46EC-94C7-3C6810DE366C}" type="slidenum">
              <a:rPr lang="en-GB" smtClean="0"/>
              <a:t>126</a:t>
            </a:fld>
            <a:endParaRPr lang="en-GB"/>
          </a:p>
        </p:txBody>
      </p:sp>
    </p:spTree>
    <p:extLst>
      <p:ext uri="{BB962C8B-B14F-4D97-AF65-F5344CB8AC3E}">
        <p14:creationId xmlns:p14="http://schemas.microsoft.com/office/powerpoint/2010/main" val="2281007913"/>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gu-IN" sz="1200" kern="1200" dirty="0" smtClean="0">
                <a:solidFill>
                  <a:schemeClr val="tx1"/>
                </a:solidFill>
                <a:effectLst/>
                <a:latin typeface="+mn-lt"/>
                <a:ea typeface="+mn-ea"/>
                <a:cs typeface="+mn-cs"/>
              </a:rPr>
              <a:t>શાંત ઓરડીઓના વપરાશ બંધ થવાનું મુખ્ય કારણ છે તેની વ્યવસ્થિત રીતે દેખભાળ ન થવી. ઓરડીઓને કેવી રીતે સ્વચ્છ રાખવી અને એવી વસ્તુઓને સંચય કરવો જે સુરક્ષિત અને સારી ગુણવત્તાની હોય તેનાં માટે કર્મચારીઓને તાલીમ આપવી જરૂરી છે. જેટલું શક્ય હોય તેટલું ઓરડામાં કઈ વસ્તુ હોવી જોઈએ અને તેની સાથે-સાથે ઓરડાનો માપ, રંગ, સ્થળ, વગેરે માટે સેવાર્થી(દર્દી)ઓનો અભિપ્રાય હોવો જોઈએ.</a:t>
            </a:r>
          </a:p>
          <a:p>
            <a:endParaRPr lang="en-GB" baseline="0" dirty="0" smtClean="0"/>
          </a:p>
          <a:p>
            <a:r>
              <a:rPr lang="gu-IN" sz="1200" kern="1200" dirty="0" smtClean="0">
                <a:solidFill>
                  <a:schemeClr val="tx1"/>
                </a:solidFill>
                <a:effectLst/>
                <a:latin typeface="+mn-lt"/>
                <a:ea typeface="+mn-ea"/>
                <a:cs typeface="+mn-cs"/>
              </a:rPr>
              <a:t>શાંત ઓરડાઓનો ઉપયોગ એકાંત અથવા બહાર જવાના સમય તરીકે ન થવો  જોઈએ, તે સેવાર્થી(દર્દી)ઓ માટે સ્વૈચ્છિક હોવો જોઈએ કે ક્યારે ત્ઓ ઓરડાનો ઉપયોગ કરશે અને તેની અંદરની કઈ વસ્તુઓનો ઉપયોગ કરશે. વ્યક્તિગત રીતે સેવાર્થી(દર્દી) ને શું જોઈએ છે એને આધારિત આ એક સારી યુક્તિ છે કે શાંત ઓરડાના વપરાશની વિગતોનો પરિબળોનું સંચાલન કરવા માટે અને તેમને શાંત પાડવામાં મદદ કરવા માટે વ્યક્તિગત યોજનામાં સમાવેશ કરવો.  જ્યારે કર્મચારીઓ ઉશ્કેરાટ અથવા બેચેન અનુભવ કરે ત્યારે તે પણ શાંત ઓરડીઓનો ઉપયોગ કરી શકે.      </a:t>
            </a:r>
            <a:endParaRPr lang="en-IN"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8A90898-3483-46EC-94C7-3C6810DE366C}" type="slidenum">
              <a:rPr lang="en-GB" smtClean="0"/>
              <a:t>127</a:t>
            </a:fld>
            <a:endParaRPr lang="en-GB"/>
          </a:p>
        </p:txBody>
      </p:sp>
    </p:spTree>
    <p:extLst>
      <p:ext uri="{BB962C8B-B14F-4D97-AF65-F5344CB8AC3E}">
        <p14:creationId xmlns:p14="http://schemas.microsoft.com/office/powerpoint/2010/main" val="1923059127"/>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gu-IN" dirty="0" smtClean="0"/>
              <a:t>આ એક શાંત ઓરડીનું</a:t>
            </a:r>
            <a:r>
              <a:rPr lang="gu-IN" baseline="0" dirty="0" smtClean="0"/>
              <a:t> ઉદાહરણ છે. </a:t>
            </a:r>
            <a:endParaRPr lang="en-GB" baseline="0" dirty="0" smtClean="0"/>
          </a:p>
          <a:p>
            <a:endParaRPr lang="en-GB" dirty="0"/>
          </a:p>
          <a:p>
            <a:r>
              <a:rPr lang="gu-IN" dirty="0" smtClean="0"/>
              <a:t>ઘણી</a:t>
            </a:r>
            <a:r>
              <a:rPr lang="gu-IN" baseline="0" dirty="0" smtClean="0"/>
              <a:t> વાર શાંત ઓરડી પણ </a:t>
            </a:r>
            <a:r>
              <a:rPr lang="gu-IN" dirty="0"/>
              <a:t>સંવેદનાત્મક વસ્તુઓ સાથે સંવેદનાત્મક ઓરડી તરીકે કામ કરી શકે છે. </a:t>
            </a:r>
            <a:r>
              <a:rPr lang="en-GB" dirty="0" smtClean="0"/>
              <a:t>Very often a comfort room can also serve as a sensory room with sensory items.</a:t>
            </a:r>
          </a:p>
          <a:p>
            <a:endParaRPr lang="en-GB" dirty="0"/>
          </a:p>
          <a:p>
            <a:r>
              <a:rPr lang="gu-IN" dirty="0"/>
              <a:t>સહભાગીઓને પૂછવું કે શું તેઓ ઓરડીમાં સંવેદનાત્મક ગુણવિશેષ</a:t>
            </a:r>
            <a:r>
              <a:rPr lang="gu-IN" i="1" dirty="0"/>
              <a:t>(એસ્પેક્ટ્સ)</a:t>
            </a:r>
            <a:r>
              <a:rPr lang="gu-IN" dirty="0"/>
              <a:t> ઓળખી શકે છે જે વ્યક્તિને આરામદાયક અને શાંત રહેવા માટે (દા.ત. નરમ ગાલીચા, ઓશીકા, પ્રકાશ, વગેરે) મદદ કરી શકે છે. </a:t>
            </a:r>
            <a:r>
              <a:rPr lang="gu-IN" sz="1200" kern="1200" dirty="0" smtClean="0">
                <a:solidFill>
                  <a:schemeClr val="tx1"/>
                </a:solidFill>
                <a:effectLst/>
                <a:latin typeface="+mn-lt"/>
                <a:ea typeface="+mn-ea"/>
                <a:cs typeface="+mn-cs"/>
              </a:rPr>
              <a:t>સહભાગીઓને એ પણ પૂછો કે શું તેઓ ઓરડીમાં સંવેદનાત્મક સ્વરૂપ</a:t>
            </a:r>
            <a:r>
              <a:rPr lang="gu-IN" sz="1200" i="1" kern="1200" dirty="0" smtClean="0">
                <a:solidFill>
                  <a:schemeClr val="tx1"/>
                </a:solidFill>
                <a:effectLst/>
                <a:latin typeface="+mn-lt"/>
                <a:ea typeface="+mn-ea"/>
                <a:cs typeface="+mn-cs"/>
              </a:rPr>
              <a:t>(એસ્પેક્ટ્સ)</a:t>
            </a:r>
            <a:r>
              <a:rPr lang="gu-IN" sz="1200" kern="1200" dirty="0" smtClean="0">
                <a:solidFill>
                  <a:schemeClr val="tx1"/>
                </a:solidFill>
                <a:effectLst/>
                <a:latin typeface="+mn-lt"/>
                <a:ea typeface="+mn-ea"/>
                <a:cs typeface="+mn-cs"/>
              </a:rPr>
              <a:t> ઓળખી શકે છે જે લોકોને સ્વસ્થ અને શાંત કરવામાં મદદ કરે (દા.ત. નરમ ધાબળા અને ઓશિકા, પ્રકાશ વગેરે) </a:t>
            </a:r>
            <a:endParaRPr lang="en-IN" sz="1200" kern="1200" dirty="0" smtClean="0">
              <a:solidFill>
                <a:schemeClr val="tx1"/>
              </a:solidFill>
              <a:effectLst/>
              <a:latin typeface="+mn-lt"/>
              <a:ea typeface="+mn-ea"/>
              <a:cs typeface="+mn-cs"/>
            </a:endParaRPr>
          </a:p>
          <a:p>
            <a:endParaRPr lang="en-GB" baseline="0" dirty="0" smtClean="0">
              <a:solidFill>
                <a:schemeClr val="accent1"/>
              </a:solidFill>
            </a:endParaRPr>
          </a:p>
          <a:p>
            <a:r>
              <a:rPr lang="en-GB" baseline="0" dirty="0" smtClean="0"/>
              <a:t>Photo credit: </a:t>
            </a:r>
            <a:r>
              <a:rPr lang="en-GB" baseline="0" dirty="0" err="1" smtClean="0"/>
              <a:t>Shodair</a:t>
            </a:r>
            <a:r>
              <a:rPr lang="en-GB" baseline="0" dirty="0" smtClean="0"/>
              <a:t> &lt; http://www.shodair.org/about-facilities.asp&gt;</a:t>
            </a:r>
            <a:endParaRPr lang="en-GB" dirty="0"/>
          </a:p>
        </p:txBody>
      </p:sp>
      <p:sp>
        <p:nvSpPr>
          <p:cNvPr id="4" name="Slide Number Placeholder 3"/>
          <p:cNvSpPr>
            <a:spLocks noGrp="1"/>
          </p:cNvSpPr>
          <p:nvPr>
            <p:ph type="sldNum" sz="quarter" idx="10"/>
          </p:nvPr>
        </p:nvSpPr>
        <p:spPr/>
        <p:txBody>
          <a:bodyPr/>
          <a:lstStyle/>
          <a:p>
            <a:fld id="{5773C815-CE39-4F62-A0DA-8630C6035D8D}" type="slidenum">
              <a:rPr lang="en-GB" smtClean="0"/>
              <a:t>128</a:t>
            </a:fld>
            <a:endParaRPr lang="en-GB"/>
          </a:p>
        </p:txBody>
      </p:sp>
    </p:spTree>
    <p:extLst>
      <p:ext uri="{BB962C8B-B14F-4D97-AF65-F5344CB8AC3E}">
        <p14:creationId xmlns:p14="http://schemas.microsoft.com/office/powerpoint/2010/main" val="3211086973"/>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172">
              <a:defRPr/>
            </a:pPr>
            <a:r>
              <a:rPr lang="gu-IN" dirty="0" smtClean="0"/>
              <a:t>આ </a:t>
            </a:r>
            <a:r>
              <a:rPr lang="gu-IN" dirty="0"/>
              <a:t>મેસેચ્યુસેટ્સ, અમેરીકા(યુ.એસ.)માં શાંત ઓરડીનો અન્ય ઉદાહરણ છે. </a:t>
            </a:r>
            <a:r>
              <a:rPr lang="en-GB" dirty="0" smtClean="0"/>
              <a:t>Another example of a comfort room in Massachusetts in the US. </a:t>
            </a:r>
          </a:p>
          <a:p>
            <a:pPr defTabSz="925172">
              <a:defRPr/>
            </a:pPr>
            <a:endParaRPr lang="en-GB" dirty="0"/>
          </a:p>
          <a:p>
            <a:r>
              <a:rPr lang="gu-IN" dirty="0"/>
              <a:t>સહભાગીઓને પૂછવું કે શું તેઓ ઓરડીમાં સંવેદનાત્મક ગુણવિશેષ</a:t>
            </a:r>
            <a:r>
              <a:rPr lang="gu-IN" i="1" dirty="0"/>
              <a:t>(એસ્પેક્ટ્સ)</a:t>
            </a:r>
            <a:r>
              <a:rPr lang="gu-IN" dirty="0"/>
              <a:t> ઓળખી શકે છે જે વ્યક્તિને આરામદાયક અને શાંત રહેવા માટે (દા.ત. નરમ ગાલીચા, ઓશીકા, પ્રકાશ, વગેરે) મદદ કરી શકે છે. </a:t>
            </a:r>
            <a:endParaRPr lang="en-GB" dirty="0" smtClean="0">
              <a:solidFill>
                <a:schemeClr val="accent1"/>
              </a:solidFill>
            </a:endParaRPr>
          </a:p>
          <a:p>
            <a:pPr defTabSz="925172">
              <a:defRPr/>
            </a:pPr>
            <a:endParaRPr lang="en-GB" dirty="0" smtClean="0"/>
          </a:p>
          <a:p>
            <a:endParaRPr lang="en-GB" dirty="0" smtClean="0"/>
          </a:p>
          <a:p>
            <a:pPr defTabSz="925281">
              <a:defRPr/>
            </a:pPr>
            <a:r>
              <a:rPr lang="en-GB" dirty="0" smtClean="0"/>
              <a:t>Source:</a:t>
            </a:r>
            <a:r>
              <a:rPr lang="en-GB" baseline="0" dirty="0" smtClean="0"/>
              <a:t> </a:t>
            </a:r>
            <a:r>
              <a:rPr lang="en-US" dirty="0"/>
              <a:t>Bluebird, G., (2009)</a:t>
            </a:r>
            <a:r>
              <a:rPr lang="en-US" i="1" dirty="0"/>
              <a:t> Comfort Rooms</a:t>
            </a:r>
            <a:r>
              <a:rPr lang="en-US" dirty="0"/>
              <a:t>, Gainesville: NASMHPD.</a:t>
            </a:r>
            <a:endParaRPr lang="en-GB" dirty="0"/>
          </a:p>
          <a:p>
            <a:endParaRPr lang="en-GB" dirty="0"/>
          </a:p>
        </p:txBody>
      </p:sp>
      <p:sp>
        <p:nvSpPr>
          <p:cNvPr id="4" name="Slide Number Placeholder 3"/>
          <p:cNvSpPr>
            <a:spLocks noGrp="1"/>
          </p:cNvSpPr>
          <p:nvPr>
            <p:ph type="sldNum" sz="quarter" idx="10"/>
          </p:nvPr>
        </p:nvSpPr>
        <p:spPr/>
        <p:txBody>
          <a:bodyPr/>
          <a:lstStyle/>
          <a:p>
            <a:fld id="{5773C815-CE39-4F62-A0DA-8630C6035D8D}" type="slidenum">
              <a:rPr lang="en-GB" smtClean="0"/>
              <a:t>129</a:t>
            </a:fld>
            <a:endParaRPr lang="en-GB"/>
          </a:p>
        </p:txBody>
      </p:sp>
    </p:spTree>
    <p:extLst>
      <p:ext uri="{BB962C8B-B14F-4D97-AF65-F5344CB8AC3E}">
        <p14:creationId xmlns:p14="http://schemas.microsoft.com/office/powerpoint/2010/main" val="3211086973"/>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gu-IN" b="1" dirty="0"/>
              <a:t>અભ્યાસ</a:t>
            </a:r>
            <a:r>
              <a:rPr lang="en-GB" b="1" dirty="0"/>
              <a:t> </a:t>
            </a:r>
            <a:r>
              <a:rPr lang="gu-IN" b="1" dirty="0"/>
              <a:t>૬</a:t>
            </a:r>
            <a:r>
              <a:rPr lang="en-GB" b="1" dirty="0"/>
              <a:t>.</a:t>
            </a:r>
            <a:r>
              <a:rPr lang="gu-IN" b="1" dirty="0"/>
              <a:t>૪</a:t>
            </a:r>
            <a:r>
              <a:rPr lang="en-GB" b="1" dirty="0"/>
              <a:t>: </a:t>
            </a:r>
            <a:r>
              <a:rPr lang="gu-IN" b="1" dirty="0"/>
              <a:t>કેન્દ્રમાં શાંત ઓરડીઓ</a:t>
            </a:r>
            <a:endParaRPr lang="en-GB" b="1" dirty="0"/>
          </a:p>
          <a:p>
            <a:endParaRPr lang="en-GB" dirty="0"/>
          </a:p>
          <a:p>
            <a:r>
              <a:rPr lang="gu-IN" b="1" dirty="0"/>
              <a:t>સંકલનકારની નોંધઃ </a:t>
            </a:r>
            <a:r>
              <a:rPr lang="gu-IN" dirty="0"/>
              <a:t>આ અભ્યાસનો હેતુ સહભાગીઓને તેમનાં કેન્દ્રોમાં શાંત ઓરડીઓ બનાવવા માટેનાં લેવાતા પગલાંઓની સૂચિ તૈયાર કરાવવામાં મદદ કરવાનો છે.  નીચે આપેલાં પ્રશ્ન પૂછો અને ફ્લિપ ચાર્ટ ઉપર વિચારો લખો.</a:t>
            </a:r>
            <a:endParaRPr lang="fr-FR" dirty="0">
              <a:solidFill>
                <a:schemeClr val="accent1"/>
              </a:solidFill>
            </a:endParaRPr>
          </a:p>
          <a:p>
            <a:pPr marL="173490" indent="-173490">
              <a:buFont typeface="Arial" charset="0"/>
              <a:buChar char="•"/>
            </a:pPr>
            <a:r>
              <a:rPr lang="gu-IN" dirty="0"/>
              <a:t>તમારા કેન્દ્રમાં શાંત ઓરડી બનાવવા માટે શું કરવું જોઈએ?</a:t>
            </a:r>
            <a:endParaRPr lang="fr-FR" dirty="0"/>
          </a:p>
          <a:p>
            <a:pPr marL="173490" indent="-173490">
              <a:buFont typeface="Arial" charset="0"/>
              <a:buChar char="•"/>
            </a:pPr>
            <a:r>
              <a:rPr lang="gu-IN" dirty="0"/>
              <a:t>તમે કઇ ઓરડી વાપરશો?</a:t>
            </a:r>
            <a:endParaRPr lang="fr-FR" dirty="0"/>
          </a:p>
          <a:p>
            <a:pPr marL="173490" indent="-173490">
              <a:buFont typeface="Arial" charset="0"/>
              <a:buChar char="•"/>
            </a:pPr>
            <a:r>
              <a:rPr lang="gu-IN" dirty="0"/>
              <a:t>ઓરડીમાં તમે શું રાખી શકશો?</a:t>
            </a:r>
            <a:endParaRPr lang="fr-FR" dirty="0"/>
          </a:p>
          <a:p>
            <a:pPr marL="173490" indent="-173490">
              <a:buFont typeface="Arial" charset="0"/>
              <a:buChar char="•"/>
            </a:pPr>
            <a:r>
              <a:rPr lang="gu-IN" dirty="0"/>
              <a:t>સેવાર્થી(દર્દી)ઓની પ્રતિક્રિયાઓનો સમાવેશ કેવી રીતે કરશો?</a:t>
            </a:r>
            <a:r>
              <a:rPr lang="en-GB" dirty="0"/>
              <a:t>	</a:t>
            </a:r>
            <a:endParaRPr lang="fr-FR" dirty="0"/>
          </a:p>
          <a:p>
            <a:pPr marL="173490" indent="-173490">
              <a:buFont typeface="Arial" charset="0"/>
              <a:buChar char="•"/>
            </a:pPr>
            <a:r>
              <a:rPr lang="gu-IN" dirty="0"/>
              <a:t>તેના નાણાંકીય ભંડોળ ક્યાંથી આવશે?</a:t>
            </a:r>
            <a:endParaRPr lang="fr-FR" dirty="0"/>
          </a:p>
          <a:p>
            <a:endParaRPr lang="fr-FR" dirty="0"/>
          </a:p>
          <a:p>
            <a:endParaRPr lang="en-GB" dirty="0"/>
          </a:p>
        </p:txBody>
      </p:sp>
      <p:sp>
        <p:nvSpPr>
          <p:cNvPr id="4" name="Slide Number Placeholder 3"/>
          <p:cNvSpPr>
            <a:spLocks noGrp="1"/>
          </p:cNvSpPr>
          <p:nvPr>
            <p:ph type="sldNum" sz="quarter" idx="10"/>
          </p:nvPr>
        </p:nvSpPr>
        <p:spPr/>
        <p:txBody>
          <a:bodyPr/>
          <a:lstStyle/>
          <a:p>
            <a:fld id="{08A90898-3483-46EC-94C7-3C6810DE366C}" type="slidenum">
              <a:rPr lang="en-GB" smtClean="0"/>
              <a:t>130</a:t>
            </a:fld>
            <a:endParaRPr lang="en-GB"/>
          </a:p>
        </p:txBody>
      </p:sp>
    </p:spTree>
    <p:extLst>
      <p:ext uri="{BB962C8B-B14F-4D97-AF65-F5344CB8AC3E}">
        <p14:creationId xmlns:p14="http://schemas.microsoft.com/office/powerpoint/2010/main" val="1855742650"/>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08A90898-3483-46EC-94C7-3C6810DE366C}" type="slidenum">
              <a:rPr lang="en-GB" smtClean="0"/>
              <a:t>131</a:t>
            </a:fld>
            <a:endParaRPr lang="en-GB"/>
          </a:p>
        </p:txBody>
      </p:sp>
    </p:spTree>
    <p:extLst>
      <p:ext uri="{BB962C8B-B14F-4D97-AF65-F5344CB8AC3E}">
        <p14:creationId xmlns:p14="http://schemas.microsoft.com/office/powerpoint/2010/main" val="85919837"/>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8A90898-3483-46EC-94C7-3C6810DE366C}" type="slidenum">
              <a:rPr lang="en-GB" smtClean="0"/>
              <a:t>132</a:t>
            </a:fld>
            <a:endParaRPr lang="en-GB"/>
          </a:p>
        </p:txBody>
      </p:sp>
    </p:spTree>
    <p:extLst>
      <p:ext uri="{BB962C8B-B14F-4D97-AF65-F5344CB8AC3E}">
        <p14:creationId xmlns:p14="http://schemas.microsoft.com/office/powerpoint/2010/main" val="14206705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gu-IN" b="1" dirty="0"/>
              <a:t>ક્યારે અને કેમ એકાંત અને નિયંત્રણ વપરાતા હોય છે?</a:t>
            </a:r>
            <a:r>
              <a:rPr lang="en-GB" b="1" dirty="0"/>
              <a:t> </a:t>
            </a:r>
            <a:endParaRPr lang="en-GB" dirty="0"/>
          </a:p>
          <a:p>
            <a:pPr marL="173490" indent="-173490">
              <a:buFont typeface="Arial" charset="0"/>
              <a:buChar char="•"/>
            </a:pPr>
            <a:r>
              <a:rPr lang="gu-IN" dirty="0"/>
              <a:t>હાનિકારક અથવા દેખીતી રીતે સાબિત થયેલા વર્તનને કાબૂમાં કરવા માટે</a:t>
            </a:r>
            <a:endParaRPr lang="fr-FR" dirty="0"/>
          </a:p>
          <a:p>
            <a:pPr marL="173490" indent="-173490">
              <a:buFont typeface="Arial" charset="0"/>
              <a:buChar char="•"/>
            </a:pPr>
            <a:r>
              <a:rPr lang="gu-IN" dirty="0"/>
              <a:t>પરિસ્થિતિને કાબૂમાં કરવા માટે</a:t>
            </a:r>
            <a:r>
              <a:rPr lang="en-GB" dirty="0"/>
              <a:t> </a:t>
            </a:r>
            <a:endParaRPr lang="fr-FR" dirty="0"/>
          </a:p>
          <a:p>
            <a:pPr marL="173490" indent="-173490">
              <a:buFont typeface="Arial" charset="0"/>
              <a:buChar char="•"/>
            </a:pPr>
            <a:r>
              <a:rPr lang="gu-IN" dirty="0"/>
              <a:t>જેઓ સૂચનો અનુસરતા ન હોય તેઓને સજા કરવા માટે</a:t>
            </a:r>
            <a:r>
              <a:rPr lang="en-GB" dirty="0"/>
              <a:t> </a:t>
            </a:r>
            <a:endParaRPr lang="fr-FR" dirty="0"/>
          </a:p>
          <a:p>
            <a:pPr marL="173490" indent="-173490">
              <a:buFont typeface="Arial" charset="0"/>
              <a:buChar char="•"/>
            </a:pPr>
            <a:r>
              <a:rPr lang="gu-IN" dirty="0"/>
              <a:t>અમુક પ્રકારના વર્તન ઉપર સખ્તાઇ કરવી અથવા ઉપકાર કરવા માટે</a:t>
            </a:r>
            <a:endParaRPr lang="fr-FR" dirty="0"/>
          </a:p>
          <a:p>
            <a:pPr marL="173490" indent="-173490">
              <a:buFont typeface="Arial" charset="0"/>
              <a:buChar char="•"/>
            </a:pPr>
            <a:r>
              <a:rPr lang="gu-IN" dirty="0"/>
              <a:t>માનસિક બીમારી હોવાના કારણે એવી ધારણાઓ અને માન્યતાઓ કે સેવાર્થી(દર્દી)ઓ ખતરનાક હોઇ શકે, તેવા સ્વચલિત પરિણામ તરીકે</a:t>
            </a:r>
            <a:endParaRPr lang="fr-FR" dirty="0"/>
          </a:p>
          <a:p>
            <a:pPr marL="173490" indent="-173490">
              <a:buFont typeface="Arial" charset="0"/>
              <a:buChar char="•"/>
            </a:pPr>
            <a:r>
              <a:rPr lang="gu-IN" dirty="0"/>
              <a:t>પ્રમાણભૂત પ્રક્રિયા તરીકે</a:t>
            </a:r>
            <a:endParaRPr lang="fr-FR" dirty="0"/>
          </a:p>
        </p:txBody>
      </p:sp>
      <p:sp>
        <p:nvSpPr>
          <p:cNvPr id="4" name="Slide Number Placeholder 3"/>
          <p:cNvSpPr>
            <a:spLocks noGrp="1"/>
          </p:cNvSpPr>
          <p:nvPr>
            <p:ph type="sldNum" sz="quarter" idx="10"/>
          </p:nvPr>
        </p:nvSpPr>
        <p:spPr/>
        <p:txBody>
          <a:bodyPr/>
          <a:lstStyle/>
          <a:p>
            <a:fld id="{08A90898-3483-46EC-94C7-3C6810DE366C}" type="slidenum">
              <a:rPr lang="en-GB" smtClean="0"/>
              <a:t>13</a:t>
            </a:fld>
            <a:endParaRPr lang="en-GB"/>
          </a:p>
        </p:txBody>
      </p:sp>
    </p:spTree>
    <p:extLst>
      <p:ext uri="{BB962C8B-B14F-4D97-AF65-F5344CB8AC3E}">
        <p14:creationId xmlns:p14="http://schemas.microsoft.com/office/powerpoint/2010/main" val="2402512576"/>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gu-IN" b="1" i="1" dirty="0"/>
              <a:t>સહભાગીઓને પુછોઃ</a:t>
            </a:r>
            <a:endParaRPr lang="fr-FR" dirty="0">
              <a:solidFill>
                <a:schemeClr val="accent1"/>
              </a:solidFill>
            </a:endParaRPr>
          </a:p>
          <a:p>
            <a:r>
              <a:rPr lang="gu-IN" dirty="0"/>
              <a:t>આ સત્રમાં તમે શીખ્યા એ ૩ મુદ્દાઓ(પોઈન્ટ્સ) કયા છે?</a:t>
            </a:r>
            <a:endParaRPr lang="fr-FR" dirty="0"/>
          </a:p>
          <a:p>
            <a:r>
              <a:rPr lang="en-GB" dirty="0"/>
              <a:t> </a:t>
            </a:r>
            <a:endParaRPr lang="fr-FR" dirty="0"/>
          </a:p>
          <a:p>
            <a:r>
              <a:rPr lang="gu-IN" dirty="0"/>
              <a:t>સ્લાઇડ ઉપર અગત્યના સૂચનો સાથે આ પ્રશ્નને અનુસરો</a:t>
            </a:r>
            <a:endParaRPr lang="fr-FR" dirty="0">
              <a:solidFill>
                <a:schemeClr val="accent1"/>
              </a:solidFill>
            </a:endParaRPr>
          </a:p>
        </p:txBody>
      </p:sp>
      <p:sp>
        <p:nvSpPr>
          <p:cNvPr id="4" name="Espace réservé du numéro de diapositive 3"/>
          <p:cNvSpPr>
            <a:spLocks noGrp="1"/>
          </p:cNvSpPr>
          <p:nvPr>
            <p:ph type="sldNum" sz="quarter" idx="10"/>
          </p:nvPr>
        </p:nvSpPr>
        <p:spPr/>
        <p:txBody>
          <a:bodyPr/>
          <a:lstStyle/>
          <a:p>
            <a:fld id="{08A90898-3483-46EC-94C7-3C6810DE366C}" type="slidenum">
              <a:rPr lang="en-GB" smtClean="0"/>
              <a:t>133</a:t>
            </a:fld>
            <a:endParaRPr lang="en-GB"/>
          </a:p>
        </p:txBody>
      </p:sp>
    </p:spTree>
    <p:extLst>
      <p:ext uri="{BB962C8B-B14F-4D97-AF65-F5344CB8AC3E}">
        <p14:creationId xmlns:p14="http://schemas.microsoft.com/office/powerpoint/2010/main" val="464091610"/>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gu-IN" b="1" dirty="0"/>
              <a:t>સમાપ્ત કરવું</a:t>
            </a:r>
            <a:r>
              <a:rPr lang="en-IN" b="1" dirty="0"/>
              <a:t>:</a:t>
            </a:r>
            <a:r>
              <a:rPr lang="gu-IN" b="1" dirty="0"/>
              <a:t> સત્ર (બ)</a:t>
            </a:r>
            <a:endParaRPr lang="fr-FR" dirty="0"/>
          </a:p>
          <a:p>
            <a:pPr lvl="0"/>
            <a:r>
              <a:rPr lang="gu-IN" dirty="0"/>
              <a:t>એકાંત અને નિયંત્રણ વગર તંગ પરિસ્થિતિઓને અટકાવવા અને તેનું સંચાલન કરવામાં મદદ કરવા માટે ઘણી વ્યૂહરચનાઓ છે</a:t>
            </a:r>
            <a:endParaRPr lang="fr-FR" dirty="0"/>
          </a:p>
          <a:p>
            <a:pPr lvl="0"/>
            <a:r>
              <a:rPr lang="gu-IN" dirty="0"/>
              <a:t>વ્યક્તિને શાંત પાડવાની મદદ કરતી વખતે આદર, સંવેદના અને સારો વાર્તાલાપ જરૂરી છે</a:t>
            </a:r>
            <a:endParaRPr lang="fr-FR" dirty="0"/>
          </a:p>
          <a:p>
            <a:pPr lvl="0"/>
            <a:r>
              <a:rPr lang="gu-IN" dirty="0"/>
              <a:t>તંગ પરિસ્થિતિઓને શાંત કરવામાં મદદ કરવા માટે વૈકલ્પિક વ્યૂહરચનાઓ અંતર્ગતઃ</a:t>
            </a:r>
            <a:endParaRPr lang="fr-FR" dirty="0"/>
          </a:p>
          <a:p>
            <a:pPr marL="693961" lvl="1" indent="-231320">
              <a:buFont typeface="+mj-lt"/>
              <a:buAutoNum type="arabicPeriod"/>
            </a:pPr>
            <a:r>
              <a:rPr lang="gu-IN" dirty="0"/>
              <a:t>૧.	સંવેદનાત્મક અભિગમો</a:t>
            </a:r>
            <a:endParaRPr lang="fr-FR" dirty="0"/>
          </a:p>
          <a:p>
            <a:pPr marL="693961" lvl="1" indent="-231320">
              <a:buFont typeface="+mj-lt"/>
              <a:buAutoNum type="arabicPeriod"/>
            </a:pPr>
            <a:r>
              <a:rPr lang="gu-IN" dirty="0"/>
              <a:t>૨.	શાંત ઓરડીઓ</a:t>
            </a:r>
            <a:endParaRPr lang="fr-FR" dirty="0"/>
          </a:p>
          <a:p>
            <a:pPr marL="693961" lvl="1" indent="-231320">
              <a:buFont typeface="+mj-lt"/>
              <a:buAutoNum type="arabicPeriod"/>
            </a:pPr>
            <a:r>
              <a:rPr lang="gu-IN" dirty="0"/>
              <a:t>૩.	વ્યક્તિગત યોજનાઓ</a:t>
            </a:r>
            <a:endParaRPr lang="fr-FR" dirty="0"/>
          </a:p>
          <a:p>
            <a:pPr marL="693961" lvl="1" indent="-231320">
              <a:buFont typeface="+mj-lt"/>
              <a:buAutoNum type="arabicPeriod"/>
            </a:pPr>
            <a:r>
              <a:rPr lang="gu-IN" dirty="0"/>
              <a:t>૪.	વાર્તાલાપની આવડતો</a:t>
            </a:r>
            <a:endParaRPr lang="fr-FR" dirty="0"/>
          </a:p>
          <a:p>
            <a:pPr marL="693961" lvl="1" indent="-231320">
              <a:buFont typeface="+mj-lt"/>
              <a:buAutoNum type="arabicPeriod"/>
            </a:pPr>
            <a:r>
              <a:rPr lang="gu-IN" dirty="0"/>
              <a:t>૫.	કટોકટીનું સંચાલન કરતા જૂથો (ક્રાઇસીસ સિસ્પોન્સ ટિમ્સ)</a:t>
            </a:r>
            <a:endParaRPr lang="fr-FR" dirty="0"/>
          </a:p>
          <a:p>
            <a:endParaRPr lang="en-GB" dirty="0"/>
          </a:p>
        </p:txBody>
      </p:sp>
      <p:sp>
        <p:nvSpPr>
          <p:cNvPr id="4" name="Slide Number Placeholder 3"/>
          <p:cNvSpPr>
            <a:spLocks noGrp="1"/>
          </p:cNvSpPr>
          <p:nvPr>
            <p:ph type="sldNum" sz="quarter" idx="10"/>
          </p:nvPr>
        </p:nvSpPr>
        <p:spPr/>
        <p:txBody>
          <a:bodyPr/>
          <a:lstStyle/>
          <a:p>
            <a:fld id="{5773C815-CE39-4F62-A0DA-8630C6035D8D}" type="slidenum">
              <a:rPr lang="en-GB" smtClean="0"/>
              <a:t>134</a:t>
            </a:fld>
            <a:endParaRPr lang="en-GB"/>
          </a:p>
        </p:txBody>
      </p:sp>
    </p:spTree>
    <p:extLst>
      <p:ext uri="{BB962C8B-B14F-4D97-AF65-F5344CB8AC3E}">
        <p14:creationId xmlns:p14="http://schemas.microsoft.com/office/powerpoint/2010/main" val="12764354"/>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gu-IN" b="1" dirty="0"/>
              <a:t>પ્રતિબિંબીત પ્રયોગ</a:t>
            </a:r>
            <a:endParaRPr lang="en-GB" b="1" i="0" dirty="0" smtClean="0"/>
          </a:p>
          <a:p>
            <a:endParaRPr lang="en-GB" b="1" dirty="0" smtClean="0"/>
          </a:p>
          <a:p>
            <a:r>
              <a:rPr lang="gu-IN" b="1" dirty="0"/>
              <a:t>સંકલનકારની નોંધઃ </a:t>
            </a:r>
            <a:r>
              <a:rPr lang="gu-IN" dirty="0"/>
              <a:t>પ્રતિબિંબીત પ્રયોગ સત્ર (બ) અને (ક) સાથે સેતુ તરીકે કામ કરશે અને તે સહભાગીઓને વધુ વિચારવાની તક આપશે કે તેઓ આજના અભ્યાસમાં શું શીખ્યા.</a:t>
            </a:r>
            <a:r>
              <a:rPr lang="en-GB" dirty="0">
                <a:solidFill>
                  <a:schemeClr val="accent1"/>
                </a:solidFill>
              </a:rPr>
              <a:t> </a:t>
            </a:r>
            <a:endParaRPr lang="fr-FR" dirty="0">
              <a:solidFill>
                <a:schemeClr val="accent1"/>
              </a:solidFill>
            </a:endParaRPr>
          </a:p>
          <a:p>
            <a:r>
              <a:rPr lang="en-GB" dirty="0"/>
              <a:t> </a:t>
            </a:r>
            <a:endParaRPr lang="fr-FR" dirty="0"/>
          </a:p>
          <a:p>
            <a:r>
              <a:rPr lang="gu-IN" dirty="0"/>
              <a:t>નીચે આપેલો પ્રશ્ન સત્ર પછી પ્રતિબિંબીત કરવાનો છે. બીજા સત્રમાં ચર્ચા કરવા માટે તમે તમારો જવાબ લખી શકો છો અથવા તેનો વિચાર કરી શકો છો.</a:t>
            </a:r>
            <a:endParaRPr lang="fr-FR" dirty="0">
              <a:solidFill>
                <a:schemeClr val="accent1"/>
              </a:solidFill>
            </a:endParaRPr>
          </a:p>
          <a:p>
            <a:r>
              <a:rPr lang="en-GB" dirty="0"/>
              <a:t> </a:t>
            </a:r>
            <a:endParaRPr lang="fr-FR" dirty="0"/>
          </a:p>
          <a:p>
            <a:r>
              <a:rPr lang="gu-IN" dirty="0"/>
              <a:t>વ્યક્તિગત રીતે, તમારા કેન્દ્રમાં એકાંત અને નિયંત્રણના ઉપયોગ ને અટકાવવા માટે તમે શું કરી શકો?</a:t>
            </a:r>
            <a:endParaRPr lang="fr-FR" dirty="0"/>
          </a:p>
          <a:p>
            <a:endParaRPr lang="en-GB" b="1" dirty="0"/>
          </a:p>
        </p:txBody>
      </p:sp>
      <p:sp>
        <p:nvSpPr>
          <p:cNvPr id="4" name="Espace réservé du numéro de diapositive 3"/>
          <p:cNvSpPr>
            <a:spLocks noGrp="1"/>
          </p:cNvSpPr>
          <p:nvPr>
            <p:ph type="sldNum" sz="quarter" idx="10"/>
          </p:nvPr>
        </p:nvSpPr>
        <p:spPr/>
        <p:txBody>
          <a:bodyPr/>
          <a:lstStyle/>
          <a:p>
            <a:fld id="{08A90898-3483-46EC-94C7-3C6810DE366C}" type="slidenum">
              <a:rPr lang="en-GB" smtClean="0"/>
              <a:t>135</a:t>
            </a:fld>
            <a:endParaRPr lang="en-GB"/>
          </a:p>
        </p:txBody>
      </p:sp>
    </p:spTree>
    <p:extLst>
      <p:ext uri="{BB962C8B-B14F-4D97-AF65-F5344CB8AC3E}">
        <p14:creationId xmlns:p14="http://schemas.microsoft.com/office/powerpoint/2010/main" val="1766705845"/>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8A90898-3483-46EC-94C7-3C6810DE366C}" type="slidenum">
              <a:rPr lang="en-GB" smtClean="0"/>
              <a:t>136</a:t>
            </a:fld>
            <a:endParaRPr lang="en-GB"/>
          </a:p>
        </p:txBody>
      </p:sp>
    </p:spTree>
    <p:extLst>
      <p:ext uri="{BB962C8B-B14F-4D97-AF65-F5344CB8AC3E}">
        <p14:creationId xmlns:p14="http://schemas.microsoft.com/office/powerpoint/2010/main" val="2787453842"/>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8A90898-3483-46EC-94C7-3C6810DE366C}" type="slidenum">
              <a:rPr lang="en-GB" smtClean="0"/>
              <a:t>137</a:t>
            </a:fld>
            <a:endParaRPr lang="en-GB"/>
          </a:p>
        </p:txBody>
      </p:sp>
    </p:spTree>
    <p:extLst>
      <p:ext uri="{BB962C8B-B14F-4D97-AF65-F5344CB8AC3E}">
        <p14:creationId xmlns:p14="http://schemas.microsoft.com/office/powerpoint/2010/main" val="2171081614"/>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25281">
              <a:defRPr/>
            </a:pPr>
            <a:r>
              <a:rPr lang="gu-IN" b="1" dirty="0"/>
              <a:t>વિષય ૧</a:t>
            </a:r>
            <a:r>
              <a:rPr lang="en-GB" b="1" dirty="0"/>
              <a:t>: </a:t>
            </a:r>
            <a:r>
              <a:rPr lang="gu-IN" dirty="0"/>
              <a:t>એકાંત અને નિયંત્રણને દૂર કરવા માટેના લેવાતા પગલાં</a:t>
            </a:r>
            <a:endParaRPr lang="fr-FR" dirty="0"/>
          </a:p>
          <a:p>
            <a:endParaRPr lang="en-GB" dirty="0"/>
          </a:p>
        </p:txBody>
      </p:sp>
      <p:sp>
        <p:nvSpPr>
          <p:cNvPr id="4" name="Espace réservé du numéro de diapositive 3"/>
          <p:cNvSpPr>
            <a:spLocks noGrp="1"/>
          </p:cNvSpPr>
          <p:nvPr>
            <p:ph type="sldNum" sz="quarter" idx="10"/>
          </p:nvPr>
        </p:nvSpPr>
        <p:spPr/>
        <p:txBody>
          <a:bodyPr/>
          <a:lstStyle/>
          <a:p>
            <a:fld id="{08A90898-3483-46EC-94C7-3C6810DE366C}" type="slidenum">
              <a:rPr lang="en-GB" smtClean="0"/>
              <a:t>138</a:t>
            </a:fld>
            <a:endParaRPr lang="en-GB"/>
          </a:p>
        </p:txBody>
      </p:sp>
    </p:spTree>
    <p:extLst>
      <p:ext uri="{BB962C8B-B14F-4D97-AF65-F5344CB8AC3E}">
        <p14:creationId xmlns:p14="http://schemas.microsoft.com/office/powerpoint/2010/main" val="1236815138"/>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gu-IN" b="1" dirty="0"/>
              <a:t>અભ્યાસ</a:t>
            </a:r>
            <a:r>
              <a:rPr lang="en-GB" b="1" dirty="0"/>
              <a:t> </a:t>
            </a:r>
            <a:r>
              <a:rPr lang="gu-IN" b="1" dirty="0"/>
              <a:t>૧</a:t>
            </a:r>
            <a:r>
              <a:rPr lang="en-GB" b="1" dirty="0"/>
              <a:t>.</a:t>
            </a:r>
            <a:r>
              <a:rPr lang="gu-IN" b="1" dirty="0"/>
              <a:t>૧</a:t>
            </a:r>
            <a:r>
              <a:rPr lang="en-GB" b="1" dirty="0"/>
              <a:t>: </a:t>
            </a:r>
            <a:r>
              <a:rPr lang="gu-IN" b="1" dirty="0"/>
              <a:t>કેન્દ્રમાં પડકારરૂપ વર્તન અને કટોકટીનું સંચાલન કરવા માટેની વર્તમાન પધ્ધતિઓ </a:t>
            </a:r>
            <a:r>
              <a:rPr lang="fr-FR" i="0" dirty="0" smtClean="0">
                <a:effectLst/>
              </a:rPr>
              <a:t> </a:t>
            </a:r>
            <a:endParaRPr lang="en-GB" dirty="0"/>
          </a:p>
          <a:p>
            <a:endParaRPr lang="en-GB" dirty="0"/>
          </a:p>
          <a:p>
            <a:r>
              <a:rPr lang="gu-IN" b="1" dirty="0"/>
              <a:t>સંકલનકારની નોંધઃ</a:t>
            </a:r>
            <a:r>
              <a:rPr lang="gu-IN" dirty="0"/>
              <a:t> સંક્ષિપ્તમાં ચર્ચા કરવા માટેનો આ અભ્યાસ છે જેમાં સહભાગીઓને બોલવા માટે પ્રોત્સાહિત કરવાનો કે હાલમાં તેઓ કટોકટી અથવા પડકારરૂપ પરિસ્થિતિનો સામનો કેવી રીતે કરે છે. જો જરૂરી હોય તો સત્ર (અ) (અભ્યાસ ૧.૧)માં પૂર્ણ થયેલ સ્પાઇડર/ચાર્ટ ફ્લિપ ચાર્ટનો ફરી સંદર્ભ લેવો.</a:t>
            </a:r>
            <a:endParaRPr lang="fr-FR" dirty="0">
              <a:solidFill>
                <a:schemeClr val="accent1"/>
              </a:solidFill>
            </a:endParaRPr>
          </a:p>
          <a:p>
            <a:pPr lvl="0"/>
            <a:endParaRPr lang="en-GB" dirty="0"/>
          </a:p>
          <a:p>
            <a:pPr lvl="0"/>
            <a:r>
              <a:rPr lang="gu-IN" dirty="0"/>
              <a:t>કટોકટી, પડકારરૂપ પરિસ્થિતિ અથવા વર્તનનો સામનો જ્યારે કરવો પડે તો હાલમાં તમે શું કરો છો?</a:t>
            </a:r>
            <a:endParaRPr lang="fr-FR" dirty="0"/>
          </a:p>
        </p:txBody>
      </p:sp>
      <p:sp>
        <p:nvSpPr>
          <p:cNvPr id="4" name="Slide Number Placeholder 3"/>
          <p:cNvSpPr>
            <a:spLocks noGrp="1"/>
          </p:cNvSpPr>
          <p:nvPr>
            <p:ph type="sldNum" sz="quarter" idx="10"/>
          </p:nvPr>
        </p:nvSpPr>
        <p:spPr/>
        <p:txBody>
          <a:bodyPr/>
          <a:lstStyle/>
          <a:p>
            <a:fld id="{08A90898-3483-46EC-94C7-3C6810DE366C}" type="slidenum">
              <a:rPr lang="en-GB" smtClean="0"/>
              <a:t>139</a:t>
            </a:fld>
            <a:endParaRPr lang="en-GB"/>
          </a:p>
        </p:txBody>
      </p:sp>
    </p:spTree>
    <p:extLst>
      <p:ext uri="{BB962C8B-B14F-4D97-AF65-F5344CB8AC3E}">
        <p14:creationId xmlns:p14="http://schemas.microsoft.com/office/powerpoint/2010/main" val="1855742650"/>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8163" y="0"/>
            <a:ext cx="2935287" cy="2201863"/>
          </a:xfrm>
        </p:spPr>
      </p:sp>
      <p:sp>
        <p:nvSpPr>
          <p:cNvPr id="3" name="Notes Placeholder 2"/>
          <p:cNvSpPr>
            <a:spLocks noGrp="1"/>
          </p:cNvSpPr>
          <p:nvPr>
            <p:ph type="body" idx="1"/>
          </p:nvPr>
        </p:nvSpPr>
        <p:spPr>
          <a:xfrm>
            <a:off x="189164" y="2310264"/>
            <a:ext cx="6687886" cy="6931828"/>
          </a:xfrm>
        </p:spPr>
        <p:txBody>
          <a:bodyPr/>
          <a:lstStyle/>
          <a:p>
            <a:r>
              <a:rPr lang="gu-IN" b="1" dirty="0"/>
              <a:t>અભ્યાસ</a:t>
            </a:r>
            <a:r>
              <a:rPr lang="en-GB" b="1" dirty="0"/>
              <a:t> </a:t>
            </a:r>
            <a:r>
              <a:rPr lang="gu-IN" b="1" dirty="0"/>
              <a:t>૧</a:t>
            </a:r>
            <a:r>
              <a:rPr lang="en-GB" b="1" dirty="0"/>
              <a:t>.</a:t>
            </a:r>
            <a:r>
              <a:rPr lang="gu-IN" b="1" dirty="0"/>
              <a:t>૨</a:t>
            </a:r>
            <a:r>
              <a:rPr lang="en-GB" b="1" dirty="0"/>
              <a:t>: </a:t>
            </a:r>
            <a:r>
              <a:rPr lang="gu-IN" b="1" dirty="0"/>
              <a:t>એકાંત અને નિયંત્રણને દૂર કરવા માટેના </a:t>
            </a:r>
            <a:r>
              <a:rPr lang="gu-IN" b="1" u="sng" dirty="0"/>
              <a:t>વ્યક્તિગત</a:t>
            </a:r>
            <a:r>
              <a:rPr lang="gu-IN" b="1" dirty="0"/>
              <a:t> પગલાં</a:t>
            </a:r>
            <a:r>
              <a:rPr lang="fr-FR" i="0" dirty="0" smtClean="0">
                <a:effectLst/>
              </a:rPr>
              <a:t> </a:t>
            </a:r>
            <a:endParaRPr lang="en-GB" dirty="0"/>
          </a:p>
          <a:p>
            <a:endParaRPr lang="en-GB" dirty="0"/>
          </a:p>
          <a:p>
            <a:r>
              <a:rPr lang="gu-IN" b="1" dirty="0"/>
              <a:t>સંકલનકારની નોંધઃ </a:t>
            </a:r>
            <a:r>
              <a:rPr lang="gu-IN" dirty="0"/>
              <a:t>આ અભ્યાસનો હેતુ સહભાગીઓને અગાઉના અભ્યાસમાં આપેલ પધ્ધતિઓના બદલે સત્ર (બ)માંથી વિકલ્પોના અમલીકરણ વિશે ચર્ચા કરવા માટે પ્રોત્સાહિત કરવાનો છે. વ્યક્તિગત પગલાં દ્વારા એકાંત અને નિયંત્રણને દૂર કરવા માટે જૂથને વચન આપવા પ્રોત્સાહિત કરવાનો છે.  વ્યક્તિગત પ્રતિબિંબથી શરૂઆત કર્યા પછી, સંભવિત વ્યક્તિગત પગલાંઓ ઉપર જૂથ-સૂચિ બનાવવાનો અભ્યાસ અનુસરવો.  ફ્લિપ ચાર્ટ ઉપર વિચારોની સૂચિ બનાવવી.</a:t>
            </a:r>
            <a:endParaRPr lang="fr-FR" dirty="0">
              <a:solidFill>
                <a:schemeClr val="accent1"/>
              </a:solidFill>
            </a:endParaRPr>
          </a:p>
          <a:p>
            <a:r>
              <a:rPr lang="gu-IN" dirty="0"/>
              <a:t>સહભાગીઓને એકાંત અને નિયંત્રણને દૂર કરવા માટે, કર્મચારીઓ લઇ શકે એવા અમુક ચોક્કસ વ્યક્તિગત પગલાંઓ વિશે વિચારવાનું કહીને આવકારો.  જૂથને પૂછોઃ</a:t>
            </a:r>
            <a:endParaRPr lang="fr-FR" dirty="0">
              <a:solidFill>
                <a:schemeClr val="accent1"/>
              </a:solidFill>
            </a:endParaRPr>
          </a:p>
          <a:p>
            <a:r>
              <a:rPr lang="en-GB" dirty="0"/>
              <a:t> </a:t>
            </a:r>
            <a:endParaRPr lang="fr-FR" dirty="0"/>
          </a:p>
          <a:p>
            <a:r>
              <a:rPr lang="gu-IN" dirty="0"/>
              <a:t>માનસિક આરોગ્ય કેન્દ્રમાં એકાંત અને નિયંત્રણનો ઉપયોગ દૂર કરવા માટે કર્મચારીઓ એવા કયા અમુક </a:t>
            </a:r>
            <a:r>
              <a:rPr lang="gu-IN" u="sng" dirty="0"/>
              <a:t>વ્યક્તિગત</a:t>
            </a:r>
            <a:r>
              <a:rPr lang="gu-IN" dirty="0"/>
              <a:t> પગલાંઓ લઇ શકે?</a:t>
            </a:r>
            <a:endParaRPr lang="fr-FR" dirty="0"/>
          </a:p>
          <a:p>
            <a:r>
              <a:rPr lang="en-GB" dirty="0"/>
              <a:t> </a:t>
            </a:r>
            <a:endParaRPr lang="fr-FR" dirty="0"/>
          </a:p>
          <a:p>
            <a:r>
              <a:rPr lang="gu-IN" dirty="0"/>
              <a:t>૫ થી ૧૦ મિનિટના વ્યક્તિગત પ્રતિબિંબ પછી, સહભાગીઓને જૂથ સાથે તેમનાં વિચારોની આપલે કરવા આવકારો. પ્રતિભાવોની સૂચિ  ફ્લિપ ચાર્ટ ઉપર લખો. અમુક ઉદાહરણોમાં જેનો સમાવેશ થાય છે (પણ તે સીમિત નથી)</a:t>
            </a:r>
            <a:r>
              <a:rPr lang="en-IN" dirty="0"/>
              <a:t>:</a:t>
            </a:r>
            <a:endParaRPr lang="fr-FR" dirty="0">
              <a:solidFill>
                <a:schemeClr val="accent1"/>
              </a:solidFill>
            </a:endParaRPr>
          </a:p>
          <a:p>
            <a:pPr marL="173490" indent="-173490">
              <a:buFont typeface="Arial" charset="0"/>
              <a:buChar char="•"/>
            </a:pPr>
            <a:r>
              <a:rPr lang="gu-IN" dirty="0"/>
              <a:t>તંગ પરિસ્થિતિઓ પાસે જતાં પહેલા શ્વાસ લો જેથી આવેગમાં આવીને પરિસ્થિતિનો સામનો કરવા કરતાં તમને તમારી જાત માટે વિચારવાનો સમય મળે.</a:t>
            </a:r>
            <a:endParaRPr lang="fr-FR" dirty="0">
              <a:solidFill>
                <a:schemeClr val="accent1"/>
              </a:solidFill>
            </a:endParaRPr>
          </a:p>
          <a:p>
            <a:pPr marL="173490" indent="-173490">
              <a:buFont typeface="Arial" charset="0"/>
              <a:buChar char="•"/>
            </a:pPr>
            <a:r>
              <a:rPr lang="gu-IN" dirty="0"/>
              <a:t>હું કોઈને પડકારરૂપ વર્તન કરતા જોઉં, તો મારે મારો અવાજ ધીમો કરવો, વર્તનને શાંત કરવું, સુવ્યવહાર અને સમજદારી રાખવી.</a:t>
            </a:r>
            <a:endParaRPr lang="fr-FR" dirty="0">
              <a:solidFill>
                <a:schemeClr val="accent1"/>
              </a:solidFill>
            </a:endParaRPr>
          </a:p>
          <a:p>
            <a:pPr marL="173490" indent="-173490">
              <a:buFont typeface="Arial" charset="0"/>
              <a:buChar char="•"/>
            </a:pPr>
            <a:r>
              <a:rPr lang="gu-IN" dirty="0"/>
              <a:t>વ્યક્તિગત યોજનાઓ બનાવવા માટે સેવાર્થી(દર્દી)ઓ સાથે કામ કરવું.</a:t>
            </a:r>
            <a:endParaRPr lang="fr-FR" dirty="0">
              <a:solidFill>
                <a:schemeClr val="accent1"/>
              </a:solidFill>
            </a:endParaRPr>
          </a:p>
          <a:p>
            <a:pPr marL="173490" indent="-173490">
              <a:buFont typeface="Arial" charset="0"/>
              <a:buChar char="•"/>
            </a:pPr>
            <a:r>
              <a:rPr lang="gu-IN" dirty="0"/>
              <a:t>તંગ પરિસ્થિતિ પાસે જતી વખતે, એ વિચારવું કે બીજી વ્યક્તિ કેવું વિચારતી હશે અને તેનાં વ્યક્તિગત પરિબળો અને યોજનાને ધ્યાનમાં રાખીને હું આ પરિસ્થિતિનો સામનો કેવી રીતે કરીશ.</a:t>
            </a:r>
            <a:endParaRPr lang="fr-FR" dirty="0">
              <a:solidFill>
                <a:schemeClr val="accent1"/>
              </a:solidFill>
            </a:endParaRPr>
          </a:p>
          <a:p>
            <a:pPr marL="173490" indent="-173490">
              <a:buFont typeface="Arial" charset="0"/>
              <a:buChar char="•"/>
            </a:pPr>
            <a:r>
              <a:rPr lang="gu-IN" dirty="0"/>
              <a:t>જ્યારે હું કોઈ કર્મચારીને તંગ પરિસ્થિતિ સાથે સંઘર્ષ કરતો જોઈશ, ત્યારે હું સવિનય મદદનો પ્રસ્તાવ મૂકીશ.</a:t>
            </a:r>
            <a:endParaRPr lang="fr-FR" dirty="0">
              <a:solidFill>
                <a:schemeClr val="accent1"/>
              </a:solidFill>
            </a:endParaRPr>
          </a:p>
          <a:p>
            <a:pPr marL="173490" indent="-173490">
              <a:buFont typeface="Arial" charset="0"/>
              <a:buChar char="•"/>
            </a:pPr>
            <a:r>
              <a:rPr lang="gu-IN" dirty="0"/>
              <a:t>નિયંત્રણના અયોગ્ય ઉપયોગ વિશે નિરીક્ષકને જાણ કરવી.</a:t>
            </a:r>
            <a:endParaRPr lang="fr-FR" dirty="0">
              <a:solidFill>
                <a:schemeClr val="accent1"/>
              </a:solidFill>
            </a:endParaRPr>
          </a:p>
          <a:p>
            <a:pPr marL="173490" indent="-173490">
              <a:buFont typeface="Arial" charset="0"/>
              <a:buChar char="•"/>
            </a:pPr>
            <a:r>
              <a:rPr lang="gu-IN" dirty="0"/>
              <a:t>તંગ પરિસ્થિતિઓને શાંતિથી શાંત કરવા માટે આપણે કયા પ્રકારની વ્યૂહરચનાનો ઉપયોગ કરી શકીએ, તે વિશે અન્ય કર્મચારીઓ સાથે વાત કરવી.</a:t>
            </a:r>
            <a:endParaRPr lang="fr-FR" dirty="0">
              <a:solidFill>
                <a:schemeClr val="accent1"/>
              </a:solidFill>
            </a:endParaRPr>
          </a:p>
          <a:p>
            <a:pPr marL="173490" indent="-173490">
              <a:buFont typeface="Arial" charset="0"/>
              <a:buChar char="•"/>
            </a:pPr>
            <a:r>
              <a:rPr lang="gu-IN" dirty="0"/>
              <a:t>કટોકટી પૂર્ણ થયા પછી, તે બધા સાથે વાત કરો જે સંડોવાયેલા હતાં, ખાસ કરીને સેવાર્થી(દર્દી) સાથે કે શું સારૂં રહ્યું અને ભવિષ્યમાં વધુ સારી રીતે શું કરી શકાય.</a:t>
            </a:r>
            <a:endParaRPr lang="fr-FR" dirty="0">
              <a:solidFill>
                <a:schemeClr val="accent1"/>
              </a:solidFill>
            </a:endParaRPr>
          </a:p>
          <a:p>
            <a:endParaRPr lang="fr-FR" dirty="0">
              <a:solidFill>
                <a:schemeClr val="accent1"/>
              </a:solidFill>
            </a:endParaRPr>
          </a:p>
          <a:p>
            <a:r>
              <a:rPr lang="gu-IN" dirty="0"/>
              <a:t>સૂચિ બનાવ્યા પછી, જૂથને સૂચિમાંથી પાંચ પગલાંઓ પસંદ કરવા માટે મદદ કહો, જેનાં માટે તેઓ સામૂહિક રીતે વચન આપી શકે (જેમ કે આખું જૂથ (૫) કે તેથી વધુ વ્યક્તિગત ધોરણે લેવાતા પગલાં પસંદ કરશે જેનાં વચનો આખા કેન્દ્રના ક્રમચારીઓ આપશે). તેમને કોષ્ટક </a:t>
            </a:r>
            <a:r>
              <a:rPr lang="gu-IN" i="1" dirty="0"/>
              <a:t>(હેન્ડઆઉટ)</a:t>
            </a:r>
            <a:r>
              <a:rPr lang="gu-IN" dirty="0"/>
              <a:t> માં આ પગલાંઓ લખવા માટે આવકારો </a:t>
            </a:r>
            <a:r>
              <a:rPr lang="gu-IN" b="1" dirty="0"/>
              <a:t>(એનેક્સ ૧ જુઓ).</a:t>
            </a:r>
            <a:endParaRPr lang="en-GB" i="0" dirty="0" smtClean="0">
              <a:solidFill>
                <a:srgbClr val="FF0000"/>
              </a:solidFill>
            </a:endParaRPr>
          </a:p>
          <a:p>
            <a:pPr defTabSz="925281">
              <a:defRPr/>
            </a:pPr>
            <a:r>
              <a:rPr lang="en-GB" b="1" dirty="0"/>
              <a:t>Source:</a:t>
            </a:r>
            <a:r>
              <a:rPr lang="en-GB" b="1" i="1" dirty="0"/>
              <a:t> </a:t>
            </a:r>
            <a:r>
              <a:rPr lang="en-US" dirty="0"/>
              <a:t>Center for Mental Health Services, Substance Abuse and Mental </a:t>
            </a:r>
            <a:r>
              <a:rPr lang="en-GB" dirty="0"/>
              <a:t>Health Services Administration</a:t>
            </a:r>
            <a:r>
              <a:rPr lang="en-US" dirty="0"/>
              <a:t> (SAMHSA), (2005).</a:t>
            </a:r>
            <a:r>
              <a:rPr lang="en-US" i="1" dirty="0"/>
              <a:t> Roadmap to seclusion and restraint free mental health services: </a:t>
            </a:r>
            <a:r>
              <a:rPr lang="en-GB" i="1" dirty="0"/>
              <a:t>Module1: The personal experience of seclusion and restraint</a:t>
            </a:r>
            <a:r>
              <a:rPr lang="en-US" i="1" dirty="0"/>
              <a:t>. </a:t>
            </a:r>
            <a:r>
              <a:rPr lang="en-US" dirty="0"/>
              <a:t>DHHS Pub. No. (SMA) 05-4055. Rockville, MD: SAMHSA.</a:t>
            </a:r>
            <a:r>
              <a:rPr lang="en-GB" i="1" dirty="0"/>
              <a:t> Accessed 2 December 2014 from </a:t>
            </a:r>
            <a:r>
              <a:rPr lang="en-GB" i="1" u="sng" dirty="0">
                <a:hlinkClick r:id="rId3"/>
              </a:rPr>
              <a:t>http://www.asca.net/system/assets/attachments/2661/Roadmap_Seclusion.pdf?1301083296</a:t>
            </a:r>
            <a:endParaRPr lang="en-GB" baseline="0" dirty="0" smtClean="0"/>
          </a:p>
        </p:txBody>
      </p:sp>
      <p:sp>
        <p:nvSpPr>
          <p:cNvPr id="4" name="Slide Number Placeholder 3"/>
          <p:cNvSpPr>
            <a:spLocks noGrp="1"/>
          </p:cNvSpPr>
          <p:nvPr>
            <p:ph type="sldNum" sz="quarter" idx="10"/>
          </p:nvPr>
        </p:nvSpPr>
        <p:spPr/>
        <p:txBody>
          <a:bodyPr/>
          <a:lstStyle/>
          <a:p>
            <a:fld id="{08A90898-3483-46EC-94C7-3C6810DE366C}" type="slidenum">
              <a:rPr lang="en-GB" smtClean="0"/>
              <a:t>140</a:t>
            </a:fld>
            <a:endParaRPr lang="en-GB"/>
          </a:p>
        </p:txBody>
      </p:sp>
    </p:spTree>
    <p:extLst>
      <p:ext uri="{BB962C8B-B14F-4D97-AF65-F5344CB8AC3E}">
        <p14:creationId xmlns:p14="http://schemas.microsoft.com/office/powerpoint/2010/main" val="1855742650"/>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74825" y="7938"/>
            <a:ext cx="3327400" cy="2495550"/>
          </a:xfrm>
        </p:spPr>
      </p:sp>
      <p:sp>
        <p:nvSpPr>
          <p:cNvPr id="3" name="Notes Placeholder 2"/>
          <p:cNvSpPr>
            <a:spLocks noGrp="1"/>
          </p:cNvSpPr>
          <p:nvPr>
            <p:ph type="body" idx="1"/>
          </p:nvPr>
        </p:nvSpPr>
        <p:spPr>
          <a:xfrm>
            <a:off x="189163" y="2523819"/>
            <a:ext cx="6498722" cy="6791630"/>
          </a:xfrm>
        </p:spPr>
        <p:txBody>
          <a:bodyPr/>
          <a:lstStyle/>
          <a:p>
            <a:r>
              <a:rPr lang="gu-IN" b="1" dirty="0"/>
              <a:t>અભ્યાસ</a:t>
            </a:r>
            <a:r>
              <a:rPr lang="en-GB" b="1" dirty="0"/>
              <a:t> </a:t>
            </a:r>
            <a:r>
              <a:rPr lang="gu-IN" b="1" dirty="0"/>
              <a:t>૧</a:t>
            </a:r>
            <a:r>
              <a:rPr lang="en-GB" b="1" dirty="0"/>
              <a:t>.</a:t>
            </a:r>
            <a:r>
              <a:rPr lang="gu-IN" b="1" dirty="0"/>
              <a:t>૩</a:t>
            </a:r>
            <a:r>
              <a:rPr lang="en-GB" b="1" dirty="0"/>
              <a:t>: </a:t>
            </a:r>
            <a:r>
              <a:rPr lang="gu-IN" b="1" dirty="0"/>
              <a:t>એકાંત અને નિયંત્રણને દૂર કરવા માટે </a:t>
            </a:r>
            <a:r>
              <a:rPr lang="gu-IN" b="1" u="sng" dirty="0"/>
              <a:t>કેન્દ્ર સ્તરે</a:t>
            </a:r>
            <a:r>
              <a:rPr lang="gu-IN" b="1" dirty="0"/>
              <a:t> લેવાતા પગલાં </a:t>
            </a:r>
            <a:r>
              <a:rPr lang="en-GB" b="1" dirty="0"/>
              <a:t> </a:t>
            </a:r>
            <a:endParaRPr lang="en-GB" sz="1100" dirty="0"/>
          </a:p>
          <a:p>
            <a:endParaRPr lang="en-GB" sz="1100" dirty="0"/>
          </a:p>
          <a:p>
            <a:r>
              <a:rPr lang="gu-IN" dirty="0"/>
              <a:t>હવે પછી, જૂથને તેમનાં કેન્દ્રોમાં એકાંત અને નિયંત્રણનો ઉપયોગ બંધ કરવા માટે કેન્દ્ર સ્તરે અમલમાં મૂકવાની જરૂર હોય એવા ચાર–પાંચ ફેરફારોની સૂચિ ભેગા મળીને બનાવવાનું કહો.  તમે ફ્લિપ ચાર્ટ ઉપર કોષ્ટક દોરી શકો છો (નીચે જુઓ) અને આ ફેરફારોને તેમાં નોંધો.  સહભાગીઓને કેન્દ્ર સ્તરે </a:t>
            </a:r>
            <a:r>
              <a:rPr lang="gu-IN" b="1" dirty="0"/>
              <a:t>હસ્તપ્રત </a:t>
            </a:r>
            <a:r>
              <a:rPr lang="gu-IN" b="1" i="1" dirty="0"/>
              <a:t>(હેન્ડઆઉટ)</a:t>
            </a:r>
            <a:r>
              <a:rPr lang="gu-IN" i="1" dirty="0"/>
              <a:t> </a:t>
            </a:r>
            <a:r>
              <a:rPr lang="gu-IN" dirty="0"/>
              <a:t>માં આ ફેરફારો લખવા માટે આવકારો</a:t>
            </a:r>
            <a:r>
              <a:rPr lang="gu-IN" b="1" dirty="0"/>
              <a:t>(એનેક્સ (૫) જુઓ).</a:t>
            </a:r>
            <a:endParaRPr lang="en-GB" sz="1100" b="1" dirty="0">
              <a:solidFill>
                <a:schemeClr val="accent1"/>
              </a:solidFill>
            </a:endParaRPr>
          </a:p>
          <a:p>
            <a:r>
              <a:rPr lang="en-GB" sz="1100" dirty="0">
                <a:solidFill>
                  <a:schemeClr val="accent1"/>
                </a:solidFill>
              </a:rPr>
              <a:t> </a:t>
            </a:r>
          </a:p>
          <a:p>
            <a:r>
              <a:rPr lang="gu-IN" dirty="0"/>
              <a:t>સહભાગીઓને નીચે આપેલા પ્રશ્નો પૂછવા</a:t>
            </a:r>
            <a:r>
              <a:rPr lang="en-GB" dirty="0"/>
              <a:t>:</a:t>
            </a:r>
            <a:endParaRPr lang="en-GB" sz="1100" u="sng" dirty="0">
              <a:solidFill>
                <a:schemeClr val="accent1"/>
              </a:solidFill>
            </a:endParaRPr>
          </a:p>
          <a:p>
            <a:r>
              <a:rPr lang="en-GB" sz="1100" dirty="0"/>
              <a:t> </a:t>
            </a:r>
          </a:p>
          <a:p>
            <a:r>
              <a:rPr lang="gu-IN" dirty="0"/>
              <a:t>એકાંત અને નિયંત્રણનો ઉપયોગ અટકાવવા માટે કેન્દ્ર સ્તરે અમલમાં મૂકી શકાય એવા અમુક ફેરકારો કયા છે?</a:t>
            </a:r>
            <a:endParaRPr lang="en-GB" sz="1100" b="1" dirty="0"/>
          </a:p>
          <a:p>
            <a:r>
              <a:rPr lang="en-GB" sz="1100" dirty="0">
                <a:solidFill>
                  <a:schemeClr val="accent1"/>
                </a:solidFill>
              </a:rPr>
              <a:t>    </a:t>
            </a:r>
            <a:r>
              <a:rPr lang="gu-IN" dirty="0"/>
              <a:t>(</a:t>
            </a:r>
            <a:r>
              <a:rPr lang="gu-IN" b="1" dirty="0"/>
              <a:t>સંકલનકારની નોંધ</a:t>
            </a:r>
            <a:r>
              <a:rPr lang="en-GB" dirty="0"/>
              <a:t>: </a:t>
            </a:r>
            <a:r>
              <a:rPr lang="gu-IN" dirty="0"/>
              <a:t>આની નોંધ </a:t>
            </a:r>
            <a:r>
              <a:rPr lang="en-US" dirty="0"/>
              <a:t>“</a:t>
            </a:r>
            <a:r>
              <a:rPr lang="gu-IN" dirty="0"/>
              <a:t>કેન્દ્ર સ્તરે ફેરફાર</a:t>
            </a:r>
            <a:r>
              <a:rPr lang="en-US" dirty="0"/>
              <a:t>”</a:t>
            </a:r>
            <a:r>
              <a:rPr lang="gu-IN" dirty="0"/>
              <a:t> ના ખાનામાં કરવી)</a:t>
            </a:r>
            <a:endParaRPr lang="en-GB" sz="1100" dirty="0">
              <a:solidFill>
                <a:schemeClr val="accent1"/>
              </a:solidFill>
            </a:endParaRPr>
          </a:p>
          <a:p>
            <a:r>
              <a:rPr lang="en-GB" sz="1100" dirty="0"/>
              <a:t> </a:t>
            </a:r>
          </a:p>
          <a:p>
            <a:r>
              <a:rPr lang="gu-IN" dirty="0"/>
              <a:t>આ ફેરફારોને અમલ કરવા માટે કયા પગલાંઓ લેવાની જરૂર છે?</a:t>
            </a:r>
            <a:endParaRPr lang="en-GB" sz="1100" b="1" dirty="0"/>
          </a:p>
          <a:p>
            <a:r>
              <a:rPr lang="en-GB" sz="1100" dirty="0">
                <a:solidFill>
                  <a:schemeClr val="accent1"/>
                </a:solidFill>
              </a:rPr>
              <a:t>    </a:t>
            </a:r>
            <a:r>
              <a:rPr lang="gu-IN" dirty="0"/>
              <a:t>(</a:t>
            </a:r>
            <a:r>
              <a:rPr lang="gu-IN" b="1" dirty="0"/>
              <a:t>સંકલનકારની નોંધ</a:t>
            </a:r>
            <a:r>
              <a:rPr lang="en-GB" dirty="0"/>
              <a:t>: </a:t>
            </a:r>
            <a:r>
              <a:rPr lang="gu-IN" dirty="0"/>
              <a:t>આની નોંધ </a:t>
            </a:r>
            <a:r>
              <a:rPr lang="en-US" dirty="0"/>
              <a:t>“</a:t>
            </a:r>
            <a:r>
              <a:rPr lang="gu-IN" dirty="0"/>
              <a:t>શું કરવાની જરૂર છે</a:t>
            </a:r>
            <a:r>
              <a:rPr lang="en-US" dirty="0"/>
              <a:t>”</a:t>
            </a:r>
            <a:r>
              <a:rPr lang="gu-IN" dirty="0"/>
              <a:t> તે ખાનામાં કરવી)</a:t>
            </a:r>
            <a:endParaRPr lang="en-GB" sz="1100" dirty="0">
              <a:solidFill>
                <a:schemeClr val="accent1"/>
              </a:solidFill>
            </a:endParaRPr>
          </a:p>
          <a:p>
            <a:endParaRPr lang="en-GB" sz="1100" dirty="0"/>
          </a:p>
          <a:p>
            <a:r>
              <a:rPr lang="gu-IN" u="sng" dirty="0"/>
              <a:t>બદલાવ અને પગલાંઓના ઉદાહરણઓમાં જેનો સમાવેશ થાય છે (પણ તે સીમિત નથી)</a:t>
            </a:r>
            <a:r>
              <a:rPr lang="en-GB" sz="1100" u="sng" dirty="0">
                <a:solidFill>
                  <a:schemeClr val="accent1"/>
                </a:solidFill>
              </a:rPr>
              <a:t>:</a:t>
            </a:r>
            <a:endParaRPr lang="en-GB" sz="1100" dirty="0">
              <a:solidFill>
                <a:schemeClr val="accent1"/>
              </a:solidFill>
            </a:endParaRPr>
          </a:p>
          <a:p>
            <a:pPr marL="173490" indent="-173490">
              <a:buFont typeface="Arial" panose="020B0604020202020204" pitchFamily="34" charset="0"/>
              <a:buChar char="•"/>
            </a:pPr>
            <a:r>
              <a:rPr lang="gu-IN" dirty="0"/>
              <a:t>બદલાવઃ  એકાંત અને નિયંત્રણનો ઉપયોગ અટકાવવા અને તેનાં ઉપયોગ સામે વિકલ્પો શોધવાના હેતુથી કેન્દ્રમાં નીતિ વિકસાવવી</a:t>
            </a:r>
            <a:r>
              <a:rPr lang="en-GB" dirty="0"/>
              <a:t>;</a:t>
            </a:r>
            <a:r>
              <a:rPr lang="en-GB" sz="1100" dirty="0">
                <a:solidFill>
                  <a:schemeClr val="accent1"/>
                </a:solidFill>
              </a:rPr>
              <a:t> </a:t>
            </a:r>
          </a:p>
          <a:p>
            <a:pPr lvl="1"/>
            <a:r>
              <a:rPr lang="gu-IN" dirty="0"/>
              <a:t>સોપાન/(પગલું) ૧</a:t>
            </a:r>
            <a:r>
              <a:rPr lang="en-GB" dirty="0"/>
              <a:t>: </a:t>
            </a:r>
            <a:r>
              <a:rPr lang="gu-IN" dirty="0"/>
              <a:t>એકાંત અને નિયંત્રણ અટકાવવા અને વિકલ્પોનું અમલીકરણ કરવા માટે દેશમાં અથવા અન્ય દેશોમાં કામ કરતી અન્ય કેન્દ્રોની નીતિઓનું સંશોધન કરવું</a:t>
            </a:r>
            <a:r>
              <a:rPr lang="en-GB" sz="1100" dirty="0">
                <a:solidFill>
                  <a:schemeClr val="accent1"/>
                </a:solidFill>
              </a:rPr>
              <a:t> </a:t>
            </a:r>
          </a:p>
          <a:p>
            <a:pPr lvl="1"/>
            <a:r>
              <a:rPr lang="gu-IN" dirty="0"/>
              <a:t>સોપાન/(પગલું) ૨</a:t>
            </a:r>
            <a:r>
              <a:rPr lang="en-GB" dirty="0"/>
              <a:t>: </a:t>
            </a:r>
            <a:r>
              <a:rPr lang="gu-IN" dirty="0"/>
              <a:t>એકાંત અને નિયંત્રણો અટકાવવા માટેની કેન્દ્રમાં નીતિ વિકસાવવા માટે કર્મચારીઓ અને સેવાર્થી(દર્દી)ઓની મુલાકાતો ગોઠવવી</a:t>
            </a:r>
            <a:endParaRPr lang="en-GB" sz="1100" dirty="0">
              <a:solidFill>
                <a:schemeClr val="accent1"/>
              </a:solidFill>
            </a:endParaRPr>
          </a:p>
          <a:p>
            <a:pPr lvl="1"/>
            <a:r>
              <a:rPr lang="gu-IN" dirty="0"/>
              <a:t>સોપાન/(પગલું) ૩</a:t>
            </a:r>
            <a:r>
              <a:rPr lang="en-GB" dirty="0"/>
              <a:t>: </a:t>
            </a:r>
            <a:r>
              <a:rPr lang="gu-IN" dirty="0"/>
              <a:t>વગેરે</a:t>
            </a:r>
            <a:endParaRPr lang="en-GB" sz="1100" dirty="0">
              <a:solidFill>
                <a:schemeClr val="accent1"/>
              </a:solidFill>
            </a:endParaRPr>
          </a:p>
          <a:p>
            <a:pPr marL="173490" indent="-173490">
              <a:buFont typeface="Arial" panose="020B0604020202020204" pitchFamily="34" charset="0"/>
              <a:buChar char="•"/>
            </a:pPr>
            <a:r>
              <a:rPr lang="gu-IN" dirty="0"/>
              <a:t>જ્યારે અકસ્માતો થાય અથવા સર્જાય ત્યારે કર્મચારીઓ જવાબદાર અથવા દંડને પાત્ર ન થાય તેની ખાતરી કરવા માટે કેન્દ્રમાં નીતિ સ્થાપવી (ગણી વખત એકાંત અને નિયંત્રણના વિકલ્પો આપવા માટે કર્મચારીઓ ગભરાતા હોય છે કારણ કે તેમને એવી ભીતિ હોય છે કે જે નુકસાન થશે તેનાં જવાબદાર તેમને ગણવામાં આવશે અથવા નોકરી જશે, કર્મચારીઓ ઉપરથી આ બોજ કાઢી નાખવું એ પણ એકાંત અને નિયંત્રણને અટકાવવા માટેની ચાવી છે અને એની ખાતરી કરવી કે વિકલ્પોનો ઉપયોગ કરતી વખતે તેઓ સ્વસ્થ(કમ્ફર્ટેબલ) હોય.</a:t>
            </a:r>
            <a:r>
              <a:rPr lang="en-GB" sz="1100" i="1" dirty="0">
                <a:solidFill>
                  <a:schemeClr val="accent1"/>
                </a:solidFill>
              </a:rPr>
              <a:t> </a:t>
            </a:r>
            <a:endParaRPr lang="en-GB" sz="1100" dirty="0">
              <a:solidFill>
                <a:schemeClr val="accent1"/>
              </a:solidFill>
            </a:endParaRPr>
          </a:p>
          <a:p>
            <a:pPr marL="173490" indent="-173490">
              <a:buFont typeface="Arial" panose="020B0604020202020204" pitchFamily="34" charset="0"/>
              <a:buChar char="•"/>
            </a:pPr>
            <a:r>
              <a:rPr lang="gu-IN" dirty="0"/>
              <a:t>બદલાવઃ એકાંત અને નિયંત્રણ માટેના વિકલ્પો માટે કર્મચારીઓ પાસે બધાજ કૌશલ્ય હોવા જોઈએ</a:t>
            </a:r>
            <a:r>
              <a:rPr lang="en-GB" sz="1100" dirty="0">
                <a:solidFill>
                  <a:schemeClr val="accent1"/>
                </a:solidFill>
              </a:rPr>
              <a:t>; </a:t>
            </a:r>
          </a:p>
          <a:p>
            <a:pPr lvl="1"/>
            <a:r>
              <a:rPr lang="gu-IN" dirty="0"/>
              <a:t>પગલો ૧</a:t>
            </a:r>
            <a:r>
              <a:rPr lang="en-GB" dirty="0"/>
              <a:t>: </a:t>
            </a:r>
            <a:r>
              <a:rPr lang="gu-IN" dirty="0"/>
              <a:t>એકાંત અને નિયંત્રણના વિકલ્પો ઉપર બધાજ કર્મચારીઓને તાલીમ આપવી</a:t>
            </a:r>
            <a:endParaRPr lang="en-GB" sz="1100" dirty="0">
              <a:solidFill>
                <a:schemeClr val="accent1"/>
              </a:solidFill>
            </a:endParaRPr>
          </a:p>
          <a:p>
            <a:pPr lvl="1"/>
            <a:r>
              <a:rPr lang="gu-IN" dirty="0"/>
              <a:t>પગલો ૨</a:t>
            </a:r>
            <a:r>
              <a:rPr lang="en-GB" dirty="0"/>
              <a:t>: </a:t>
            </a:r>
            <a:r>
              <a:rPr lang="gu-IN" dirty="0"/>
              <a:t>વગેરે.</a:t>
            </a:r>
            <a:r>
              <a:rPr lang="en-GB" sz="1100" dirty="0">
                <a:solidFill>
                  <a:schemeClr val="accent1"/>
                </a:solidFill>
              </a:rPr>
              <a:t> </a:t>
            </a:r>
          </a:p>
          <a:p>
            <a:pPr marL="173490" indent="-173490">
              <a:buFont typeface="Arial" panose="020B0604020202020204" pitchFamily="34" charset="0"/>
              <a:buChar char="•"/>
            </a:pPr>
            <a:r>
              <a:rPr lang="gu-IN" dirty="0"/>
              <a:t>બદલાવ</a:t>
            </a:r>
            <a:r>
              <a:rPr lang="en-GB" dirty="0"/>
              <a:t>: </a:t>
            </a:r>
            <a:r>
              <a:rPr lang="gu-IN" dirty="0"/>
              <a:t>સેવાર્થી(દર્દી)ઓનાં પરિબળોનું સંચાલન કરવા કેન્દ્રમાં વ્યવસ્થિત રીતે કામ કરવા માટે વ્યક્તિગત યોજનાઓ ઓળખાવવી</a:t>
            </a:r>
            <a:endParaRPr lang="en-GB" sz="1100" dirty="0">
              <a:solidFill>
                <a:schemeClr val="accent1"/>
              </a:solidFill>
            </a:endParaRPr>
          </a:p>
          <a:p>
            <a:pPr lvl="1"/>
            <a:r>
              <a:rPr lang="gu-IN" dirty="0"/>
              <a:t>સોપાન/(પગલું) ૧</a:t>
            </a:r>
            <a:r>
              <a:rPr lang="en-GB" dirty="0"/>
              <a:t>: </a:t>
            </a:r>
            <a:r>
              <a:rPr lang="gu-IN" dirty="0"/>
              <a:t>વ્યક્તિગત યોજનાઓ બનાવીને વહેંચવી</a:t>
            </a:r>
            <a:endParaRPr lang="en-GB" sz="1100" dirty="0">
              <a:solidFill>
                <a:schemeClr val="accent1"/>
              </a:solidFill>
            </a:endParaRPr>
          </a:p>
          <a:p>
            <a:pPr lvl="1"/>
            <a:r>
              <a:rPr lang="gu-IN" dirty="0"/>
              <a:t>સોપાન/(પગલું) ૨</a:t>
            </a:r>
            <a:r>
              <a:rPr lang="en-GB" dirty="0"/>
              <a:t>: </a:t>
            </a:r>
            <a:r>
              <a:rPr lang="gu-IN" dirty="0"/>
              <a:t>યોજનાઓને પૂરી કરવા માટે સેવાર્થી(દર્દી)ઓ સાથે કામ કરો</a:t>
            </a:r>
            <a:endParaRPr lang="en-GB" sz="1100" dirty="0">
              <a:solidFill>
                <a:schemeClr val="accent1"/>
              </a:solidFill>
            </a:endParaRPr>
          </a:p>
          <a:p>
            <a:pPr lvl="1"/>
            <a:r>
              <a:rPr lang="gu-IN" dirty="0"/>
              <a:t>સોપાન/(પગલું) ૩</a:t>
            </a:r>
            <a:r>
              <a:rPr lang="en-GB" dirty="0"/>
              <a:t>: </a:t>
            </a:r>
            <a:r>
              <a:rPr lang="gu-IN" dirty="0"/>
              <a:t>વગેરે.</a:t>
            </a:r>
            <a:r>
              <a:rPr lang="en-GB" sz="1100" dirty="0">
                <a:solidFill>
                  <a:schemeClr val="accent1"/>
                </a:solidFill>
              </a:rPr>
              <a:t> </a:t>
            </a:r>
          </a:p>
          <a:p>
            <a:pPr marL="173490" indent="-173490">
              <a:buFont typeface="Arial" panose="020B0604020202020204" pitchFamily="34" charset="0"/>
              <a:buChar char="•"/>
            </a:pPr>
            <a:r>
              <a:rPr lang="gu-IN" dirty="0"/>
              <a:t>કેન્દ્રમાં શાંત ઓરડી બનાવવી,</a:t>
            </a:r>
            <a:endParaRPr lang="en-GB" sz="1100" dirty="0">
              <a:solidFill>
                <a:schemeClr val="accent1"/>
              </a:solidFill>
            </a:endParaRPr>
          </a:p>
          <a:p>
            <a:pPr marL="173490" indent="-173490">
              <a:buFont typeface="Arial" panose="020B0604020202020204" pitchFamily="34" charset="0"/>
              <a:buChar char="•"/>
            </a:pPr>
            <a:r>
              <a:rPr lang="gu-IN" sz="1100" dirty="0"/>
              <a:t> વગેરે.</a:t>
            </a:r>
            <a:endParaRPr lang="en-GB" sz="1100" dirty="0"/>
          </a:p>
        </p:txBody>
      </p:sp>
      <p:sp>
        <p:nvSpPr>
          <p:cNvPr id="4" name="Slide Number Placeholder 3"/>
          <p:cNvSpPr>
            <a:spLocks noGrp="1"/>
          </p:cNvSpPr>
          <p:nvPr>
            <p:ph type="sldNum" sz="quarter" idx="10"/>
          </p:nvPr>
        </p:nvSpPr>
        <p:spPr/>
        <p:txBody>
          <a:bodyPr/>
          <a:lstStyle/>
          <a:p>
            <a:fld id="{08A90898-3483-46EC-94C7-3C6810DE366C}" type="slidenum">
              <a:rPr lang="en-GB" smtClean="0"/>
              <a:t>141</a:t>
            </a:fld>
            <a:endParaRPr lang="en-GB"/>
          </a:p>
        </p:txBody>
      </p:sp>
    </p:spTree>
    <p:extLst>
      <p:ext uri="{BB962C8B-B14F-4D97-AF65-F5344CB8AC3E}">
        <p14:creationId xmlns:p14="http://schemas.microsoft.com/office/powerpoint/2010/main" val="1855742650"/>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08A90898-3483-46EC-94C7-3C6810DE366C}" type="slidenum">
              <a:rPr lang="en-GB" smtClean="0"/>
              <a:t>142</a:t>
            </a:fld>
            <a:endParaRPr lang="en-GB"/>
          </a:p>
        </p:txBody>
      </p:sp>
    </p:spTree>
    <p:extLst>
      <p:ext uri="{BB962C8B-B14F-4D97-AF65-F5344CB8AC3E}">
        <p14:creationId xmlns:p14="http://schemas.microsoft.com/office/powerpoint/2010/main" val="11646990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85950" y="260350"/>
            <a:ext cx="3321050" cy="2490788"/>
          </a:xfrm>
        </p:spPr>
      </p:sp>
      <p:sp>
        <p:nvSpPr>
          <p:cNvPr id="3" name="Notes Placeholder 2"/>
          <p:cNvSpPr>
            <a:spLocks noGrp="1"/>
          </p:cNvSpPr>
          <p:nvPr>
            <p:ph type="body" idx="1"/>
          </p:nvPr>
        </p:nvSpPr>
        <p:spPr>
          <a:xfrm>
            <a:off x="622411" y="2983300"/>
            <a:ext cx="5848850" cy="6097648"/>
          </a:xfrm>
        </p:spPr>
        <p:txBody>
          <a:bodyPr/>
          <a:lstStyle/>
          <a:p>
            <a:r>
              <a:rPr lang="gu-IN" b="1" dirty="0"/>
              <a:t>અભ્યાસ</a:t>
            </a:r>
            <a:r>
              <a:rPr lang="en-GB" b="1" dirty="0"/>
              <a:t> </a:t>
            </a:r>
            <a:r>
              <a:rPr lang="gu-IN" b="1" dirty="0"/>
              <a:t>૧</a:t>
            </a:r>
            <a:r>
              <a:rPr lang="en-GB" b="1" dirty="0"/>
              <a:t>.</a:t>
            </a:r>
            <a:r>
              <a:rPr lang="gu-IN" b="1" dirty="0"/>
              <a:t>૩</a:t>
            </a:r>
            <a:r>
              <a:rPr lang="en-GB" b="1" dirty="0"/>
              <a:t>: </a:t>
            </a:r>
            <a:r>
              <a:rPr lang="gu-IN" b="1" dirty="0"/>
              <a:t>એકાંત અને નિયંત્રણના પ્રકારો </a:t>
            </a:r>
            <a:r>
              <a:rPr lang="fr-FR" i="0" dirty="0" smtClean="0">
                <a:effectLst/>
              </a:rPr>
              <a:t> </a:t>
            </a:r>
            <a:endParaRPr lang="en-GB" dirty="0"/>
          </a:p>
          <a:p>
            <a:endParaRPr lang="en-GB" dirty="0"/>
          </a:p>
          <a:p>
            <a:r>
              <a:rPr lang="gu-IN" b="1" dirty="0"/>
              <a:t>સંકલનકારની નોંધઃ</a:t>
            </a:r>
            <a:r>
              <a:rPr lang="gu-IN" dirty="0"/>
              <a:t> સહભાગીઓને એકાંત અને નિયંત્રણોના પ્રકાર માટેના વિવિધ વિચારો હોઇ શકે, તેથી એ સારૂં છે કે તેમને આ વિવિધ પ્રકારોના એકાંત અને નિયંત્રણના દાખલાઓને ઓળખાવવામાં મદદ થશે જે તેઓ માને છે કે તેમનાં કેન્દ્રોમાં ઉપયોગ કરવામાં આવે છે (દાખલા તરીકે એવું પણ હોઇ શકે કે અમુક સહભાગીઓએ માનસિક બીમારીઓની દવાઓના વધુ પડતા ઉપયોગને</a:t>
            </a:r>
            <a:r>
              <a:rPr lang="gu-IN" i="1" dirty="0"/>
              <a:t>(ઓવરયુઝ)</a:t>
            </a:r>
            <a:r>
              <a:rPr lang="gu-IN" dirty="0"/>
              <a:t> ક્યારેય પણ</a:t>
            </a:r>
            <a:r>
              <a:rPr lang="gu-IN" i="1" dirty="0"/>
              <a:t> </a:t>
            </a:r>
            <a:r>
              <a:rPr lang="gu-IN" dirty="0"/>
              <a:t>રાસાયણિક નિયંત્રણ તરીકે ન ગણ્યો હોય). આ પ્રયોગ અંતર્ગત જૂથને ઘણા પ્રશ્નો પૂછવામાં આવશે અને જૂથ ચર્ચા દ્વારા ચાર્ટ ઉપર એક સૂચિ તૈયાર કરશે. મહેરબાની કરીને આ સૂચિને સાચવીને રાખજો કારણ કે તેનો ફરી ઉપયોગ સત્ર (ક) માં કરવામાં આવશે.</a:t>
            </a:r>
            <a:r>
              <a:rPr lang="en-GB" dirty="0">
                <a:solidFill>
                  <a:schemeClr val="accent1"/>
                </a:solidFill>
              </a:rPr>
              <a:t> </a:t>
            </a:r>
            <a:endParaRPr lang="fr-FR" dirty="0">
              <a:solidFill>
                <a:schemeClr val="accent1"/>
              </a:solidFill>
            </a:endParaRPr>
          </a:p>
          <a:p>
            <a:r>
              <a:rPr lang="gu-IN" dirty="0"/>
              <a:t>આપણા હેતુ માટે નોંધ લો કેઃ</a:t>
            </a:r>
            <a:r>
              <a:rPr lang="en-GB" dirty="0">
                <a:solidFill>
                  <a:schemeClr val="accent1"/>
                </a:solidFill>
              </a:rPr>
              <a:t> </a:t>
            </a:r>
            <a:endParaRPr lang="fr-FR" dirty="0">
              <a:solidFill>
                <a:schemeClr val="accent1"/>
              </a:solidFill>
            </a:endParaRPr>
          </a:p>
          <a:p>
            <a:r>
              <a:rPr lang="en-GB" b="1" dirty="0">
                <a:solidFill>
                  <a:schemeClr val="accent1"/>
                </a:solidFill>
              </a:rPr>
              <a:t> </a:t>
            </a:r>
            <a:endParaRPr lang="fr-FR" dirty="0">
              <a:solidFill>
                <a:schemeClr val="accent1"/>
              </a:solidFill>
            </a:endParaRPr>
          </a:p>
          <a:p>
            <a:r>
              <a:rPr lang="gu-IN" b="1" dirty="0"/>
              <a:t>“નિયંત્રણ”</a:t>
            </a:r>
            <a:r>
              <a:rPr lang="gu-IN" dirty="0"/>
              <a:t> નો મતલબ એ છે કે યાંત્રિક સાધન(ઉપકરણ) અથવા દવાઓથી વ્યક્તિ પોતાનું શરીરનું હલન-ચલન કરી શકે નહીં</a:t>
            </a:r>
            <a:endParaRPr lang="fr-FR" dirty="0">
              <a:solidFill>
                <a:schemeClr val="accent1"/>
              </a:solidFill>
            </a:endParaRPr>
          </a:p>
          <a:p>
            <a:r>
              <a:rPr lang="en-GB" b="1" dirty="0">
                <a:solidFill>
                  <a:schemeClr val="accent1"/>
                </a:solidFill>
              </a:rPr>
              <a:t> </a:t>
            </a:r>
            <a:endParaRPr lang="fr-FR" dirty="0">
              <a:solidFill>
                <a:schemeClr val="accent1"/>
              </a:solidFill>
            </a:endParaRPr>
          </a:p>
          <a:p>
            <a:r>
              <a:rPr lang="gu-IN" b="1" dirty="0"/>
              <a:t>“એકાંત” </a:t>
            </a:r>
            <a:r>
              <a:rPr lang="gu-IN" dirty="0"/>
              <a:t>નો મતલબ એ છે કે  એક વ્યક્તિને બંધ ઓરડામાં અથવા તો સુરક્ષિત જગ્યામાં રાખવામાં આવે જેનાં લીધે તેઓને જાતે ક્યાંય જતા અટકાવવા.</a:t>
            </a:r>
            <a:r>
              <a:rPr lang="en-GB" dirty="0">
                <a:solidFill>
                  <a:schemeClr val="accent1"/>
                </a:solidFill>
              </a:rPr>
              <a:t> </a:t>
            </a:r>
            <a:endParaRPr lang="fr-FR" dirty="0">
              <a:solidFill>
                <a:schemeClr val="accent1"/>
              </a:solidFill>
            </a:endParaRPr>
          </a:p>
          <a:p>
            <a:endParaRPr lang="en-GB" dirty="0"/>
          </a:p>
          <a:p>
            <a:r>
              <a:rPr lang="gu-IN" dirty="0"/>
              <a:t>અમુક શક્ય જવાબોમાં જેનો સમાવેશ થાય છે (પણ તે સીમિત નથી)</a:t>
            </a:r>
            <a:r>
              <a:rPr lang="en-US" dirty="0">
                <a:solidFill>
                  <a:schemeClr val="accent1"/>
                </a:solidFill>
              </a:rPr>
              <a:t>:</a:t>
            </a:r>
            <a:endParaRPr lang="fr-FR" dirty="0">
              <a:solidFill>
                <a:schemeClr val="accent1"/>
              </a:solidFill>
            </a:endParaRPr>
          </a:p>
          <a:p>
            <a:r>
              <a:rPr lang="gu-IN" u="sng" dirty="0"/>
              <a:t>એકાંતઃ</a:t>
            </a:r>
            <a:endParaRPr lang="fr-FR" dirty="0">
              <a:solidFill>
                <a:schemeClr val="accent1"/>
              </a:solidFill>
            </a:endParaRPr>
          </a:p>
          <a:p>
            <a:pPr lvl="0"/>
            <a:r>
              <a:rPr lang="gu-IN" dirty="0"/>
              <a:t>સેવાર્થી(દર્દી)ને એક બંધ ઓરડામાં રાખવામાં આવે</a:t>
            </a:r>
            <a:endParaRPr lang="fr-FR" dirty="0">
              <a:solidFill>
                <a:schemeClr val="accent1"/>
              </a:solidFill>
            </a:endParaRPr>
          </a:p>
          <a:p>
            <a:pPr lvl="0"/>
            <a:r>
              <a:rPr lang="gu-IN" dirty="0"/>
              <a:t>સેવાર્થી(દર્દી)ને એક બંધ ઓરડામાં રાખવામાં આવે જેનો દરવાજો બંધ કરીને પકડી રાખવામાં આવે</a:t>
            </a:r>
            <a:endParaRPr lang="fr-FR" dirty="0">
              <a:solidFill>
                <a:schemeClr val="accent1"/>
              </a:solidFill>
            </a:endParaRPr>
          </a:p>
          <a:p>
            <a:pPr lvl="0"/>
            <a:r>
              <a:rPr lang="gu-IN" dirty="0"/>
              <a:t>સેવાર્થી(દર્દી)ને એક ઓરડામાં રાખવામાં આવે જ્યાં સ્વતંત્રતા અથવા હલન-ચલન પ્રતિબંધિત હોય</a:t>
            </a:r>
            <a:endParaRPr lang="fr-FR" dirty="0">
              <a:solidFill>
                <a:schemeClr val="accent1"/>
              </a:solidFill>
            </a:endParaRPr>
          </a:p>
          <a:p>
            <a:pPr lvl="0"/>
            <a:r>
              <a:rPr lang="gu-IN" dirty="0"/>
              <a:t>સેવાર્થી(દર્દી)ને કેન્દ્રના બીજા ભાગોથી/બીજા સેવાર્થી(દર્દી)ઓ અને કર્મચારીઓથી અલગ પાડી દેવા</a:t>
            </a:r>
            <a:endParaRPr lang="fr-FR" dirty="0">
              <a:solidFill>
                <a:schemeClr val="accent1"/>
              </a:solidFill>
            </a:endParaRPr>
          </a:p>
          <a:p>
            <a:r>
              <a:rPr lang="en-US" dirty="0">
                <a:solidFill>
                  <a:schemeClr val="accent1"/>
                </a:solidFill>
              </a:rPr>
              <a:t> </a:t>
            </a:r>
            <a:endParaRPr lang="fr-FR" dirty="0">
              <a:solidFill>
                <a:schemeClr val="accent1"/>
              </a:solidFill>
            </a:endParaRPr>
          </a:p>
          <a:p>
            <a:r>
              <a:rPr lang="gu-IN" u="sng" dirty="0"/>
              <a:t>નિયંત્રણઃ</a:t>
            </a:r>
            <a:endParaRPr lang="en-IN" dirty="0"/>
          </a:p>
          <a:p>
            <a:r>
              <a:rPr lang="gu-IN" dirty="0"/>
              <a:t>શારીરિક/યાંત્રિકઃ</a:t>
            </a:r>
            <a:endParaRPr lang="fr-FR" dirty="0">
              <a:solidFill>
                <a:schemeClr val="accent1"/>
              </a:solidFill>
            </a:endParaRPr>
          </a:p>
          <a:p>
            <a:pPr lvl="0"/>
            <a:r>
              <a:rPr lang="gu-IN" dirty="0"/>
              <a:t>એવી કોઈપણ જાતે કરેલી</a:t>
            </a:r>
            <a:r>
              <a:rPr lang="en-IN" i="1" dirty="0"/>
              <a:t>(</a:t>
            </a:r>
            <a:r>
              <a:rPr lang="gu-IN" i="1" dirty="0"/>
              <a:t>મેન્યુઅલ</a:t>
            </a:r>
            <a:r>
              <a:rPr lang="en-IN" i="1" dirty="0"/>
              <a:t>)</a:t>
            </a:r>
            <a:r>
              <a:rPr lang="gu-IN" dirty="0"/>
              <a:t> પધ્ધતિ જે વ્યક્તિના હલન-ચલનને રોકે, દાખલા તરીકે તેમને પકડી રાખવું</a:t>
            </a:r>
            <a:endParaRPr lang="fr-FR" dirty="0">
              <a:solidFill>
                <a:schemeClr val="accent1"/>
              </a:solidFill>
            </a:endParaRPr>
          </a:p>
          <a:p>
            <a:pPr lvl="0"/>
            <a:r>
              <a:rPr lang="gu-IN" dirty="0"/>
              <a:t>સેવાર્થી(દર્દી) ઉપર એવા સાધનોનો વપરાશ કરવો જેનાં લીધે તેમની હિલચાલ ઉપર નિયંત્રણ આવી જાય, દાખલા તરીકે હાથ અને કાંડાના પટ્ટા</a:t>
            </a:r>
            <a:r>
              <a:rPr lang="gu-IN" i="1" dirty="0"/>
              <a:t>(સ્ટ્રેપ્સ)</a:t>
            </a:r>
            <a:r>
              <a:rPr lang="en-GB" dirty="0">
                <a:solidFill>
                  <a:schemeClr val="accent1"/>
                </a:solidFill>
              </a:rPr>
              <a:t> </a:t>
            </a:r>
            <a:endParaRPr lang="fr-FR" dirty="0">
              <a:solidFill>
                <a:schemeClr val="accent1"/>
              </a:solidFill>
            </a:endParaRPr>
          </a:p>
          <a:p>
            <a:r>
              <a:rPr lang="gu-IN" dirty="0"/>
              <a:t>રાસાયણિકઃ</a:t>
            </a:r>
            <a:endParaRPr lang="fr-FR" dirty="0">
              <a:solidFill>
                <a:schemeClr val="accent1"/>
              </a:solidFill>
            </a:endParaRPr>
          </a:p>
          <a:p>
            <a:pPr lvl="0"/>
            <a:r>
              <a:rPr lang="gu-IN" dirty="0"/>
              <a:t>સેવાર્થી(દર્દી)ને કાબૂમાં કરવા અથવા નિયંત્રણ લાવવા માટે તેમને નશીલી દવાઓ આપવી</a:t>
            </a:r>
            <a:endParaRPr lang="fr-FR" dirty="0">
              <a:solidFill>
                <a:schemeClr val="accent1"/>
              </a:solidFill>
            </a:endParaRPr>
          </a:p>
          <a:p>
            <a:pPr lvl="0"/>
            <a:r>
              <a:rPr lang="gu-IN" dirty="0"/>
              <a:t>સેવાર્થી(દર્દી)ને તેમનાં વર્તનને કાબૂ કરવા માટે એવી દવા આપવી જે તેમની પરિસ્થિતિ માટેની પ્રમાણભૂત(સ્ટાન્ડર્ડ) સારવાર અથવા માત્રા ન હોય</a:t>
            </a:r>
            <a:endParaRPr lang="fr-FR" dirty="0">
              <a:solidFill>
                <a:schemeClr val="accent1"/>
              </a:solidFill>
            </a:endParaRPr>
          </a:p>
          <a:p>
            <a:endParaRPr lang="en-GB" dirty="0">
              <a:solidFill>
                <a:schemeClr val="accent1"/>
              </a:solidFill>
            </a:endParaRPr>
          </a:p>
        </p:txBody>
      </p:sp>
      <p:sp>
        <p:nvSpPr>
          <p:cNvPr id="4" name="Slide Number Placeholder 3"/>
          <p:cNvSpPr>
            <a:spLocks noGrp="1"/>
          </p:cNvSpPr>
          <p:nvPr>
            <p:ph type="sldNum" sz="quarter" idx="10"/>
          </p:nvPr>
        </p:nvSpPr>
        <p:spPr/>
        <p:txBody>
          <a:bodyPr/>
          <a:lstStyle/>
          <a:p>
            <a:fld id="{08A90898-3483-46EC-94C7-3C6810DE366C}" type="slidenum">
              <a:rPr lang="en-GB" smtClean="0"/>
              <a:t>14</a:t>
            </a:fld>
            <a:endParaRPr lang="en-GB"/>
          </a:p>
        </p:txBody>
      </p:sp>
    </p:spTree>
    <p:extLst>
      <p:ext uri="{BB962C8B-B14F-4D97-AF65-F5344CB8AC3E}">
        <p14:creationId xmlns:p14="http://schemas.microsoft.com/office/powerpoint/2010/main" val="1855742650"/>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gu-IN" b="1" i="0" dirty="0" smtClean="0"/>
              <a:t>પ્રસ્તુતિ ૨</a:t>
            </a:r>
            <a:r>
              <a:rPr lang="en-GB" b="1" i="0" dirty="0" smtClean="0"/>
              <a:t>.</a:t>
            </a:r>
            <a:r>
              <a:rPr lang="gu-IN" b="1" i="0" dirty="0" smtClean="0"/>
              <a:t>૧</a:t>
            </a:r>
            <a:r>
              <a:rPr lang="en-GB" b="1" dirty="0"/>
              <a:t>: </a:t>
            </a:r>
            <a:r>
              <a:rPr lang="gu-IN" b="1" dirty="0"/>
              <a:t>સત્ર સમાપ્ત કરવું </a:t>
            </a:r>
            <a:endParaRPr lang="en-GB" b="1" dirty="0"/>
          </a:p>
        </p:txBody>
      </p:sp>
      <p:sp>
        <p:nvSpPr>
          <p:cNvPr id="4" name="Slide Number Placeholder 3"/>
          <p:cNvSpPr>
            <a:spLocks noGrp="1"/>
          </p:cNvSpPr>
          <p:nvPr>
            <p:ph type="sldNum" sz="quarter" idx="10"/>
          </p:nvPr>
        </p:nvSpPr>
        <p:spPr/>
        <p:txBody>
          <a:bodyPr/>
          <a:lstStyle/>
          <a:p>
            <a:fld id="{08A90898-3483-46EC-94C7-3C6810DE366C}" type="slidenum">
              <a:rPr lang="en-GB" smtClean="0"/>
              <a:t>143</a:t>
            </a:fld>
            <a:endParaRPr lang="en-GB"/>
          </a:p>
        </p:txBody>
      </p:sp>
    </p:spTree>
    <p:extLst>
      <p:ext uri="{BB962C8B-B14F-4D97-AF65-F5344CB8AC3E}">
        <p14:creationId xmlns:p14="http://schemas.microsoft.com/office/powerpoint/2010/main" val="2296036098"/>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gu-IN" b="1" i="1" dirty="0"/>
              <a:t>સહભાગીઓને પૂછો</a:t>
            </a:r>
            <a:r>
              <a:rPr lang="en-IN" b="1" i="1" dirty="0"/>
              <a:t>:</a:t>
            </a:r>
            <a:endParaRPr lang="fr-FR" dirty="0">
              <a:solidFill>
                <a:schemeClr val="accent1"/>
              </a:solidFill>
            </a:endParaRPr>
          </a:p>
          <a:p>
            <a:r>
              <a:rPr lang="en-GB" b="1" i="1" dirty="0"/>
              <a:t> </a:t>
            </a:r>
            <a:endParaRPr lang="fr-FR" dirty="0"/>
          </a:p>
          <a:p>
            <a:r>
              <a:rPr lang="gu-IN" dirty="0"/>
              <a:t>તમે આ સત્ર દરમ્યાન શીખ્યા હો, તેવાં મહત્વના ૩ મુદ્દાઓ કયા છે</a:t>
            </a:r>
            <a:r>
              <a:rPr lang="en-IN" dirty="0"/>
              <a:t>?</a:t>
            </a:r>
            <a:endParaRPr lang="fr-FR" dirty="0"/>
          </a:p>
          <a:p>
            <a:r>
              <a:rPr lang="en-GB" dirty="0"/>
              <a:t> </a:t>
            </a:r>
          </a:p>
          <a:p>
            <a:r>
              <a:rPr lang="gu-IN" dirty="0"/>
              <a:t>આ પ્રશ્નને અગત્યના સંદેશાઓની સ્લાઇડ ને અનુસરો.</a:t>
            </a:r>
            <a:endParaRPr lang="fr-FR" dirty="0">
              <a:solidFill>
                <a:schemeClr val="accent1"/>
              </a:solidFill>
            </a:endParaRPr>
          </a:p>
        </p:txBody>
      </p:sp>
      <p:sp>
        <p:nvSpPr>
          <p:cNvPr id="4" name="Espace réservé du numéro de diapositive 3"/>
          <p:cNvSpPr>
            <a:spLocks noGrp="1"/>
          </p:cNvSpPr>
          <p:nvPr>
            <p:ph type="sldNum" sz="quarter" idx="10"/>
          </p:nvPr>
        </p:nvSpPr>
        <p:spPr/>
        <p:txBody>
          <a:bodyPr/>
          <a:lstStyle/>
          <a:p>
            <a:fld id="{08A90898-3483-46EC-94C7-3C6810DE366C}" type="slidenum">
              <a:rPr lang="en-GB" smtClean="0"/>
              <a:t>144</a:t>
            </a:fld>
            <a:endParaRPr lang="en-GB"/>
          </a:p>
        </p:txBody>
      </p:sp>
    </p:spTree>
    <p:extLst>
      <p:ext uri="{BB962C8B-B14F-4D97-AF65-F5344CB8AC3E}">
        <p14:creationId xmlns:p14="http://schemas.microsoft.com/office/powerpoint/2010/main" val="1210270851"/>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gu-IN" b="1" dirty="0"/>
              <a:t>સમાપ્ત કરવું</a:t>
            </a:r>
            <a:r>
              <a:rPr lang="en-IN" b="1" dirty="0"/>
              <a:t>: </a:t>
            </a:r>
            <a:r>
              <a:rPr lang="gu-IN" b="1" dirty="0"/>
              <a:t>સત્ર (ક)</a:t>
            </a:r>
            <a:endParaRPr lang="fr-FR" dirty="0"/>
          </a:p>
          <a:p>
            <a:pPr marL="173490" indent="-173490">
              <a:buFont typeface="Arial" charset="0"/>
              <a:buChar char="•"/>
            </a:pPr>
            <a:r>
              <a:rPr lang="gu-IN" dirty="0"/>
              <a:t>એકાંત અને નિયંત્રણ અટકાવી શકાય</a:t>
            </a:r>
            <a:r>
              <a:rPr lang="en-GB" dirty="0"/>
              <a:t>:</a:t>
            </a:r>
            <a:endParaRPr lang="fr-FR" dirty="0"/>
          </a:p>
          <a:p>
            <a:pPr marL="636131" lvl="1" indent="-173490">
              <a:buFont typeface="Arial" charset="0"/>
              <a:buChar char="•"/>
            </a:pPr>
            <a:r>
              <a:rPr lang="gu-IN" dirty="0"/>
              <a:t>વ્યક્તિગત પગલાં દ્વારા</a:t>
            </a:r>
            <a:endParaRPr lang="fr-FR" dirty="0"/>
          </a:p>
          <a:p>
            <a:pPr marL="636131" lvl="1" indent="-173490">
              <a:buFont typeface="Arial" charset="0"/>
              <a:buChar char="•"/>
            </a:pPr>
            <a:r>
              <a:rPr lang="gu-IN" dirty="0"/>
              <a:t>કેન્દ્ર દ્વારા લેવાતા પગલાં</a:t>
            </a:r>
            <a:endParaRPr lang="fr-FR" dirty="0"/>
          </a:p>
          <a:p>
            <a:pPr marL="173490" indent="-173490">
              <a:buFont typeface="Arial" charset="0"/>
              <a:buChar char="•"/>
            </a:pPr>
            <a:r>
              <a:rPr lang="gu-IN" dirty="0"/>
              <a:t>જે વ્યક્તિઓ તેમની સંભાળ માટે તમારા ઉપર આધાર રાખે છે, તેમનું જીવન સુધારવા માટેની તાકાત તમે ધરાવો છો</a:t>
            </a:r>
            <a:endParaRPr lang="fr-FR" dirty="0"/>
          </a:p>
          <a:p>
            <a:pPr marL="173490" indent="-173490">
              <a:buFont typeface="Arial" charset="0"/>
              <a:buChar char="•"/>
            </a:pPr>
            <a:r>
              <a:rPr lang="gu-IN" dirty="0"/>
              <a:t>તમારા કેન્દ્રમાં દરેકને લાભ થશે!</a:t>
            </a:r>
            <a:r>
              <a:rPr lang="en-GB" dirty="0"/>
              <a:t/>
            </a:r>
            <a:br>
              <a:rPr lang="en-GB" dirty="0"/>
            </a:br>
            <a:endParaRPr lang="en-GB" dirty="0"/>
          </a:p>
        </p:txBody>
      </p:sp>
      <p:sp>
        <p:nvSpPr>
          <p:cNvPr id="4" name="Slide Number Placeholder 3"/>
          <p:cNvSpPr>
            <a:spLocks noGrp="1"/>
          </p:cNvSpPr>
          <p:nvPr>
            <p:ph type="sldNum" sz="quarter" idx="10"/>
          </p:nvPr>
        </p:nvSpPr>
        <p:spPr/>
        <p:txBody>
          <a:bodyPr/>
          <a:lstStyle/>
          <a:p>
            <a:fld id="{08A90898-3483-46EC-94C7-3C6810DE366C}" type="slidenum">
              <a:rPr lang="en-GB" smtClean="0"/>
              <a:t>145</a:t>
            </a:fld>
            <a:endParaRPr lang="en-GB"/>
          </a:p>
        </p:txBody>
      </p:sp>
    </p:spTree>
    <p:extLst>
      <p:ext uri="{BB962C8B-B14F-4D97-AF65-F5344CB8AC3E}">
        <p14:creationId xmlns:p14="http://schemas.microsoft.com/office/powerpoint/2010/main" val="3201213205"/>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8A90898-3483-46EC-94C7-3C6810DE366C}" type="slidenum">
              <a:rPr lang="en-GB" smtClean="0"/>
              <a:t>146</a:t>
            </a:fld>
            <a:endParaRPr lang="en-GB"/>
          </a:p>
        </p:txBody>
      </p:sp>
    </p:spTree>
    <p:extLst>
      <p:ext uri="{BB962C8B-B14F-4D97-AF65-F5344CB8AC3E}">
        <p14:creationId xmlns:p14="http://schemas.microsoft.com/office/powerpoint/2010/main" val="32733719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281">
              <a:defRPr/>
            </a:pPr>
            <a:r>
              <a:rPr lang="gu-IN" b="1" dirty="0"/>
              <a:t>અભ્યાસ</a:t>
            </a:r>
            <a:r>
              <a:rPr lang="en-GB" b="1" dirty="0"/>
              <a:t> </a:t>
            </a:r>
            <a:r>
              <a:rPr lang="gu-IN" b="1" dirty="0"/>
              <a:t>૧</a:t>
            </a:r>
            <a:r>
              <a:rPr lang="en-GB" b="1" dirty="0"/>
              <a:t>.</a:t>
            </a:r>
            <a:r>
              <a:rPr lang="gu-IN" b="1" dirty="0"/>
              <a:t>૪</a:t>
            </a:r>
            <a:r>
              <a:rPr lang="en-GB" b="1" dirty="0"/>
              <a:t>: </a:t>
            </a:r>
            <a:r>
              <a:rPr lang="gu-IN" b="1" dirty="0"/>
              <a:t>એકાંત અને નિયંત્રણના ચિત્રો</a:t>
            </a:r>
            <a:r>
              <a:rPr lang="fr-FR" i="0" dirty="0" smtClean="0">
                <a:effectLst/>
              </a:rPr>
              <a:t> </a:t>
            </a:r>
          </a:p>
          <a:p>
            <a:pPr defTabSz="925281">
              <a:defRPr/>
            </a:pPr>
            <a:endParaRPr lang="fr-FR" dirty="0"/>
          </a:p>
          <a:p>
            <a:pPr defTabSz="925281">
              <a:defRPr/>
            </a:pPr>
            <a:r>
              <a:rPr lang="gu-IN" b="1" dirty="0"/>
              <a:t>સંકલનકારની નોંધઃ </a:t>
            </a:r>
            <a:r>
              <a:rPr lang="gu-IN" dirty="0"/>
              <a:t>જૂથ સાથે દરેક સ્લાઇડ ઉપર જાઓ અને પૂછો કે તેઓ કેવા પ્રકારના એકાંત અને નિયંત્રણ જોઇ રહ્યા છે (દાખલા તરીકે એકાંત, શારીરિક/યાંત્રિક નિયંત્રણ, રાસાયણિક નિયંત્રણ)</a:t>
            </a:r>
            <a:endParaRPr lang="fr-FR" dirty="0">
              <a:solidFill>
                <a:schemeClr val="accent1"/>
              </a:solidFill>
            </a:endParaRPr>
          </a:p>
          <a:p>
            <a:pPr defTabSz="925281">
              <a:defRPr/>
            </a:pPr>
            <a:endParaRPr lang="en-GB" dirty="0">
              <a:solidFill>
                <a:schemeClr val="accent1"/>
              </a:solidFill>
            </a:endParaRPr>
          </a:p>
        </p:txBody>
      </p:sp>
      <p:sp>
        <p:nvSpPr>
          <p:cNvPr id="4" name="Slide Number Placeholder 3"/>
          <p:cNvSpPr>
            <a:spLocks noGrp="1"/>
          </p:cNvSpPr>
          <p:nvPr>
            <p:ph type="sldNum" sz="quarter" idx="10"/>
          </p:nvPr>
        </p:nvSpPr>
        <p:spPr/>
        <p:txBody>
          <a:bodyPr/>
          <a:lstStyle/>
          <a:p>
            <a:fld id="{08A90898-3483-46EC-94C7-3C6810DE366C}" type="slidenum">
              <a:rPr lang="en-GB" smtClean="0"/>
              <a:t>15</a:t>
            </a:fld>
            <a:endParaRPr lang="en-GB"/>
          </a:p>
        </p:txBody>
      </p:sp>
    </p:spTree>
    <p:extLst>
      <p:ext uri="{BB962C8B-B14F-4D97-AF65-F5344CB8AC3E}">
        <p14:creationId xmlns:p14="http://schemas.microsoft.com/office/powerpoint/2010/main" val="18557426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281">
              <a:defRPr/>
            </a:pPr>
            <a:r>
              <a:rPr lang="gu-IN" dirty="0"/>
              <a:t>શું તમે આ ચિત્રમાં કોઇ એકાંત અથવા નિયંત્રણ જોઇ રહ્યા છો? કેવા પ્રકારના?</a:t>
            </a:r>
            <a:endParaRPr lang="en-GB" dirty="0"/>
          </a:p>
          <a:p>
            <a:pPr lvl="1"/>
            <a:r>
              <a:rPr lang="en-GB" dirty="0" smtClean="0"/>
              <a:t>- </a:t>
            </a:r>
            <a:r>
              <a:rPr lang="gu-IN" dirty="0" smtClean="0">
                <a:solidFill>
                  <a:schemeClr val="accent1"/>
                </a:solidFill>
              </a:rPr>
              <a:t>એકાંત</a:t>
            </a:r>
            <a:endParaRPr lang="en-GB" dirty="0" smtClean="0">
              <a:solidFill>
                <a:schemeClr val="accent1"/>
              </a:solidFill>
            </a:endParaRPr>
          </a:p>
          <a:p>
            <a:pPr lvl="1"/>
            <a:r>
              <a:rPr lang="en-GB" dirty="0" smtClean="0">
                <a:solidFill>
                  <a:schemeClr val="accent1"/>
                </a:solidFill>
              </a:rPr>
              <a:t>- </a:t>
            </a:r>
            <a:r>
              <a:rPr lang="gu-IN" b="1" dirty="0"/>
              <a:t>નિયંત્રણ</a:t>
            </a:r>
            <a:r>
              <a:rPr lang="en-GB" b="1" dirty="0"/>
              <a:t>: </a:t>
            </a:r>
            <a:r>
              <a:rPr lang="gu-IN" b="1" dirty="0"/>
              <a:t>શારીરિક/યાંત્રિક</a:t>
            </a:r>
            <a:endParaRPr lang="en-GB" b="1" dirty="0" smtClean="0">
              <a:solidFill>
                <a:schemeClr val="accent1"/>
              </a:solidFill>
            </a:endParaRPr>
          </a:p>
          <a:p>
            <a:pPr lvl="1"/>
            <a:r>
              <a:rPr lang="en-GB" dirty="0" smtClean="0">
                <a:solidFill>
                  <a:schemeClr val="accent1"/>
                </a:solidFill>
              </a:rPr>
              <a:t>- </a:t>
            </a:r>
            <a:r>
              <a:rPr lang="gu-IN" dirty="0"/>
              <a:t>નિયંત્રણ</a:t>
            </a:r>
            <a:r>
              <a:rPr lang="en-GB" dirty="0"/>
              <a:t>: </a:t>
            </a:r>
            <a:r>
              <a:rPr lang="gu-IN" dirty="0"/>
              <a:t>રાસાયણિક</a:t>
            </a:r>
            <a:endParaRPr lang="en-GB" dirty="0" smtClean="0">
              <a:solidFill>
                <a:schemeClr val="accent1"/>
              </a:solidFill>
            </a:endParaRPr>
          </a:p>
          <a:p>
            <a:pPr marL="462641" lvl="1" defTabSz="925281">
              <a:defRPr/>
            </a:pPr>
            <a:endParaRPr lang="en-US" dirty="0"/>
          </a:p>
          <a:p>
            <a:r>
              <a:rPr lang="gu-IN" dirty="0"/>
              <a:t>આ ચિત્ર દ્વારા શારીરિક/યાંત્રિક નિયંત્રણ દર્શાવવાનો પ્રયાસ કરવામાં આવ્યો છે તેમ છતાં સહભાગીઓ એવું સૂચવી શકે કે આમાં એકાંતમાં રાખવાનું પણ વર્તાય છે.  અન્ય પ્રતિસાદો માટે તમારે નિખાલસ (ઓપન)રહેવું  અને તેનાં દ્વારા ચર્ચાને ઉત્તેજન આપવું કે એકાંત અને નિયંત્રણના કેવા પ્રકારો હોય છે.  </a:t>
            </a:r>
            <a:endParaRPr lang="en-IN" dirty="0"/>
          </a:p>
          <a:p>
            <a:pPr marL="462641" lvl="1" defTabSz="925281">
              <a:defRPr/>
            </a:pPr>
            <a:endParaRPr lang="en-US" dirty="0"/>
          </a:p>
          <a:p>
            <a:r>
              <a:rPr lang="en-US" dirty="0"/>
              <a:t>Photo: http://www.google.co.in/imgres?imgurl=http://quintype-01.imgix.net/thequint/2015-07/59f50773-3511-4233-8553-9c8cfbec1e82/Screen%252520Shot%2525202015-07-09%252520at%2525205.26.50%252520pm.png%253Fauto%253Dformat%2526q%253D60%2526w%253D976&amp;imgrefurl=http://www.thequint.com/india/2015/07/09/a-life-in-shackles-mentally-ill-in-india&amp;h=629&amp;w=976&amp;tbnid=K0dUlysaMDFl-M:&amp;docid=RebXpj3T9_1ZbM&amp;ei=49lWVq26LcGyuQSE67vwAg&amp;tbm=isch&amp;ved=0ahUKEwjtt-3x663JAhVBWY4KHYT1Di4QMwgrKBAwEA – </a:t>
            </a:r>
            <a:r>
              <a:rPr lang="en-US" b="1" dirty="0"/>
              <a:t>Accessed on 26/11/2015</a:t>
            </a:r>
            <a:endParaRPr lang="en-GB" dirty="0"/>
          </a:p>
        </p:txBody>
      </p:sp>
      <p:sp>
        <p:nvSpPr>
          <p:cNvPr id="4" name="Slide Number Placeholder 3"/>
          <p:cNvSpPr>
            <a:spLocks noGrp="1"/>
          </p:cNvSpPr>
          <p:nvPr>
            <p:ph type="sldNum" sz="quarter" idx="10"/>
          </p:nvPr>
        </p:nvSpPr>
        <p:spPr/>
        <p:txBody>
          <a:bodyPr/>
          <a:lstStyle/>
          <a:p>
            <a:fld id="{08A90898-3483-46EC-94C7-3C6810DE366C}" type="slidenum">
              <a:rPr lang="en-GB" smtClean="0"/>
              <a:t>16</a:t>
            </a:fld>
            <a:endParaRPr lang="en-GB"/>
          </a:p>
        </p:txBody>
      </p:sp>
    </p:spTree>
    <p:extLst>
      <p:ext uri="{BB962C8B-B14F-4D97-AF65-F5344CB8AC3E}">
        <p14:creationId xmlns:p14="http://schemas.microsoft.com/office/powerpoint/2010/main" val="41241034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281">
              <a:defRPr/>
            </a:pPr>
            <a:r>
              <a:rPr lang="gu-IN" dirty="0"/>
              <a:t>શું તમે આ ચિત્રમાં કોઇ એકાંત અથવા નિયંત્રણ જોઇ રહ્યા છો? કેવા પ્રકારના?</a:t>
            </a:r>
            <a:endParaRPr lang="en-GB" dirty="0"/>
          </a:p>
          <a:p>
            <a:pPr lvl="1"/>
            <a:r>
              <a:rPr lang="en-GB" dirty="0" smtClean="0"/>
              <a:t>- </a:t>
            </a:r>
            <a:r>
              <a:rPr lang="gu-IN" b="1" dirty="0" smtClean="0">
                <a:solidFill>
                  <a:schemeClr val="accent1"/>
                </a:solidFill>
              </a:rPr>
              <a:t>એકાંત</a:t>
            </a:r>
            <a:endParaRPr lang="en-GB" b="1" dirty="0" smtClean="0">
              <a:solidFill>
                <a:schemeClr val="accent1"/>
              </a:solidFill>
            </a:endParaRPr>
          </a:p>
          <a:p>
            <a:pPr lvl="1"/>
            <a:r>
              <a:rPr lang="en-GB" dirty="0" smtClean="0">
                <a:solidFill>
                  <a:schemeClr val="accent1"/>
                </a:solidFill>
              </a:rPr>
              <a:t>- </a:t>
            </a:r>
            <a:r>
              <a:rPr lang="gu-IN" dirty="0"/>
              <a:t>નિયંત્રણ</a:t>
            </a:r>
            <a:r>
              <a:rPr lang="en-GB" dirty="0"/>
              <a:t>: </a:t>
            </a:r>
            <a:r>
              <a:rPr lang="gu-IN" dirty="0"/>
              <a:t>શારીરિક/યાંત્રિક</a:t>
            </a:r>
            <a:endParaRPr lang="en-GB" b="0" dirty="0" smtClean="0">
              <a:solidFill>
                <a:schemeClr val="accent1"/>
              </a:solidFill>
            </a:endParaRPr>
          </a:p>
          <a:p>
            <a:pPr lvl="1"/>
            <a:r>
              <a:rPr lang="en-GB" dirty="0" smtClean="0">
                <a:solidFill>
                  <a:schemeClr val="accent1"/>
                </a:solidFill>
              </a:rPr>
              <a:t>- </a:t>
            </a:r>
            <a:r>
              <a:rPr lang="gu-IN" dirty="0"/>
              <a:t>નિયંત્રણ</a:t>
            </a:r>
            <a:r>
              <a:rPr lang="en-GB" dirty="0"/>
              <a:t>: </a:t>
            </a:r>
            <a:r>
              <a:rPr lang="gu-IN" dirty="0"/>
              <a:t>રાસાયણિક</a:t>
            </a:r>
            <a:endParaRPr lang="en-GB" dirty="0" smtClean="0">
              <a:solidFill>
                <a:schemeClr val="accent1"/>
              </a:solidFill>
            </a:endParaRPr>
          </a:p>
          <a:p>
            <a:pPr marL="462641" lvl="1" defTabSz="925281">
              <a:defRPr/>
            </a:pPr>
            <a:endParaRPr lang="en-US" dirty="0">
              <a:solidFill>
                <a:schemeClr val="accent1"/>
              </a:solidFill>
            </a:endParaRPr>
          </a:p>
          <a:p>
            <a:pPr defTabSz="925281">
              <a:defRPr/>
            </a:pPr>
            <a:r>
              <a:rPr lang="gu-IN" dirty="0"/>
              <a:t>આ ચિત્ર દ્વારા એકાંત દર્શાવવાં આવ્યો છે, તેમ છતાં સહભાગીઓ એવું પણ સૂચવી શકે કે આમાં રાસાયણિક નિયંત્રણ પણ દેખાય છે. અન્ય પ્રતિસાદો માટે તમારે નિખાલસ (ઓપન)રહેવું  અને તેનાં દ્વારા ચર્ચાને ઉત્તેજન આપવું કે એકાંત અને નિયંત્રણ કેવા આકાર લઇ શકે છે. </a:t>
            </a:r>
            <a:endParaRPr lang="en-IN" dirty="0"/>
          </a:p>
          <a:p>
            <a:pPr>
              <a:defRPr/>
            </a:pPr>
            <a:endParaRPr lang="en-US" i="0" kern="1200" baseline="0" dirty="0" smtClean="0">
              <a:solidFill>
                <a:schemeClr val="accent1"/>
              </a:solidFill>
              <a:effectLst/>
              <a:latin typeface="+mn-lt"/>
              <a:ea typeface="+mn-ea"/>
              <a:cs typeface="+mn-cs"/>
            </a:endParaRPr>
          </a:p>
          <a:p>
            <a:pPr marL="462641" lvl="1" defTabSz="925281">
              <a:defRPr/>
            </a:pPr>
            <a:endParaRPr lang="en-US" dirty="0"/>
          </a:p>
          <a:p>
            <a:pPr defTabSz="925281">
              <a:defRPr/>
            </a:pPr>
            <a:r>
              <a:rPr lang="en-US" dirty="0"/>
              <a:t>Photo: http://www.bbc.com/news/world-africa-19836287, </a:t>
            </a:r>
            <a:r>
              <a:rPr lang="en-US" b="1" dirty="0"/>
              <a:t>accessed on 26/11/2015</a:t>
            </a:r>
            <a:endParaRPr lang="en-US" dirty="0"/>
          </a:p>
        </p:txBody>
      </p:sp>
      <p:sp>
        <p:nvSpPr>
          <p:cNvPr id="4" name="Slide Number Placeholder 3"/>
          <p:cNvSpPr>
            <a:spLocks noGrp="1"/>
          </p:cNvSpPr>
          <p:nvPr>
            <p:ph type="sldNum" sz="quarter" idx="10"/>
          </p:nvPr>
        </p:nvSpPr>
        <p:spPr/>
        <p:txBody>
          <a:bodyPr/>
          <a:lstStyle/>
          <a:p>
            <a:fld id="{08A90898-3483-46EC-94C7-3C6810DE366C}" type="slidenum">
              <a:rPr lang="en-GB" smtClean="0"/>
              <a:t>17</a:t>
            </a:fld>
            <a:endParaRPr lang="en-GB"/>
          </a:p>
        </p:txBody>
      </p:sp>
    </p:spTree>
    <p:extLst>
      <p:ext uri="{BB962C8B-B14F-4D97-AF65-F5344CB8AC3E}">
        <p14:creationId xmlns:p14="http://schemas.microsoft.com/office/powerpoint/2010/main" val="41241034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281">
              <a:defRPr/>
            </a:pPr>
            <a:r>
              <a:rPr lang="gu-IN" dirty="0"/>
              <a:t>શું તમે આ ચિત્રમાં કોઇ એકાંત અથવા નિયંત્રણ જોઇ રહ્યા છો? કેવા પ્રકારના?</a:t>
            </a:r>
            <a:endParaRPr lang="en-GB" dirty="0"/>
          </a:p>
          <a:p>
            <a:pPr lvl="1"/>
            <a:r>
              <a:rPr lang="en-GB" dirty="0" smtClean="0"/>
              <a:t>- </a:t>
            </a:r>
            <a:r>
              <a:rPr lang="gu-IN" b="0" dirty="0" smtClean="0">
                <a:solidFill>
                  <a:schemeClr val="accent1"/>
                </a:solidFill>
              </a:rPr>
              <a:t>એકાંત</a:t>
            </a:r>
            <a:endParaRPr lang="en-GB" b="0" dirty="0" smtClean="0">
              <a:solidFill>
                <a:schemeClr val="accent1"/>
              </a:solidFill>
            </a:endParaRPr>
          </a:p>
          <a:p>
            <a:pPr lvl="1"/>
            <a:r>
              <a:rPr lang="en-GB" dirty="0" smtClean="0">
                <a:solidFill>
                  <a:schemeClr val="accent1"/>
                </a:solidFill>
              </a:rPr>
              <a:t>- </a:t>
            </a:r>
            <a:r>
              <a:rPr lang="gu-IN" b="1" dirty="0"/>
              <a:t>નિયંત્રણ</a:t>
            </a:r>
            <a:r>
              <a:rPr lang="en-GB" b="1" dirty="0"/>
              <a:t>: </a:t>
            </a:r>
            <a:r>
              <a:rPr lang="gu-IN" b="1" dirty="0"/>
              <a:t>શારીરિક/યાંત્રિક</a:t>
            </a:r>
            <a:endParaRPr lang="en-GB" b="1" dirty="0" smtClean="0">
              <a:solidFill>
                <a:schemeClr val="accent1"/>
              </a:solidFill>
            </a:endParaRPr>
          </a:p>
          <a:p>
            <a:pPr lvl="1"/>
            <a:r>
              <a:rPr lang="en-GB" b="1" dirty="0" smtClean="0">
                <a:solidFill>
                  <a:schemeClr val="accent1"/>
                </a:solidFill>
              </a:rPr>
              <a:t>- </a:t>
            </a:r>
            <a:r>
              <a:rPr lang="gu-IN" b="1" dirty="0"/>
              <a:t>નિયંત્રણ</a:t>
            </a:r>
            <a:r>
              <a:rPr lang="en-GB" b="1" dirty="0"/>
              <a:t>: </a:t>
            </a:r>
            <a:r>
              <a:rPr lang="gu-IN" b="1" dirty="0"/>
              <a:t>રાસાયણિક</a:t>
            </a:r>
            <a:endParaRPr lang="en-GB" b="1" dirty="0" smtClean="0">
              <a:solidFill>
                <a:schemeClr val="accent1"/>
              </a:solidFill>
            </a:endParaRPr>
          </a:p>
          <a:p>
            <a:pPr marL="462641" lvl="1" defTabSz="925281">
              <a:defRPr/>
            </a:pPr>
            <a:endParaRPr lang="en-US" dirty="0"/>
          </a:p>
          <a:p>
            <a:r>
              <a:rPr lang="gu-IN" dirty="0"/>
              <a:t>આ ચિત્ર દ્વારા રાસાયણિક અને શારીરિક/યાંત્રિક એમ બન્ને નિયંત્રણ દેખાડવામાં આવ્યા છે</a:t>
            </a:r>
            <a:endParaRPr lang="en-IN" dirty="0"/>
          </a:p>
          <a:p>
            <a:pPr marL="462641" lvl="1" defTabSz="925281">
              <a:defRPr/>
            </a:pPr>
            <a:endParaRPr lang="en-US" dirty="0"/>
          </a:p>
          <a:p>
            <a:pPr defTabSz="925281">
              <a:defRPr/>
            </a:pPr>
            <a:r>
              <a:rPr lang="en-US" dirty="0"/>
              <a:t>Photo: http://www.mindfreedom.org/mfi-faq/go/now, </a:t>
            </a:r>
            <a:r>
              <a:rPr lang="en-US" b="1" dirty="0"/>
              <a:t>accessed on 26/11/2015</a:t>
            </a:r>
            <a:endParaRPr lang="en-US" dirty="0"/>
          </a:p>
        </p:txBody>
      </p:sp>
      <p:sp>
        <p:nvSpPr>
          <p:cNvPr id="4" name="Slide Number Placeholder 3"/>
          <p:cNvSpPr>
            <a:spLocks noGrp="1"/>
          </p:cNvSpPr>
          <p:nvPr>
            <p:ph type="sldNum" sz="quarter" idx="10"/>
          </p:nvPr>
        </p:nvSpPr>
        <p:spPr/>
        <p:txBody>
          <a:bodyPr/>
          <a:lstStyle/>
          <a:p>
            <a:fld id="{08A90898-3483-46EC-94C7-3C6810DE366C}" type="slidenum">
              <a:rPr lang="en-GB" smtClean="0"/>
              <a:t>18</a:t>
            </a:fld>
            <a:endParaRPr lang="en-GB"/>
          </a:p>
        </p:txBody>
      </p:sp>
    </p:spTree>
    <p:extLst>
      <p:ext uri="{BB962C8B-B14F-4D97-AF65-F5344CB8AC3E}">
        <p14:creationId xmlns:p14="http://schemas.microsoft.com/office/powerpoint/2010/main" val="41241034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281">
              <a:defRPr/>
            </a:pPr>
            <a:r>
              <a:rPr lang="gu-IN" dirty="0"/>
              <a:t>શું તમે આ ચિત્રમાં કોઇ એકાંત અથવા નિયંત્રણ જોઇ રહ્યા છો? કેવા પ્રકારના?</a:t>
            </a:r>
            <a:endParaRPr lang="en-GB" dirty="0"/>
          </a:p>
          <a:p>
            <a:pPr lvl="1"/>
            <a:r>
              <a:rPr lang="en-GB" dirty="0" smtClean="0"/>
              <a:t>- </a:t>
            </a:r>
            <a:r>
              <a:rPr lang="gu-IN" b="1" dirty="0" smtClean="0">
                <a:solidFill>
                  <a:schemeClr val="accent1"/>
                </a:solidFill>
              </a:rPr>
              <a:t>એકાંત</a:t>
            </a:r>
            <a:endParaRPr lang="en-GB" b="1" dirty="0" smtClean="0">
              <a:solidFill>
                <a:schemeClr val="accent1"/>
              </a:solidFill>
            </a:endParaRPr>
          </a:p>
          <a:p>
            <a:pPr lvl="1"/>
            <a:r>
              <a:rPr lang="en-GB" dirty="0" smtClean="0">
                <a:solidFill>
                  <a:schemeClr val="accent1"/>
                </a:solidFill>
              </a:rPr>
              <a:t>- </a:t>
            </a:r>
            <a:r>
              <a:rPr lang="gu-IN" dirty="0"/>
              <a:t>નિયંત્રણ</a:t>
            </a:r>
            <a:r>
              <a:rPr lang="en-GB" dirty="0"/>
              <a:t>: </a:t>
            </a:r>
            <a:r>
              <a:rPr lang="gu-IN" dirty="0"/>
              <a:t>શારીરિક/યાંત્રિક</a:t>
            </a:r>
            <a:endParaRPr lang="en-GB" b="0" dirty="0" smtClean="0">
              <a:solidFill>
                <a:schemeClr val="accent1"/>
              </a:solidFill>
            </a:endParaRPr>
          </a:p>
          <a:p>
            <a:pPr lvl="1"/>
            <a:r>
              <a:rPr lang="en-GB" dirty="0" smtClean="0">
                <a:solidFill>
                  <a:schemeClr val="accent1"/>
                </a:solidFill>
              </a:rPr>
              <a:t>- </a:t>
            </a:r>
            <a:r>
              <a:rPr lang="gu-IN" dirty="0"/>
              <a:t>નિયંત્રણ</a:t>
            </a:r>
            <a:r>
              <a:rPr lang="en-GB" dirty="0"/>
              <a:t>: </a:t>
            </a:r>
            <a:r>
              <a:rPr lang="gu-IN" dirty="0"/>
              <a:t>રાસાયણિક</a:t>
            </a:r>
            <a:endParaRPr lang="en-GB" dirty="0" smtClean="0">
              <a:solidFill>
                <a:schemeClr val="accent1"/>
              </a:solidFill>
            </a:endParaRPr>
          </a:p>
          <a:p>
            <a:pPr marL="462641" lvl="1" defTabSz="925281">
              <a:defRPr/>
            </a:pPr>
            <a:endParaRPr lang="en-US" dirty="0">
              <a:solidFill>
                <a:schemeClr val="accent1"/>
              </a:solidFill>
            </a:endParaRPr>
          </a:p>
          <a:p>
            <a:r>
              <a:rPr lang="gu-IN" dirty="0"/>
              <a:t>આ ચિત્ર દ્વારા એકાંત દર્શાવવામાં આવ્યો છે, તેમ છતાં સહભાગીઓ એવું પણ સૂચવી શકે કે આમાં રાસાયણિક નિયંત્રણ દેખાય છે. અન્ય પ્રતિસાદો માટે તમારે નિખાલસ (ઓપન)રહેવું અને તેનાં દ્વારા ચર્ચાને ઉત્તેજન આપવું કે એકાંત અને નિયંત્રણ આકાર લઇ શકે છે.  </a:t>
            </a:r>
            <a:endParaRPr lang="en-IN" dirty="0"/>
          </a:p>
          <a:p>
            <a:endParaRPr lang="en-IN" dirty="0" smtClean="0"/>
          </a:p>
          <a:p>
            <a:r>
              <a:rPr lang="en-IN" b="1" dirty="0" smtClean="0"/>
              <a:t>Image source: </a:t>
            </a:r>
            <a:r>
              <a:rPr lang="en-IN" b="0" dirty="0" smtClean="0"/>
              <a:t>Hospital</a:t>
            </a:r>
            <a:r>
              <a:rPr lang="en-IN" b="0" baseline="0" dirty="0" smtClean="0"/>
              <a:t> for Mental Health, </a:t>
            </a:r>
            <a:endParaRPr lang="en-IN" b="1" dirty="0"/>
          </a:p>
        </p:txBody>
      </p:sp>
      <p:sp>
        <p:nvSpPr>
          <p:cNvPr id="4" name="Slide Number Placeholder 3"/>
          <p:cNvSpPr>
            <a:spLocks noGrp="1"/>
          </p:cNvSpPr>
          <p:nvPr>
            <p:ph type="sldNum" sz="quarter" idx="10"/>
          </p:nvPr>
        </p:nvSpPr>
        <p:spPr/>
        <p:txBody>
          <a:bodyPr/>
          <a:lstStyle/>
          <a:p>
            <a:fld id="{08A90898-3483-46EC-94C7-3C6810DE366C}" type="slidenum">
              <a:rPr lang="en-GB" smtClean="0"/>
              <a:t>19</a:t>
            </a:fld>
            <a:endParaRPr lang="en-GB"/>
          </a:p>
        </p:txBody>
      </p:sp>
    </p:spTree>
    <p:extLst>
      <p:ext uri="{BB962C8B-B14F-4D97-AF65-F5344CB8AC3E}">
        <p14:creationId xmlns:p14="http://schemas.microsoft.com/office/powerpoint/2010/main" val="901833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1" kern="1200" dirty="0" err="1" smtClean="0">
                <a:solidFill>
                  <a:schemeClr val="tx1"/>
                </a:solidFill>
                <a:effectLst/>
                <a:latin typeface="+mn-lt"/>
                <a:ea typeface="+mn-ea"/>
                <a:cs typeface="+mn-cs"/>
              </a:rPr>
              <a:t>Erwadi</a:t>
            </a:r>
            <a:r>
              <a:rPr lang="en-GB" sz="1200" b="1" kern="1200" dirty="0" smtClean="0">
                <a:solidFill>
                  <a:schemeClr val="tx1"/>
                </a:solidFill>
                <a:effectLst/>
                <a:latin typeface="+mn-lt"/>
                <a:ea typeface="+mn-ea"/>
                <a:cs typeface="+mn-cs"/>
              </a:rPr>
              <a:t> Fire Incident</a:t>
            </a:r>
            <a:endParaRPr lang="fr-FR" sz="1200" b="1" kern="1200" dirty="0" smtClean="0">
              <a:solidFill>
                <a:schemeClr val="tx1"/>
              </a:solidFill>
              <a:effectLst/>
              <a:latin typeface="+mn-lt"/>
              <a:ea typeface="+mn-ea"/>
              <a:cs typeface="+mn-cs"/>
            </a:endParaRPr>
          </a:p>
          <a:p>
            <a:pPr marL="171450" lvl="0" indent="-171450">
              <a:buFont typeface="Arial" charset="0"/>
              <a:buChar char="•"/>
            </a:pPr>
            <a:r>
              <a:rPr lang="en-GB" sz="1200" kern="1200" dirty="0" smtClean="0">
                <a:solidFill>
                  <a:schemeClr val="tx1"/>
                </a:solidFill>
                <a:effectLst/>
                <a:latin typeface="+mn-lt"/>
                <a:ea typeface="+mn-ea"/>
                <a:cs typeface="+mn-cs"/>
              </a:rPr>
              <a:t>6 August 2001</a:t>
            </a:r>
            <a:endParaRPr lang="fr-FR" sz="1200" kern="1200" dirty="0" smtClean="0">
              <a:solidFill>
                <a:schemeClr val="tx1"/>
              </a:solidFill>
              <a:effectLst/>
              <a:latin typeface="+mn-lt"/>
              <a:ea typeface="+mn-ea"/>
              <a:cs typeface="+mn-cs"/>
            </a:endParaRPr>
          </a:p>
          <a:p>
            <a:pPr marL="171450" lvl="0" indent="-171450">
              <a:buFont typeface="Arial" charset="0"/>
              <a:buChar char="•"/>
            </a:pPr>
            <a:r>
              <a:rPr lang="en-GB" sz="1200" kern="1200" dirty="0" err="1" smtClean="0">
                <a:solidFill>
                  <a:schemeClr val="tx1"/>
                </a:solidFill>
                <a:effectLst/>
                <a:latin typeface="+mn-lt"/>
                <a:ea typeface="+mn-ea"/>
                <a:cs typeface="+mn-cs"/>
              </a:rPr>
              <a:t>Ramanathapuram</a:t>
            </a:r>
            <a:r>
              <a:rPr lang="en-GB" sz="1200" kern="1200" dirty="0" smtClean="0">
                <a:solidFill>
                  <a:schemeClr val="tx1"/>
                </a:solidFill>
                <a:effectLst/>
                <a:latin typeface="+mn-lt"/>
                <a:ea typeface="+mn-ea"/>
                <a:cs typeface="+mn-cs"/>
              </a:rPr>
              <a:t>, Tamil Nadu, India</a:t>
            </a:r>
            <a:endParaRPr lang="fr-FR" sz="1200" kern="1200" dirty="0" smtClean="0">
              <a:solidFill>
                <a:schemeClr val="tx1"/>
              </a:solidFill>
              <a:effectLst/>
              <a:latin typeface="+mn-lt"/>
              <a:ea typeface="+mn-ea"/>
              <a:cs typeface="+mn-cs"/>
            </a:endParaRPr>
          </a:p>
          <a:p>
            <a:pPr marL="171450" lvl="0" indent="-171450">
              <a:buFont typeface="Arial" charset="0"/>
              <a:buChar char="•"/>
            </a:pPr>
            <a:r>
              <a:rPr lang="en-GB" sz="1200" kern="1200" dirty="0" smtClean="0">
                <a:solidFill>
                  <a:schemeClr val="tx1"/>
                </a:solidFill>
                <a:effectLst/>
                <a:latin typeface="+mn-lt"/>
                <a:ea typeface="+mn-ea"/>
                <a:cs typeface="+mn-cs"/>
              </a:rPr>
              <a:t>At least 25 people killed</a:t>
            </a:r>
            <a:endParaRPr lang="fr-FR" sz="1200" kern="1200" dirty="0" smtClean="0">
              <a:solidFill>
                <a:schemeClr val="tx1"/>
              </a:solidFill>
              <a:effectLst/>
              <a:latin typeface="+mn-lt"/>
              <a:ea typeface="+mn-ea"/>
              <a:cs typeface="+mn-cs"/>
            </a:endParaRPr>
          </a:p>
          <a:p>
            <a:pPr marL="171450" lvl="0" indent="-171450">
              <a:buFont typeface="Arial" charset="0"/>
              <a:buChar char="•"/>
            </a:pPr>
            <a:r>
              <a:rPr lang="en-GB" sz="1200" kern="1200" dirty="0" smtClean="0">
                <a:solidFill>
                  <a:schemeClr val="tx1"/>
                </a:solidFill>
                <a:effectLst/>
                <a:latin typeface="+mn-lt"/>
                <a:ea typeface="+mn-ea"/>
                <a:cs typeface="+mn-cs"/>
              </a:rPr>
              <a:t>When a fire broke out, all service users burned alive because they were in restraints</a:t>
            </a:r>
            <a:endParaRPr lang="fr-FR"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endParaRPr lang="en-GB" dirty="0" smtClean="0"/>
          </a:p>
          <a:p>
            <a:r>
              <a:rPr lang="en-GB" dirty="0" smtClean="0"/>
              <a:t>Sources: Barry </a:t>
            </a:r>
            <a:r>
              <a:rPr lang="en-GB" dirty="0" err="1" smtClean="0"/>
              <a:t>Bearak</a:t>
            </a:r>
            <a:r>
              <a:rPr lang="en-GB" dirty="0" smtClean="0"/>
              <a:t>, “25 Inmates Die, Tied to Poles, In Fire in India In Mental Home,” New York Times, http://www.nytimes.com/2001/08/07/world/25-inmates-die-tied-to-poles-in-fire-in-india-in-mental-home.html;  http://rememberingerwadi.wordpress.com/</a:t>
            </a:r>
          </a:p>
          <a:p>
            <a:endParaRPr lang="en-GB" dirty="0" smtClean="0"/>
          </a:p>
          <a:p>
            <a:r>
              <a:rPr lang="en-GB" dirty="0" smtClean="0"/>
              <a:t>Photo credit: K. GANESAN, Frontline </a:t>
            </a:r>
            <a:r>
              <a:rPr lang="en-US" sz="1200" b="0" kern="1200" dirty="0" smtClean="0">
                <a:solidFill>
                  <a:schemeClr val="tx1"/>
                </a:solidFill>
                <a:latin typeface="+mn-lt"/>
                <a:ea typeface="+mn-ea"/>
                <a:cs typeface="+mn-cs"/>
              </a:rPr>
              <a:t>Volume 18 - Issue 17, Aug. 18 - 31, 2001 http://www.frontline.in/static/html/fl1817/18171280.htm</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Permission requested but not received yet</a:t>
            </a:r>
          </a:p>
          <a:p>
            <a:r>
              <a:rPr lang="en-US" sz="1200" b="0" kern="1200" dirty="0" smtClean="0">
                <a:solidFill>
                  <a:schemeClr val="tx1"/>
                </a:solidFill>
                <a:latin typeface="+mn-lt"/>
                <a:ea typeface="+mn-ea"/>
                <a:cs typeface="+mn-cs"/>
              </a:rPr>
              <a:t/>
            </a:r>
            <a:br>
              <a:rPr lang="en-US" sz="1200" b="0" kern="1200" dirty="0" smtClean="0">
                <a:solidFill>
                  <a:schemeClr val="tx1"/>
                </a:solidFill>
                <a:latin typeface="+mn-lt"/>
                <a:ea typeface="+mn-ea"/>
                <a:cs typeface="+mn-cs"/>
              </a:rPr>
            </a:br>
            <a:endParaRPr lang="en-GB" b="0" dirty="0"/>
          </a:p>
        </p:txBody>
      </p:sp>
      <p:sp>
        <p:nvSpPr>
          <p:cNvPr id="4" name="Slide Number Placeholder 3"/>
          <p:cNvSpPr>
            <a:spLocks noGrp="1"/>
          </p:cNvSpPr>
          <p:nvPr>
            <p:ph type="sldNum" sz="quarter" idx="10"/>
          </p:nvPr>
        </p:nvSpPr>
        <p:spPr/>
        <p:txBody>
          <a:bodyPr/>
          <a:lstStyle/>
          <a:p>
            <a:fld id="{08A90898-3483-46EC-94C7-3C6810DE366C}" type="slidenum">
              <a:rPr lang="en-GB" smtClean="0"/>
              <a:t>2</a:t>
            </a:fld>
            <a:endParaRPr lang="en-GB"/>
          </a:p>
        </p:txBody>
      </p:sp>
    </p:spTree>
    <p:extLst>
      <p:ext uri="{BB962C8B-B14F-4D97-AF65-F5344CB8AC3E}">
        <p14:creationId xmlns:p14="http://schemas.microsoft.com/office/powerpoint/2010/main" val="23724296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10"/>
          </p:nvPr>
        </p:nvSpPr>
        <p:spPr/>
        <p:txBody>
          <a:bodyPr/>
          <a:lstStyle/>
          <a:p>
            <a:fld id="{08A90898-3483-46EC-94C7-3C6810DE366C}" type="slidenum">
              <a:rPr lang="en-GB" smtClean="0"/>
              <a:t>20</a:t>
            </a:fld>
            <a:endParaRPr lang="en-GB"/>
          </a:p>
        </p:txBody>
      </p:sp>
    </p:spTree>
    <p:extLst>
      <p:ext uri="{BB962C8B-B14F-4D97-AF65-F5344CB8AC3E}">
        <p14:creationId xmlns:p14="http://schemas.microsoft.com/office/powerpoint/2010/main" val="4341984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5913" y="255588"/>
            <a:ext cx="3813175" cy="2860675"/>
          </a:xfrm>
        </p:spPr>
      </p:sp>
      <p:sp>
        <p:nvSpPr>
          <p:cNvPr id="3" name="Notes Placeholder 2"/>
          <p:cNvSpPr>
            <a:spLocks noGrp="1"/>
          </p:cNvSpPr>
          <p:nvPr>
            <p:ph type="body" idx="1"/>
          </p:nvPr>
        </p:nvSpPr>
        <p:spPr>
          <a:xfrm>
            <a:off x="315497" y="3158664"/>
            <a:ext cx="6354306" cy="6155169"/>
          </a:xfrm>
        </p:spPr>
        <p:txBody>
          <a:bodyPr/>
          <a:lstStyle/>
          <a:p>
            <a:r>
              <a:rPr lang="gu-IN" b="1" dirty="0"/>
              <a:t>અભ્યાસ</a:t>
            </a:r>
            <a:r>
              <a:rPr lang="en-GB" b="1" dirty="0"/>
              <a:t> </a:t>
            </a:r>
            <a:r>
              <a:rPr lang="gu-IN" b="1" dirty="0"/>
              <a:t>૨</a:t>
            </a:r>
            <a:r>
              <a:rPr lang="en-GB" b="1" dirty="0"/>
              <a:t>.</a:t>
            </a:r>
            <a:r>
              <a:rPr lang="gu-IN" b="1" dirty="0"/>
              <a:t>૧</a:t>
            </a:r>
            <a:r>
              <a:rPr lang="en-GB" b="1" dirty="0"/>
              <a:t>: </a:t>
            </a:r>
            <a:r>
              <a:rPr lang="gu-IN" b="1" dirty="0"/>
              <a:t>એકાંત અને નિયંત્રણનો વ્યક્તિગત અનુભવ</a:t>
            </a:r>
            <a:r>
              <a:rPr lang="fr-FR" i="0" dirty="0" smtClean="0">
                <a:effectLst/>
              </a:rPr>
              <a:t> </a:t>
            </a:r>
            <a:endParaRPr lang="en-GB" dirty="0"/>
          </a:p>
          <a:p>
            <a:endParaRPr lang="en-GB" dirty="0"/>
          </a:p>
          <a:p>
            <a:r>
              <a:rPr lang="gu-IN" b="1" dirty="0"/>
              <a:t>સંકલનકારની નોંધઃ </a:t>
            </a:r>
            <a:r>
              <a:rPr lang="gu-IN" dirty="0"/>
              <a:t>આ પ્રયોગનો હેતુ સહભાગીઓને એ સમજાવવાનો છે કે એકાંતમાં રાખવું અને અથવા/ નિયંત્રણ કરવાથી કેવું લાગે.  આની રચના એ પ્રમાણે કરવામાં આવી છે કે સહભાગીઓને સમજવામાં મદદ કરે કે એકાંત અને નિયંત્રણ હિંસક પ્રતિકૂળ ઘટનાઓ છે જે પડકારરૂપ વર્તનના ચક્ર ને યોગદાન આપે છે.</a:t>
            </a:r>
            <a:endParaRPr lang="fr-FR" dirty="0">
              <a:solidFill>
                <a:schemeClr val="accent1"/>
              </a:solidFill>
            </a:endParaRPr>
          </a:p>
          <a:p>
            <a:endParaRPr lang="en-GB" b="1" dirty="0">
              <a:solidFill>
                <a:schemeClr val="accent1"/>
              </a:solidFill>
            </a:endParaRPr>
          </a:p>
          <a:p>
            <a:pPr defTabSz="925281">
              <a:defRPr/>
            </a:pPr>
            <a:r>
              <a:rPr lang="gu-IN" dirty="0"/>
              <a:t>કેન્દ્રમાંના સેવાર્થી(દર્દી)ઓને એકાંત અને નિયંત્રણમાં રાખવામાં આવ્યા હોય અને તેઓ તેનાં ઉપર તેમનાં અનુભવો વ્યક્ત કરતો એક ચલચિત્ર(વિડિઓ) સંકલનકારે પ્રસ્તુત કરવો. ચલચિત્ર ફક્ત એ નહી દર્શાવે કે તેમને શું થયું પણ એ પણ દર્શાવશે કે કેવી રીતે થયું</a:t>
            </a:r>
            <a:r>
              <a:rPr lang="en-IN" b="1" dirty="0"/>
              <a:t>, </a:t>
            </a:r>
            <a:r>
              <a:rPr lang="gu-IN" dirty="0"/>
              <a:t>અને તે ઘટનાની ભાવનાત્મકની સાથે-સાથે શારીરિક અને માનસિક અસર પણ બતાવશે.  તેમાં એવું પણ વર્ણન હશે કે તેઓ એવું શું માને છે કે જેનાં લીધે આવી પરિસ્થિતિમાં એકાંત અને નિયંત્રણ અટકાવી શક્યા હોત.</a:t>
            </a:r>
            <a:r>
              <a:rPr lang="en-IN" dirty="0"/>
              <a:t> </a:t>
            </a:r>
          </a:p>
          <a:p>
            <a:endParaRPr lang="en-GB" b="1" dirty="0">
              <a:solidFill>
                <a:schemeClr val="accent1"/>
              </a:solidFill>
            </a:endParaRPr>
          </a:p>
        </p:txBody>
      </p:sp>
      <p:sp>
        <p:nvSpPr>
          <p:cNvPr id="4" name="Slide Number Placeholder 3"/>
          <p:cNvSpPr>
            <a:spLocks noGrp="1"/>
          </p:cNvSpPr>
          <p:nvPr>
            <p:ph type="sldNum" sz="quarter" idx="10"/>
          </p:nvPr>
        </p:nvSpPr>
        <p:spPr/>
        <p:txBody>
          <a:bodyPr/>
          <a:lstStyle/>
          <a:p>
            <a:fld id="{08A90898-3483-46EC-94C7-3C6810DE366C}" type="slidenum">
              <a:rPr lang="en-GB" smtClean="0"/>
              <a:t>21</a:t>
            </a:fld>
            <a:endParaRPr lang="en-GB"/>
          </a:p>
        </p:txBody>
      </p:sp>
    </p:spTree>
    <p:extLst>
      <p:ext uri="{BB962C8B-B14F-4D97-AF65-F5344CB8AC3E}">
        <p14:creationId xmlns:p14="http://schemas.microsoft.com/office/powerpoint/2010/main" val="18557426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gu-IN" b="1" dirty="0"/>
              <a:t>પ્રસ્તુતિ</a:t>
            </a:r>
            <a:r>
              <a:rPr lang="en-GB" b="1" dirty="0"/>
              <a:t> </a:t>
            </a:r>
            <a:r>
              <a:rPr lang="gu-IN" b="1" dirty="0"/>
              <a:t>૨</a:t>
            </a:r>
            <a:r>
              <a:rPr lang="en-GB" b="1" dirty="0"/>
              <a:t>.</a:t>
            </a:r>
            <a:r>
              <a:rPr lang="gu-IN" b="1" dirty="0"/>
              <a:t>૨</a:t>
            </a:r>
            <a:r>
              <a:rPr lang="en-GB" b="1" dirty="0"/>
              <a:t>: </a:t>
            </a:r>
            <a:r>
              <a:rPr lang="gu-IN" b="1" dirty="0"/>
              <a:t>એકાંત અને નિયંત્રણની અસર</a:t>
            </a:r>
            <a:endParaRPr lang="fr-FR" b="1" dirty="0"/>
          </a:p>
        </p:txBody>
      </p:sp>
      <p:sp>
        <p:nvSpPr>
          <p:cNvPr id="4" name="Espace réservé du numéro de diapositive 3"/>
          <p:cNvSpPr>
            <a:spLocks noGrp="1"/>
          </p:cNvSpPr>
          <p:nvPr>
            <p:ph type="sldNum" sz="quarter" idx="10"/>
          </p:nvPr>
        </p:nvSpPr>
        <p:spPr/>
        <p:txBody>
          <a:bodyPr/>
          <a:lstStyle/>
          <a:p>
            <a:fld id="{08A90898-3483-46EC-94C7-3C6810DE366C}" type="slidenum">
              <a:rPr lang="en-GB" smtClean="0"/>
              <a:t>22</a:t>
            </a:fld>
            <a:endParaRPr lang="en-GB"/>
          </a:p>
        </p:txBody>
      </p:sp>
    </p:spTree>
    <p:extLst>
      <p:ext uri="{BB962C8B-B14F-4D97-AF65-F5344CB8AC3E}">
        <p14:creationId xmlns:p14="http://schemas.microsoft.com/office/powerpoint/2010/main" val="7027854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gu-IN" b="1" dirty="0"/>
              <a:t>એકાંત અને નિયંત્રણની અસર</a:t>
            </a:r>
            <a:r>
              <a:rPr lang="en-GB" b="1" dirty="0"/>
              <a:t>: </a:t>
            </a:r>
            <a:endParaRPr lang="fr-FR" dirty="0"/>
          </a:p>
          <a:p>
            <a:r>
              <a:rPr lang="en-GB" b="1" i="1" dirty="0"/>
              <a:t> </a:t>
            </a:r>
            <a:endParaRPr lang="fr-FR" dirty="0"/>
          </a:p>
          <a:p>
            <a:r>
              <a:rPr lang="gu-IN" dirty="0"/>
              <a:t>પુરાવાઓએ એકાંત અને નિયંત્રણના ઉપયોગ ને કેટલાક પ્રતિકૂળ પરિણામો સાથે જોડી દીધા છે</a:t>
            </a:r>
            <a:r>
              <a:rPr lang="en-GB" dirty="0"/>
              <a:t>, </a:t>
            </a:r>
            <a:r>
              <a:rPr lang="gu-IN" dirty="0"/>
              <a:t>જેમ કે આક્રમણની તીવ્રતામાં વૃદ્ધિ, કર્મચારીઓને અથવા સેવાર્થી(દર્દી)ઓને ઇજા, ખર્ચમાં વૃદ્ધિ, ફરીથી આઘાતજનક ઇજા અને કર્મચારીઓ અને સેવાર્થી(દર્દી)ઓ વચ્ચેના રોગનિવારક જોડાણોમાં ભંગાણ.</a:t>
            </a:r>
            <a:r>
              <a:rPr lang="en-GB" dirty="0"/>
              <a:t>  </a:t>
            </a:r>
            <a:endParaRPr lang="fr-FR" dirty="0"/>
          </a:p>
          <a:p>
            <a:endParaRPr lang="en-GB" dirty="0"/>
          </a:p>
          <a:p>
            <a:r>
              <a:rPr lang="en-GB" dirty="0"/>
              <a:t>Source:  Ashcraft &amp; Anthony, 2008; Foster et al., 2007; Fisher, 2003; Duxbury et al 2011, 2015 </a:t>
            </a:r>
            <a:endParaRPr lang="fr-FR" dirty="0"/>
          </a:p>
        </p:txBody>
      </p:sp>
      <p:sp>
        <p:nvSpPr>
          <p:cNvPr id="4" name="Espace réservé du numéro de diapositive 3"/>
          <p:cNvSpPr>
            <a:spLocks noGrp="1"/>
          </p:cNvSpPr>
          <p:nvPr>
            <p:ph type="sldNum" sz="quarter" idx="10"/>
          </p:nvPr>
        </p:nvSpPr>
        <p:spPr/>
        <p:txBody>
          <a:bodyPr/>
          <a:lstStyle/>
          <a:p>
            <a:fld id="{08A90898-3483-46EC-94C7-3C6810DE366C}" type="slidenum">
              <a:rPr lang="en-GB" smtClean="0"/>
              <a:t>23</a:t>
            </a:fld>
            <a:endParaRPr lang="en-GB"/>
          </a:p>
        </p:txBody>
      </p:sp>
    </p:spTree>
    <p:extLst>
      <p:ext uri="{BB962C8B-B14F-4D97-AF65-F5344CB8AC3E}">
        <p14:creationId xmlns:p14="http://schemas.microsoft.com/office/powerpoint/2010/main" val="3637757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87705" y="4424839"/>
            <a:ext cx="5501640" cy="4781092"/>
          </a:xfrm>
        </p:spPr>
        <p:txBody>
          <a:bodyPr/>
          <a:lstStyle/>
          <a:p>
            <a:r>
              <a:rPr lang="gu-IN" b="1" dirty="0"/>
              <a:t>નિયંત્રણના લીધે</a:t>
            </a:r>
            <a:r>
              <a:rPr lang="en-GB" b="1" dirty="0"/>
              <a:t>:</a:t>
            </a:r>
            <a:endParaRPr lang="fr-FR" dirty="0"/>
          </a:p>
          <a:p>
            <a:r>
              <a:rPr lang="en-GB" b="1" dirty="0"/>
              <a:t> </a:t>
            </a:r>
            <a:endParaRPr lang="fr-FR" dirty="0"/>
          </a:p>
          <a:p>
            <a:pPr lvl="0"/>
            <a:r>
              <a:rPr lang="gu-IN" i="1" u="sng" dirty="0"/>
              <a:t>સ્નાયુઓની(મસલ) કૃશતા</a:t>
            </a:r>
            <a:r>
              <a:rPr lang="en-IN" u="sng" dirty="0"/>
              <a:t>/</a:t>
            </a:r>
            <a:r>
              <a:rPr lang="gu-IN" i="1" u="sng" dirty="0"/>
              <a:t>નબળાઇ(અટ્રોફી) થઇ શકે છે</a:t>
            </a:r>
            <a:endParaRPr lang="fr-FR" dirty="0"/>
          </a:p>
          <a:p>
            <a:pPr lvl="0"/>
            <a:r>
              <a:rPr lang="gu-IN" i="1" u="sng" dirty="0"/>
              <a:t>કોમામાં જઇ શકે છે</a:t>
            </a:r>
            <a:endParaRPr lang="fr-FR" dirty="0"/>
          </a:p>
          <a:p>
            <a:pPr lvl="0"/>
            <a:r>
              <a:rPr lang="gu-IN" i="1" u="sng" dirty="0"/>
              <a:t>સોળ/ઉઝરડાઓ પડી શકે છે</a:t>
            </a:r>
            <a:endParaRPr lang="fr-FR" dirty="0"/>
          </a:p>
          <a:p>
            <a:pPr lvl="0"/>
            <a:r>
              <a:rPr lang="gu-IN" i="1" u="sng" dirty="0"/>
              <a:t>હાંડકાઓ ટૂટી શકે છે</a:t>
            </a:r>
            <a:endParaRPr lang="fr-FR" dirty="0"/>
          </a:p>
          <a:p>
            <a:pPr lvl="0"/>
            <a:r>
              <a:rPr lang="gu-IN" i="1" u="sng" dirty="0"/>
              <a:t>નિર્જલીકરણ/શુષ્કતા(ડિહાયડ્રેશન) થઇ શકે છે</a:t>
            </a:r>
            <a:r>
              <a:rPr lang="en-GB" i="1" u="sng" dirty="0"/>
              <a:t>:</a:t>
            </a:r>
            <a:endParaRPr lang="fr-FR" dirty="0"/>
          </a:p>
          <a:p>
            <a:r>
              <a:rPr lang="gu-IN" dirty="0"/>
              <a:t>નિયંત્રણ વખતે અથવા નિયંત્રણ કરતી વખતે સંઘર્ષ દરમિયાન લોકો ગંભીર રીતે નિર્જલીકરણ થઇ શકે છે. નિર્જલીકરણ</a:t>
            </a:r>
            <a:r>
              <a:rPr lang="en-IN" dirty="0"/>
              <a:t>, </a:t>
            </a:r>
            <a:r>
              <a:rPr lang="gu-IN" dirty="0"/>
              <a:t>પ્રવૃત્તિના લીધે જે સામાન્ય રીતે ગરમીથી સંયુક્ત હોય છે, તેના કારણે કાર્ડિઓ-વાસ્ક્યુલર પતન અથવા મૃત્યુ પણ થઇ શકે છે.  સેવાર્થી(દર્દી)ઓ જલ્દીથી નિર્જલીકરણ થઇ જતાં હોય છે કારણ કે તેમને જોઈતા પ્રવાહી માટે તેઓ બીજા ઉપર નિર્ભર હોય છે.</a:t>
            </a:r>
            <a:endParaRPr lang="fr-FR" dirty="0"/>
          </a:p>
          <a:p>
            <a:pPr lvl="0"/>
            <a:r>
              <a:rPr lang="gu-IN" i="1" u="sng" dirty="0"/>
              <a:t>રુંધાવુઃ</a:t>
            </a:r>
            <a:endParaRPr lang="fr-FR" dirty="0"/>
          </a:p>
          <a:p>
            <a:r>
              <a:rPr lang="gu-IN" dirty="0"/>
              <a:t>જે લોકોને ઊંધા વાળીને નિયંત્રણમાં રાખવામાં આવ્યા હોય, તેઓ ઉલ્ટી</a:t>
            </a:r>
            <a:r>
              <a:rPr lang="en-IN" dirty="0"/>
              <a:t> (</a:t>
            </a:r>
            <a:r>
              <a:rPr lang="gu-IN" i="1" dirty="0"/>
              <a:t>એમેસીસ</a:t>
            </a:r>
            <a:r>
              <a:rPr lang="gu-IN" dirty="0"/>
              <a:t>), ખોરાક, પ્રવાહી અથવા લાળના કારણે રૂંધાવાના જોખમમાં મુકાતા હોય છે.</a:t>
            </a:r>
            <a:endParaRPr lang="fr-FR" dirty="0"/>
          </a:p>
          <a:p>
            <a:pPr lvl="0"/>
            <a:r>
              <a:rPr lang="gu-IN" u="sng" dirty="0"/>
              <a:t>રુધિરાભિસરણ</a:t>
            </a:r>
            <a:r>
              <a:rPr lang="gu-IN" i="1" u="sng" dirty="0"/>
              <a:t>(સર્ક્યુલેટરી) </a:t>
            </a:r>
            <a:r>
              <a:rPr lang="gu-IN" u="sng" dirty="0"/>
              <a:t>અને ચામડીની સમસ્યાઓઃ</a:t>
            </a:r>
            <a:endParaRPr lang="fr-FR" dirty="0"/>
          </a:p>
          <a:p>
            <a:r>
              <a:rPr lang="gu-IN" dirty="0"/>
              <a:t>ચામડી ઉપર ચુસ્ત નિયંત્રણ અને હલન-ચલન રોકવાથી વિવિધ ધમનીઓ અને રુધિરાભિસરણ વચ્ચે દખલ થઈ શકે છે</a:t>
            </a:r>
            <a:r>
              <a:rPr lang="en-IN" dirty="0"/>
              <a:t>.</a:t>
            </a:r>
            <a:r>
              <a:rPr lang="gu-IN" dirty="0"/>
              <a:t> </a:t>
            </a:r>
            <a:r>
              <a:rPr lang="en-IN" dirty="0"/>
              <a:t> </a:t>
            </a:r>
            <a:r>
              <a:rPr lang="gu-IN" dirty="0"/>
              <a:t>ઉપરના અથવા નીચેના અંગોના રુધિરાભિસરણમાં ગંભીર ભંગાણ</a:t>
            </a:r>
            <a:r>
              <a:rPr lang="gu-IN" i="1" dirty="0"/>
              <a:t>(ડિસરપ્શન)</a:t>
            </a:r>
            <a:r>
              <a:rPr lang="gu-IN" dirty="0"/>
              <a:t> પડે તો સડો</a:t>
            </a:r>
            <a:r>
              <a:rPr lang="gu-IN" i="1" dirty="0"/>
              <a:t>(ગેન્ગરીન)</a:t>
            </a:r>
            <a:r>
              <a:rPr lang="gu-IN" dirty="0"/>
              <a:t> પણ થઇ શકે. જેનાં લીધે ચામડીમાં સડો </a:t>
            </a:r>
            <a:r>
              <a:rPr lang="gu-IN" i="1" dirty="0"/>
              <a:t>(ડેટોરીઅરેશન)</a:t>
            </a:r>
            <a:r>
              <a:rPr lang="gu-IN" dirty="0"/>
              <a:t> પણ થઇ શકે અને ચાંદા પણ પડી શકે.</a:t>
            </a:r>
            <a:endParaRPr lang="fr-FR" dirty="0"/>
          </a:p>
          <a:p>
            <a:pPr lvl="0"/>
            <a:r>
              <a:rPr lang="gu-IN" u="sng" dirty="0"/>
              <a:t>અસંયમ</a:t>
            </a:r>
            <a:r>
              <a:rPr lang="gu-IN" i="1" u="sng" dirty="0"/>
              <a:t>(ઇનકોન્ટીનેન્સ)</a:t>
            </a:r>
            <a:r>
              <a:rPr lang="en-GB" i="1" u="sng" dirty="0"/>
              <a:t>:</a:t>
            </a:r>
            <a:endParaRPr lang="fr-FR" dirty="0"/>
          </a:p>
          <a:p>
            <a:r>
              <a:rPr lang="gu-IN" dirty="0"/>
              <a:t>નિયંત્રિત સેવાર્થી(દર્દી)ઓને વારંવાર શૌચાલયનો ઉપયોગ ન કરવા દેવાથી તેઓ આંતરડા(બોવેલ) અથવા મૂત્રાશય(બ્લેડર) ઉપરનો કાબૂ ગુમાવી દેતા હોય છે.</a:t>
            </a:r>
            <a:endParaRPr lang="fr-FR" dirty="0"/>
          </a:p>
          <a:p>
            <a:r>
              <a:rPr lang="en-GB" dirty="0"/>
              <a:t> </a:t>
            </a:r>
            <a:endParaRPr lang="fr-FR" dirty="0"/>
          </a:p>
          <a:p>
            <a:r>
              <a:rPr lang="en-GB" dirty="0"/>
              <a:t>Source: </a:t>
            </a:r>
            <a:r>
              <a:rPr lang="en-GB" dirty="0" err="1"/>
              <a:t>Reay</a:t>
            </a:r>
            <a:r>
              <a:rPr lang="en-GB" dirty="0"/>
              <a:t> 1999; Mohr 2003; Duxbury, 2015</a:t>
            </a:r>
            <a:endParaRPr lang="fr-FR" dirty="0"/>
          </a:p>
        </p:txBody>
      </p:sp>
      <p:sp>
        <p:nvSpPr>
          <p:cNvPr id="4" name="Espace réservé du numéro de diapositive 3"/>
          <p:cNvSpPr>
            <a:spLocks noGrp="1"/>
          </p:cNvSpPr>
          <p:nvPr>
            <p:ph type="sldNum" sz="quarter" idx="10"/>
          </p:nvPr>
        </p:nvSpPr>
        <p:spPr/>
        <p:txBody>
          <a:bodyPr/>
          <a:lstStyle/>
          <a:p>
            <a:fld id="{08A90898-3483-46EC-94C7-3C6810DE366C}" type="slidenum">
              <a:rPr lang="en-GB" smtClean="0"/>
              <a:t>24</a:t>
            </a:fld>
            <a:endParaRPr lang="en-GB"/>
          </a:p>
        </p:txBody>
      </p:sp>
    </p:spTree>
    <p:extLst>
      <p:ext uri="{BB962C8B-B14F-4D97-AF65-F5344CB8AC3E}">
        <p14:creationId xmlns:p14="http://schemas.microsoft.com/office/powerpoint/2010/main" val="15901095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a:r>
              <a:rPr lang="gu-IN" b="1" dirty="0"/>
              <a:t>એકાંત અને નિયંત્રણ ઘણા મૃત્યુ સાથે સંકળાયેલા છે</a:t>
            </a:r>
            <a:r>
              <a:rPr lang="en-GB" b="1" dirty="0"/>
              <a:t> </a:t>
            </a:r>
            <a:endParaRPr lang="fr-FR" dirty="0"/>
          </a:p>
          <a:p>
            <a:r>
              <a:rPr lang="en-GB" dirty="0"/>
              <a:t> </a:t>
            </a:r>
            <a:endParaRPr lang="fr-FR" dirty="0"/>
          </a:p>
          <a:p>
            <a:pPr marL="173490" indent="-173490">
              <a:buFont typeface="Arial" charset="0"/>
              <a:buChar char="•"/>
            </a:pPr>
            <a:r>
              <a:rPr lang="gu-IN" dirty="0"/>
              <a:t>એકાંત અને નિયંત્રણના લીધે વધુ પડતા મૃત્યુના કારણો ગૂંગળામણ અને હ્રદય ને લગતા હોય છે</a:t>
            </a:r>
            <a:endParaRPr lang="fr-FR" dirty="0"/>
          </a:p>
          <a:p>
            <a:pPr marL="173490" indent="-173490">
              <a:buFont typeface="Arial" charset="0"/>
              <a:buChar char="•"/>
            </a:pPr>
            <a:r>
              <a:rPr lang="gu-IN" dirty="0"/>
              <a:t>ઘટનાની અવધિ અને દવાઓની ક્રિયાપ્રતિક્રિયા મોટામાં મોટા પૂરક પરિબળો છે</a:t>
            </a:r>
            <a:r>
              <a:rPr lang="en-GB" dirty="0"/>
              <a:t> </a:t>
            </a:r>
            <a:endParaRPr lang="fr-FR" dirty="0"/>
          </a:p>
          <a:p>
            <a:pPr marL="173490" indent="-173490">
              <a:buFont typeface="Arial" charset="0"/>
              <a:buChar char="•"/>
            </a:pPr>
            <a:r>
              <a:rPr lang="en-IN" i="1" dirty="0"/>
              <a:t>Barnett et al (2012)</a:t>
            </a:r>
            <a:r>
              <a:rPr lang="en-IN" dirty="0"/>
              <a:t> </a:t>
            </a:r>
            <a:r>
              <a:rPr lang="gu-IN" dirty="0"/>
              <a:t>ના નિયંત્રણની પ્રતિકૂળ અસરોના સાહિત્ય ઉપરની સમીક્ષા દ્વારા એવું જાણવા મળ્યું છે કે “સ્થિતિકીય મૂર્ચ્છા” વધુ સમસ્યાવાળુ છે અને ખાસ કરીને બળજબરીવાળી નીચે વાળીને પકડી રાખવાની સ્થિતિ તો ખૂબ જોખમી હોય છે જેમાં શ્વાસ લેવાનું ૧૫% ઘટી શકે છે.</a:t>
            </a:r>
            <a:r>
              <a:rPr lang="en-GB" dirty="0"/>
              <a:t>  </a:t>
            </a:r>
            <a:endParaRPr lang="fr-FR" dirty="0"/>
          </a:p>
          <a:p>
            <a:r>
              <a:rPr lang="en-GB" dirty="0"/>
              <a:t> </a:t>
            </a:r>
            <a:endParaRPr lang="fr-FR" dirty="0"/>
          </a:p>
          <a:p>
            <a:r>
              <a:rPr lang="fr-FR" dirty="0"/>
              <a:t>Source: </a:t>
            </a:r>
            <a:r>
              <a:rPr lang="en-GB" dirty="0" err="1"/>
              <a:t>Reay</a:t>
            </a:r>
            <a:r>
              <a:rPr lang="en-GB" dirty="0"/>
              <a:t> 1999; Martin 2010 and Barnett 2012</a:t>
            </a:r>
            <a:endParaRPr lang="fr-FR" dirty="0"/>
          </a:p>
        </p:txBody>
      </p:sp>
      <p:sp>
        <p:nvSpPr>
          <p:cNvPr id="4" name="Espace réservé du numéro de diapositive 3"/>
          <p:cNvSpPr>
            <a:spLocks noGrp="1"/>
          </p:cNvSpPr>
          <p:nvPr>
            <p:ph type="sldNum" sz="quarter" idx="10"/>
          </p:nvPr>
        </p:nvSpPr>
        <p:spPr/>
        <p:txBody>
          <a:bodyPr/>
          <a:lstStyle/>
          <a:p>
            <a:fld id="{08A90898-3483-46EC-94C7-3C6810DE366C}" type="slidenum">
              <a:rPr lang="en-GB" smtClean="0"/>
              <a:t>25</a:t>
            </a:fld>
            <a:endParaRPr lang="en-GB"/>
          </a:p>
        </p:txBody>
      </p:sp>
    </p:spTree>
    <p:extLst>
      <p:ext uri="{BB962C8B-B14F-4D97-AF65-F5344CB8AC3E}">
        <p14:creationId xmlns:p14="http://schemas.microsoft.com/office/powerpoint/2010/main" val="4861427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87705" y="4424839"/>
            <a:ext cx="5501640" cy="4634375"/>
          </a:xfrm>
        </p:spPr>
        <p:txBody>
          <a:bodyPr/>
          <a:lstStyle/>
          <a:p>
            <a:pPr lvl="0"/>
            <a:r>
              <a:rPr lang="gu-IN" b="1" dirty="0"/>
              <a:t>એકાંત અને નિયંત્રણ વ્યક્તિના સાજા થવામાં અવરોધક બને છે</a:t>
            </a:r>
            <a:endParaRPr lang="fr-FR" b="1" dirty="0"/>
          </a:p>
          <a:p>
            <a:r>
              <a:rPr lang="en-GB" dirty="0"/>
              <a:t> </a:t>
            </a:r>
            <a:endParaRPr lang="fr-FR" dirty="0"/>
          </a:p>
          <a:p>
            <a:r>
              <a:rPr lang="gu-IN" dirty="0"/>
              <a:t>વિકસિત સાહિત્ય એ દર્શાવે છે કે આવી સારવાર પધ્ધતિની વિપરીત અસરો સંભવિત છે</a:t>
            </a:r>
            <a:r>
              <a:rPr lang="en-GB" dirty="0"/>
              <a:t> </a:t>
            </a:r>
            <a:endParaRPr lang="fr-FR" dirty="0"/>
          </a:p>
          <a:p>
            <a:pPr lvl="0"/>
            <a:r>
              <a:rPr lang="gu-IN" dirty="0"/>
              <a:t>એકાંત અને નિયંત્રણની ભાવનાત્મક અસરોમાં જેનો સમાવેશ થાય છે </a:t>
            </a:r>
            <a:r>
              <a:rPr lang="en-IN" dirty="0"/>
              <a:t>:</a:t>
            </a:r>
            <a:r>
              <a:rPr lang="gu-IN" dirty="0"/>
              <a:t> લાંબા ગાળાની ચિંતા, અવિશ્વાસ, પી.ટી.એસ.ડી., ગુસ્સો, ભવિષ્યમાં હિંસક વર્તન માટેની વધુ સંભાવનાઓ</a:t>
            </a:r>
            <a:endParaRPr lang="fr-FR" dirty="0"/>
          </a:p>
          <a:p>
            <a:r>
              <a:rPr lang="en-GB" dirty="0"/>
              <a:t> </a:t>
            </a:r>
            <a:endParaRPr lang="fr-FR" dirty="0"/>
          </a:p>
          <a:p>
            <a:r>
              <a:rPr lang="gu-IN" b="1" u="sng" dirty="0"/>
              <a:t>માનસિક આઘાતઃ</a:t>
            </a:r>
            <a:endParaRPr lang="fr-FR" dirty="0"/>
          </a:p>
          <a:p>
            <a:pPr marL="173490" indent="-173490">
              <a:buFont typeface="Arial" charset="0"/>
              <a:buChar char="•"/>
            </a:pPr>
            <a:r>
              <a:rPr lang="gu-IN" dirty="0"/>
              <a:t>સેવાર્થી(દર્દી)ઓ ઘણીવાર નિયંત્રણો અને એકાંતના માધ્યમોના ઉપયોગને સજા તરીકે સમજે છે.</a:t>
            </a:r>
            <a:r>
              <a:rPr lang="en-GB" dirty="0"/>
              <a:t> </a:t>
            </a:r>
            <a:r>
              <a:rPr lang="gu-IN" dirty="0"/>
              <a:t>તેઓ તેમનાં શરીર અને આસપાસના વાતાવરણ ઉપરનો કાબૂ ગુમાવી દે છે.  અન્ય લોકો દ્વારા શારીરિક રીતે આશ્ચર્યચકિત થયા</a:t>
            </a:r>
            <a:r>
              <a:rPr lang="gu-IN" i="1" dirty="0"/>
              <a:t>(ઓવરવ્હેલ્મડ)</a:t>
            </a:r>
            <a:r>
              <a:rPr lang="gu-IN" dirty="0"/>
              <a:t> પછી, તેમનામાં અધ</a:t>
            </a:r>
            <a:r>
              <a:rPr lang="en-IN" b="1" dirty="0"/>
              <a:t>:</a:t>
            </a:r>
            <a:r>
              <a:rPr lang="gu-IN" dirty="0"/>
              <a:t>પતન, શિથિલતા, અપમાન અને લાચારીની તીવ્ર લાગણીઓનો વિકાસ થાય છે.  જાતિય અથવા શારીરિક દુર્વ્યવહારોનો ભૂતકાળનો ઇતિહાસ ધરાવતા સેવાર્થી(દર્દી)ઓને નિયંત્રણમાં રાખતી વખતે તેમને માનસિક આઘાતનો ફરી અનુભવ થવાનું જોખમ ઘણું હોય છે.  આવા અનુભવોના લીધે મનોવૈજ્ઞાનિક વિકલાંગતા ધરાવતા વ્યક્તિઓની સારવારના ક્રમ ઉપર નકારાત્મક અસર થવાની અને તેમના સાજાં થવામાં અવરોધક બનવાની શક્યતા છે.</a:t>
            </a:r>
            <a:endParaRPr lang="en-GB" dirty="0"/>
          </a:p>
          <a:p>
            <a:pPr marL="173490" indent="-173490">
              <a:buFont typeface="Arial" charset="0"/>
              <a:buChar char="•"/>
            </a:pPr>
            <a:endParaRPr lang="fr-FR" dirty="0"/>
          </a:p>
          <a:p>
            <a:pPr marL="173490" indent="-173490">
              <a:buFont typeface="Arial" charset="0"/>
              <a:buChar char="•"/>
            </a:pPr>
            <a:r>
              <a:rPr lang="gu-IN" dirty="0"/>
              <a:t>એકાંત અને નિયંત્રણના અનુભવને સેવાર્થી(દર્દી)ઓ એવી રીતે પણ સમજતા હોય છે કે તેમને બીજી વ્યક્તિની મરજી અને શક્તિને વશ થવું પડે છે.  એક વ્યક્તિની ઇચ્છાને બીજા ઉપર હિસંક રીતે જાહેર કરવાથી જ, આવી અતિ નકારાત્મક લાગણીઓ ઉત્પન્ન થાય છે.  સેવાર્થી(દર્દી)ઓ ઉપરનો કાબૂ વધુ શક્તિ ધરાવતા વ્યક્તિ દ્વારા જબરદસ્તીથી લઇ લેવામાં આવે છે. પોતાના જીવન ઉપરનો કાબૂ ગુમાવવો, તે બધા લોકો માટે આઘાતજનક છે.</a:t>
            </a:r>
            <a:endParaRPr lang="fr-FR" dirty="0"/>
          </a:p>
          <a:p>
            <a:endParaRPr lang="en-GB" dirty="0"/>
          </a:p>
          <a:p>
            <a:r>
              <a:rPr lang="en-GB" dirty="0"/>
              <a:t>Source: </a:t>
            </a:r>
            <a:r>
              <a:rPr lang="en-GB" dirty="0" err="1"/>
              <a:t>Borckardt</a:t>
            </a:r>
            <a:r>
              <a:rPr lang="en-GB" dirty="0"/>
              <a:t> et al., 2011</a:t>
            </a:r>
            <a:endParaRPr lang="fr-FR" dirty="0"/>
          </a:p>
        </p:txBody>
      </p:sp>
      <p:sp>
        <p:nvSpPr>
          <p:cNvPr id="4" name="Espace réservé du numéro de diapositive 3"/>
          <p:cNvSpPr>
            <a:spLocks noGrp="1"/>
          </p:cNvSpPr>
          <p:nvPr>
            <p:ph type="sldNum" sz="quarter" idx="10"/>
          </p:nvPr>
        </p:nvSpPr>
        <p:spPr/>
        <p:txBody>
          <a:bodyPr/>
          <a:lstStyle/>
          <a:p>
            <a:fld id="{08A90898-3483-46EC-94C7-3C6810DE366C}" type="slidenum">
              <a:rPr lang="en-GB" smtClean="0"/>
              <a:t>26</a:t>
            </a:fld>
            <a:endParaRPr lang="en-GB"/>
          </a:p>
        </p:txBody>
      </p:sp>
    </p:spTree>
    <p:extLst>
      <p:ext uri="{BB962C8B-B14F-4D97-AF65-F5344CB8AC3E}">
        <p14:creationId xmlns:p14="http://schemas.microsoft.com/office/powerpoint/2010/main" val="3645466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gu-IN" b="1" dirty="0"/>
              <a:t>એકાંત અને નિયંત્રણની પ્રથા દ્વારા અધિકારોનું ઉલ્લંઘન થાય છે</a:t>
            </a:r>
            <a:endParaRPr lang="fr-FR" b="1" dirty="0"/>
          </a:p>
          <a:p>
            <a:pPr lvl="0"/>
            <a:endParaRPr lang="en-GB" dirty="0"/>
          </a:p>
          <a:p>
            <a:pPr marL="173490" indent="-173490">
              <a:buFont typeface="Arial" charset="0"/>
              <a:buChar char="•"/>
            </a:pPr>
            <a:r>
              <a:rPr lang="gu-IN" dirty="0"/>
              <a:t>સંયુક્ત રાષ્ટ્રોના સંવાદદાતા દ્વારા એવું જણાવવામાં આવ્યું છે કે મનોવૈજ્ઞાનિક વિકલાંગતા ધરાવતા લોકો ઉપર વપરાતા એકાંત અને નિયંત્રણનું ઉપચાર-સંબંધી કોઇ પ્રમાણ નથી અને લાંબા સમય સુધી એકાંત અને નિયંત્રણના વપરાશથી ત્રાસ અને દુર્વ્યવહારમાંથી મુક્ત રહેવાના અધિકારોનું ઉલ્લંઘન થઇ શકે છે.  તેમણે આવી પ્રથાઓ ઉપર સંપૂર્ણ પ્રતિબંધ લાદવાની ઘોષણા કરી છે.</a:t>
            </a:r>
            <a:endParaRPr lang="fr-FR" dirty="0"/>
          </a:p>
          <a:p>
            <a:endParaRPr lang="fr-FR" dirty="0"/>
          </a:p>
          <a:p>
            <a:pPr marL="173490" indent="-173490">
              <a:buFont typeface="Arial" charset="0"/>
              <a:buChar char="•"/>
            </a:pPr>
            <a:r>
              <a:rPr lang="gu-IN" dirty="0"/>
              <a:t>ત્રાસમાંથી સ્વતંત્રતાને એટલી બધી અગત્યની ગણવામાં આવી છે કે તેનાં અધિકારોને</a:t>
            </a:r>
            <a:r>
              <a:rPr lang="gu-IN" b="1" dirty="0"/>
              <a:t> </a:t>
            </a:r>
            <a:r>
              <a:rPr lang="gu-IN" dirty="0"/>
              <a:t>સંયુક્ત રાષ્ટ્રોની કેટલીક સંધિઓ અને સંમેલનોમાં રક્ષણ આપવામાં આવ્યું છે, જેમાં ત્રાસ સામેના સંયુક્ત રાષ્ટ્રોનું સંમેલન, સંયુક્ત રાષ્ટ્રોનું વિકલાંગતા ધરાવતા અધિકારોનું સંમેલન અને સંયુક્ત રાષ્ટ્રોના</a:t>
            </a:r>
            <a:r>
              <a:rPr lang="gu-IN" b="1" dirty="0"/>
              <a:t> </a:t>
            </a:r>
            <a:r>
              <a:rPr lang="gu-IN" dirty="0"/>
              <a:t>નાગરિકો અને રાજકીય સંમેલનનો સમાવેશ થાય છે.</a:t>
            </a:r>
            <a:r>
              <a:rPr lang="en-GB" dirty="0"/>
              <a:t>  </a:t>
            </a:r>
            <a:endParaRPr lang="fr-FR" dirty="0"/>
          </a:p>
          <a:p>
            <a:endParaRPr lang="fr-FR" dirty="0"/>
          </a:p>
          <a:p>
            <a:pPr marL="173490" indent="-173490">
              <a:buFont typeface="Arial" charset="0"/>
              <a:buChar char="•"/>
            </a:pPr>
            <a:r>
              <a:rPr lang="en-GB" dirty="0"/>
              <a:t> </a:t>
            </a:r>
            <a:r>
              <a:rPr lang="gu-IN" dirty="0"/>
              <a:t>આ સંધિઓ અને સંમેલનોને વિશ્વભરમાં</a:t>
            </a:r>
            <a:r>
              <a:rPr lang="gu-IN" b="1" dirty="0"/>
              <a:t> </a:t>
            </a:r>
            <a:r>
              <a:rPr lang="gu-IN" dirty="0"/>
              <a:t>સરકારોએ વ્યાપક રીતે બહાલી આપી છે,</a:t>
            </a:r>
            <a:r>
              <a:rPr lang="gu-IN" b="1" dirty="0"/>
              <a:t> </a:t>
            </a:r>
            <a:r>
              <a:rPr lang="gu-IN" dirty="0"/>
              <a:t>અને આવી પ્રથાઓને બંધ કરવા માટે સ્પષ્ટપણે તેમણે જવાબદારીઓ લીધી છે.</a:t>
            </a:r>
            <a:endParaRPr lang="en-GB" dirty="0"/>
          </a:p>
          <a:p>
            <a:pPr marL="173490" indent="-173490">
              <a:buFont typeface="Arial" charset="0"/>
              <a:buChar char="•"/>
            </a:pPr>
            <a:endParaRPr lang="en-GB" dirty="0"/>
          </a:p>
          <a:p>
            <a:r>
              <a:rPr lang="en-GB" dirty="0"/>
              <a:t>Source: Report of the Special Rapporteur on torture and other cruel, inhuman or degrading treatment or</a:t>
            </a:r>
            <a:r>
              <a:rPr lang="fr-FR" dirty="0"/>
              <a:t> </a:t>
            </a:r>
            <a:r>
              <a:rPr lang="en-GB" dirty="0"/>
              <a:t>punishment, Juan E. Méndez, 2013  </a:t>
            </a:r>
            <a:r>
              <a:rPr lang="en-GB" u="sng" dirty="0">
                <a:hlinkClick r:id="rId3"/>
              </a:rPr>
              <a:t>http://www.ohchr.org/Documents/HRBodies/HRCouncil/RegularSession/Session22/A.HRC.22.53_English.pdf</a:t>
            </a:r>
            <a:r>
              <a:rPr lang="en-GB" dirty="0"/>
              <a:t> </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08A90898-3483-46EC-94C7-3C6810DE366C}" type="slidenum">
              <a:rPr lang="en-GB" smtClean="0"/>
              <a:t>27</a:t>
            </a:fld>
            <a:endParaRPr lang="en-GB"/>
          </a:p>
        </p:txBody>
      </p:sp>
    </p:spTree>
    <p:extLst>
      <p:ext uri="{BB962C8B-B14F-4D97-AF65-F5344CB8AC3E}">
        <p14:creationId xmlns:p14="http://schemas.microsoft.com/office/powerpoint/2010/main" val="6209966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10"/>
          </p:nvPr>
        </p:nvSpPr>
        <p:spPr/>
        <p:txBody>
          <a:bodyPr/>
          <a:lstStyle/>
          <a:p>
            <a:fld id="{08A90898-3483-46EC-94C7-3C6810DE366C}" type="slidenum">
              <a:rPr lang="en-GB" smtClean="0"/>
              <a:t>28</a:t>
            </a:fld>
            <a:endParaRPr lang="en-GB"/>
          </a:p>
        </p:txBody>
      </p:sp>
    </p:spTree>
    <p:extLst>
      <p:ext uri="{BB962C8B-B14F-4D97-AF65-F5344CB8AC3E}">
        <p14:creationId xmlns:p14="http://schemas.microsoft.com/office/powerpoint/2010/main" val="6947345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gu-IN" b="1" dirty="0" smtClean="0"/>
              <a:t>પ્રસ્તુતિ</a:t>
            </a:r>
            <a:r>
              <a:rPr lang="en-GB" b="1" dirty="0" smtClean="0"/>
              <a:t> </a:t>
            </a:r>
            <a:r>
              <a:rPr lang="gu-IN" b="1" dirty="0" smtClean="0"/>
              <a:t>૩</a:t>
            </a:r>
            <a:r>
              <a:rPr lang="en-GB" b="1" dirty="0" smtClean="0"/>
              <a:t>.</a:t>
            </a:r>
            <a:r>
              <a:rPr lang="gu-IN" b="1" dirty="0" smtClean="0"/>
              <a:t>૧</a:t>
            </a:r>
            <a:r>
              <a:rPr lang="en-GB" b="1" dirty="0" smtClean="0"/>
              <a:t>:</a:t>
            </a:r>
            <a:r>
              <a:rPr lang="en-GB" b="1" dirty="0"/>
              <a:t> </a:t>
            </a:r>
            <a:r>
              <a:rPr lang="gu-IN" b="1" dirty="0" smtClean="0"/>
              <a:t>માનસિક આરોગ્યના ક્ષેત્રે માન્યતાઓને પડકારવું</a:t>
            </a:r>
            <a:r>
              <a:rPr lang="en-GB" b="1" dirty="0"/>
              <a:t> </a:t>
            </a:r>
          </a:p>
          <a:p>
            <a:endParaRPr lang="en-GB" b="1" dirty="0"/>
          </a:p>
          <a:p>
            <a:r>
              <a:rPr lang="gu-IN" b="1" dirty="0"/>
              <a:t>સંકલનકારની નોંધઃ</a:t>
            </a:r>
            <a:r>
              <a:rPr lang="gu-IN" dirty="0"/>
              <a:t> માનસિક આરોગ્યના કેન્દ્રોમાં એકાંત અને નિયંત્રણ સામેની લડાઈમાં, ધારી લીધેલી માન્યતા ખૂબજ સંવેદનશીલ મુદ્દો હોવાથી, જૂથ સાથે તેનાં ઉપર વિસ્તૃત રીતે ચર્ચા કરવાની તૈયારી રાખવી.</a:t>
            </a:r>
            <a:endParaRPr lang="fr-FR" dirty="0">
              <a:solidFill>
                <a:schemeClr val="accent1"/>
              </a:solidFill>
            </a:endParaRPr>
          </a:p>
          <a:p>
            <a:r>
              <a:rPr lang="en-GB" dirty="0">
                <a:solidFill>
                  <a:schemeClr val="accent1"/>
                </a:solidFill>
              </a:rPr>
              <a:t> </a:t>
            </a:r>
            <a:endParaRPr lang="fr-FR" dirty="0">
              <a:solidFill>
                <a:schemeClr val="accent1"/>
              </a:solidFill>
            </a:endParaRPr>
          </a:p>
          <a:p>
            <a:r>
              <a:rPr lang="gu-IN" dirty="0"/>
              <a:t>આ વિષય ઉપર પહોંચવા માટેની એક રીત એવી છે કે સહભાગીઓને એક પ્રયોગ(અભ્યાસ) કરવા આપવું. (અભ્યાસ ૩.૨ જુઓ).</a:t>
            </a:r>
            <a:endParaRPr lang="fr-FR" dirty="0">
              <a:solidFill>
                <a:schemeClr val="accent1"/>
              </a:solidFill>
            </a:endParaRPr>
          </a:p>
          <a:p>
            <a:endParaRPr lang="en-GB" i="0" dirty="0">
              <a:solidFill>
                <a:schemeClr val="accent1"/>
              </a:solidFill>
            </a:endParaRPr>
          </a:p>
        </p:txBody>
      </p:sp>
      <p:sp>
        <p:nvSpPr>
          <p:cNvPr id="4" name="Slide Number Placeholder 3"/>
          <p:cNvSpPr>
            <a:spLocks noGrp="1"/>
          </p:cNvSpPr>
          <p:nvPr>
            <p:ph type="sldNum" sz="quarter" idx="10"/>
          </p:nvPr>
        </p:nvSpPr>
        <p:spPr/>
        <p:txBody>
          <a:bodyPr/>
          <a:lstStyle/>
          <a:p>
            <a:fld id="{08A90898-3483-46EC-94C7-3C6810DE366C}" type="slidenum">
              <a:rPr lang="en-GB" smtClean="0"/>
              <a:t>29</a:t>
            </a:fld>
            <a:endParaRPr lang="en-GB"/>
          </a:p>
        </p:txBody>
      </p:sp>
    </p:spTree>
    <p:extLst>
      <p:ext uri="{BB962C8B-B14F-4D97-AF65-F5344CB8AC3E}">
        <p14:creationId xmlns:p14="http://schemas.microsoft.com/office/powerpoint/2010/main" val="4286232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b="0" dirty="0"/>
          </a:p>
        </p:txBody>
      </p:sp>
      <p:sp>
        <p:nvSpPr>
          <p:cNvPr id="4" name="Slide Number Placeholder 3"/>
          <p:cNvSpPr>
            <a:spLocks noGrp="1"/>
          </p:cNvSpPr>
          <p:nvPr>
            <p:ph type="sldNum" sz="quarter" idx="10"/>
          </p:nvPr>
        </p:nvSpPr>
        <p:spPr/>
        <p:txBody>
          <a:bodyPr/>
          <a:lstStyle/>
          <a:p>
            <a:fld id="{08A90898-3483-46EC-94C7-3C6810DE366C}" type="slidenum">
              <a:rPr lang="en-GB" smtClean="0"/>
              <a:t>3</a:t>
            </a:fld>
            <a:endParaRPr lang="en-GB"/>
          </a:p>
        </p:txBody>
      </p:sp>
    </p:spTree>
    <p:extLst>
      <p:ext uri="{BB962C8B-B14F-4D97-AF65-F5344CB8AC3E}">
        <p14:creationId xmlns:p14="http://schemas.microsoft.com/office/powerpoint/2010/main" val="6988764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b="0" dirty="0"/>
          </a:p>
        </p:txBody>
      </p:sp>
      <p:sp>
        <p:nvSpPr>
          <p:cNvPr id="4" name="Slide Number Placeholder 3"/>
          <p:cNvSpPr>
            <a:spLocks noGrp="1"/>
          </p:cNvSpPr>
          <p:nvPr>
            <p:ph type="sldNum" sz="quarter" idx="10"/>
          </p:nvPr>
        </p:nvSpPr>
        <p:spPr/>
        <p:txBody>
          <a:bodyPr/>
          <a:lstStyle/>
          <a:p>
            <a:fld id="{08A90898-3483-46EC-94C7-3C6810DE366C}" type="slidenum">
              <a:rPr lang="en-GB" smtClean="0"/>
              <a:t>30</a:t>
            </a:fld>
            <a:endParaRPr lang="en-GB"/>
          </a:p>
        </p:txBody>
      </p:sp>
    </p:spTree>
    <p:extLst>
      <p:ext uri="{BB962C8B-B14F-4D97-AF65-F5344CB8AC3E}">
        <p14:creationId xmlns:p14="http://schemas.microsoft.com/office/powerpoint/2010/main" val="10955982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gu-IN" b="1" dirty="0"/>
              <a:t>પડકારવા જેવી માન્યતાઓ</a:t>
            </a:r>
            <a:r>
              <a:rPr lang="en-GB" b="1" dirty="0"/>
              <a:t>:</a:t>
            </a:r>
          </a:p>
          <a:p>
            <a:endParaRPr lang="fr-FR" dirty="0"/>
          </a:p>
          <a:p>
            <a:pPr lvl="0"/>
            <a:r>
              <a:rPr lang="gu-IN" b="1" dirty="0"/>
              <a:t>૧</a:t>
            </a:r>
            <a:r>
              <a:rPr lang="en-GB" b="1" dirty="0"/>
              <a:t>. </a:t>
            </a:r>
            <a:r>
              <a:rPr lang="gu-IN" b="1" dirty="0"/>
              <a:t>એકાંત અને નિયંત્રણ રોગનિવારક ઉપચાર છે</a:t>
            </a:r>
            <a:r>
              <a:rPr lang="en-GB" b="1" dirty="0"/>
              <a:t>  </a:t>
            </a:r>
            <a:endParaRPr lang="fr-FR" dirty="0"/>
          </a:p>
          <a:p>
            <a:pPr lvl="1"/>
            <a:r>
              <a:rPr lang="gu-IN" dirty="0"/>
              <a:t>એવું કોઇપણ પુરાવા આધારિત સંશોધન નથી જે એ વિચારને આધાર આપે કે નિયંત્રણ રોગનિવારક ઉપચાર છે</a:t>
            </a:r>
            <a:r>
              <a:rPr lang="en-IN" dirty="0"/>
              <a:t>. </a:t>
            </a:r>
            <a:r>
              <a:rPr lang="gu-IN" dirty="0"/>
              <a:t> એકાંત અને નિયંત્રણ વ્યક્તિની શારીરિક અને માનસિક સુખાકારી(સ્વસ્થતા) માટે ખૂબ જ નુકસાનકારક હોઇ શકે છે</a:t>
            </a:r>
            <a:r>
              <a:rPr lang="en-IN" dirty="0"/>
              <a:t>.</a:t>
            </a:r>
            <a:endParaRPr lang="fr-FR" dirty="0"/>
          </a:p>
          <a:p>
            <a:endParaRPr lang="en-GB" dirty="0" smtClean="0"/>
          </a:p>
          <a:p>
            <a:endParaRPr lang="en-GB" i="0" dirty="0" smtClean="0"/>
          </a:p>
          <a:p>
            <a:r>
              <a:rPr lang="en-GB" b="1" dirty="0"/>
              <a:t>Source: </a:t>
            </a:r>
            <a:r>
              <a:rPr lang="en-GB" dirty="0"/>
              <a:t>Adapted from </a:t>
            </a:r>
            <a:r>
              <a:rPr lang="en-US" dirty="0"/>
              <a:t>Center for Mental Health Services, Substance Abuse and Mental </a:t>
            </a:r>
            <a:r>
              <a:rPr lang="en-GB" dirty="0"/>
              <a:t>Health Services Administration</a:t>
            </a:r>
            <a:r>
              <a:rPr lang="en-US" dirty="0"/>
              <a:t> (SAMHSA), (2005).</a:t>
            </a:r>
            <a:r>
              <a:rPr lang="en-US" i="1" dirty="0"/>
              <a:t> Roadmap to seclusion and restraint free mental health services: </a:t>
            </a:r>
            <a:r>
              <a:rPr lang="en-GB" i="1" dirty="0"/>
              <a:t>Module1: The personal experience of seclusion and restraint</a:t>
            </a:r>
            <a:r>
              <a:rPr lang="en-US" i="1" dirty="0"/>
              <a:t>. </a:t>
            </a:r>
            <a:r>
              <a:rPr lang="en-US" dirty="0"/>
              <a:t>DHHS Pub. No. (SMA) 05-4055. Rockville, MD: SAMHSA.</a:t>
            </a:r>
            <a:r>
              <a:rPr lang="en-GB" i="1" dirty="0"/>
              <a:t> Accessed 2 December 2014 from </a:t>
            </a:r>
            <a:r>
              <a:rPr lang="en-GB" i="1" u="sng" dirty="0">
                <a:hlinkClick r:id="rId3"/>
              </a:rPr>
              <a:t>http://www.asca.net/system/assets/attachments/2661/Roadmap_Seclusion.pdf?1301083296</a:t>
            </a:r>
            <a:endParaRPr lang="en-GB" dirty="0"/>
          </a:p>
        </p:txBody>
      </p:sp>
      <p:sp>
        <p:nvSpPr>
          <p:cNvPr id="4" name="Slide Number Placeholder 3"/>
          <p:cNvSpPr>
            <a:spLocks noGrp="1"/>
          </p:cNvSpPr>
          <p:nvPr>
            <p:ph type="sldNum" sz="quarter" idx="10"/>
          </p:nvPr>
        </p:nvSpPr>
        <p:spPr/>
        <p:txBody>
          <a:bodyPr/>
          <a:lstStyle/>
          <a:p>
            <a:fld id="{08A90898-3483-46EC-94C7-3C6810DE366C}" type="slidenum">
              <a:rPr lang="en-GB" smtClean="0"/>
              <a:t>31</a:t>
            </a:fld>
            <a:endParaRPr lang="en-GB"/>
          </a:p>
        </p:txBody>
      </p:sp>
    </p:spTree>
    <p:extLst>
      <p:ext uri="{BB962C8B-B14F-4D97-AF65-F5344CB8AC3E}">
        <p14:creationId xmlns:p14="http://schemas.microsoft.com/office/powerpoint/2010/main" val="6037336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gu-IN" b="1" dirty="0"/>
              <a:t>૨</a:t>
            </a:r>
            <a:r>
              <a:rPr lang="en-GB" b="1" dirty="0"/>
              <a:t>. </a:t>
            </a:r>
            <a:r>
              <a:rPr lang="gu-IN" b="1" dirty="0"/>
              <a:t>એકાંત અને નિયંત્રણ વ્યક્તિઓને સલામત રાખે છે</a:t>
            </a:r>
            <a:endParaRPr lang="fr-FR" dirty="0"/>
          </a:p>
          <a:p>
            <a:pPr lvl="1"/>
            <a:endParaRPr lang="en-GB" dirty="0"/>
          </a:p>
          <a:p>
            <a:pPr lvl="0"/>
            <a:r>
              <a:rPr lang="gu-IN" dirty="0"/>
              <a:t>એકાંત અને નિયંત્રણ શારીરિક, ભાવનાત્મક અને માનસિક નુકસાન પહોંચાડે છે.  નિયંત્રણના લીધે હાડકાં ટૂટે છે અને મૃત્યુ પણ આવી શકે છે.</a:t>
            </a:r>
            <a:r>
              <a:rPr lang="en-GB" dirty="0"/>
              <a:t> </a:t>
            </a:r>
            <a:endParaRPr lang="fr-FR" dirty="0"/>
          </a:p>
          <a:p>
            <a:endParaRPr lang="en-GB" i="0" dirty="0" smtClean="0"/>
          </a:p>
          <a:p>
            <a:r>
              <a:rPr lang="en-GB" b="1" dirty="0"/>
              <a:t>Source: </a:t>
            </a:r>
            <a:r>
              <a:rPr lang="en-GB" dirty="0"/>
              <a:t>Adapted from </a:t>
            </a:r>
            <a:r>
              <a:rPr lang="en-US" dirty="0"/>
              <a:t>Center for Mental Health Services, Substance Abuse and Mental </a:t>
            </a:r>
            <a:r>
              <a:rPr lang="en-GB" dirty="0"/>
              <a:t>Health Services Administration</a:t>
            </a:r>
            <a:r>
              <a:rPr lang="en-US" dirty="0"/>
              <a:t> (SAMHSA), (2005).</a:t>
            </a:r>
            <a:r>
              <a:rPr lang="en-US" i="1" dirty="0"/>
              <a:t> Roadmap to seclusion and restraint free mental health services: </a:t>
            </a:r>
            <a:r>
              <a:rPr lang="en-GB" i="1" dirty="0"/>
              <a:t>Module1: The personal experience of seclusion and restraint</a:t>
            </a:r>
            <a:r>
              <a:rPr lang="en-US" i="1" dirty="0"/>
              <a:t>. </a:t>
            </a:r>
            <a:r>
              <a:rPr lang="en-US" dirty="0"/>
              <a:t>DHHS Pub. No. (SMA) 05-4055. Rockville, MD: SAMHSA.</a:t>
            </a:r>
            <a:r>
              <a:rPr lang="en-GB" i="1" dirty="0"/>
              <a:t> Accessed 2 December 2014 from </a:t>
            </a:r>
            <a:r>
              <a:rPr lang="en-GB" i="1" u="sng" dirty="0">
                <a:hlinkClick r:id="rId3"/>
              </a:rPr>
              <a:t>http://www.asca.net/system/assets/attachments/2661/Roadmap_Seclusion.pdf?1301083296</a:t>
            </a:r>
            <a:endParaRPr lang="en-GB" dirty="0"/>
          </a:p>
        </p:txBody>
      </p:sp>
      <p:sp>
        <p:nvSpPr>
          <p:cNvPr id="4" name="Slide Number Placeholder 3"/>
          <p:cNvSpPr>
            <a:spLocks noGrp="1"/>
          </p:cNvSpPr>
          <p:nvPr>
            <p:ph type="sldNum" sz="quarter" idx="10"/>
          </p:nvPr>
        </p:nvSpPr>
        <p:spPr/>
        <p:txBody>
          <a:bodyPr/>
          <a:lstStyle/>
          <a:p>
            <a:fld id="{08A90898-3483-46EC-94C7-3C6810DE366C}" type="slidenum">
              <a:rPr lang="en-GB" smtClean="0"/>
              <a:t>32</a:t>
            </a:fld>
            <a:endParaRPr lang="en-GB"/>
          </a:p>
        </p:txBody>
      </p:sp>
    </p:spTree>
    <p:extLst>
      <p:ext uri="{BB962C8B-B14F-4D97-AF65-F5344CB8AC3E}">
        <p14:creationId xmlns:p14="http://schemas.microsoft.com/office/powerpoint/2010/main" val="6037336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gu-IN" b="1" dirty="0"/>
              <a:t>૩</a:t>
            </a:r>
            <a:r>
              <a:rPr lang="en-GB" b="1" dirty="0"/>
              <a:t>. </a:t>
            </a:r>
            <a:r>
              <a:rPr lang="gu-IN" b="1" dirty="0"/>
              <a:t>એકાંત અને નિયંત્રણ હિસંક વર્તનને અટકાવે છે</a:t>
            </a:r>
            <a:endParaRPr lang="fr-FR" dirty="0"/>
          </a:p>
          <a:p>
            <a:pPr lvl="0"/>
            <a:endParaRPr lang="fr-FR" dirty="0"/>
          </a:p>
          <a:p>
            <a:pPr lvl="0"/>
            <a:r>
              <a:rPr lang="gu-IN" dirty="0"/>
              <a:t>પુરાવાઓ છે કે એકાંત અને નિયંત્રણ હતાશા અને ગુસ્સાની લાગણીઓને વધુ ખરાબ કરી શકે છે, જેના પરિણામરૂપે વર્તન વધુ નુકસાનકારક થઇ જાય છે</a:t>
            </a:r>
            <a:r>
              <a:rPr lang="en-IN" dirty="0"/>
              <a:t>.</a:t>
            </a:r>
            <a:endParaRPr lang="fr-FR" dirty="0"/>
          </a:p>
          <a:p>
            <a:endParaRPr lang="en-GB" i="0" dirty="0" smtClean="0"/>
          </a:p>
          <a:p>
            <a:r>
              <a:rPr lang="en-GB" b="1" dirty="0"/>
              <a:t>Source: </a:t>
            </a:r>
            <a:r>
              <a:rPr lang="en-GB" dirty="0"/>
              <a:t>Adapted from </a:t>
            </a:r>
            <a:r>
              <a:rPr lang="en-US" dirty="0"/>
              <a:t>Center for Mental Health Services, Substance Abuse and Mental </a:t>
            </a:r>
            <a:r>
              <a:rPr lang="en-GB" dirty="0"/>
              <a:t>Health Services Administration</a:t>
            </a:r>
            <a:r>
              <a:rPr lang="en-US" dirty="0"/>
              <a:t> (SAMHSA), (2005).</a:t>
            </a:r>
            <a:r>
              <a:rPr lang="en-US" i="1" dirty="0"/>
              <a:t> Roadmap to seclusion and restraint free mental health services: </a:t>
            </a:r>
            <a:r>
              <a:rPr lang="en-GB" i="1" dirty="0"/>
              <a:t>Module1: The personal experience of seclusion and restraint</a:t>
            </a:r>
            <a:r>
              <a:rPr lang="en-US" i="1" dirty="0"/>
              <a:t>. </a:t>
            </a:r>
            <a:r>
              <a:rPr lang="en-US" dirty="0"/>
              <a:t>DHHS Pub. No. (SMA) 05-4055. Rockville, MD: SAMHSA.</a:t>
            </a:r>
            <a:r>
              <a:rPr lang="en-GB" i="1" dirty="0"/>
              <a:t> Accessed 2 December 2014 from </a:t>
            </a:r>
            <a:r>
              <a:rPr lang="en-GB" i="1" u="sng" dirty="0">
                <a:hlinkClick r:id="rId3"/>
              </a:rPr>
              <a:t>http://www.asca.net/system/assets/attachments/2661/Roadmap_Seclusion.pdf?1301083296</a:t>
            </a:r>
            <a:endParaRPr lang="en-GB" dirty="0"/>
          </a:p>
        </p:txBody>
      </p:sp>
      <p:sp>
        <p:nvSpPr>
          <p:cNvPr id="4" name="Slide Number Placeholder 3"/>
          <p:cNvSpPr>
            <a:spLocks noGrp="1"/>
          </p:cNvSpPr>
          <p:nvPr>
            <p:ph type="sldNum" sz="quarter" idx="10"/>
          </p:nvPr>
        </p:nvSpPr>
        <p:spPr/>
        <p:txBody>
          <a:bodyPr/>
          <a:lstStyle/>
          <a:p>
            <a:fld id="{08A90898-3483-46EC-94C7-3C6810DE366C}" type="slidenum">
              <a:rPr lang="en-GB" smtClean="0"/>
              <a:t>33</a:t>
            </a:fld>
            <a:endParaRPr lang="en-GB"/>
          </a:p>
        </p:txBody>
      </p:sp>
    </p:spTree>
    <p:extLst>
      <p:ext uri="{BB962C8B-B14F-4D97-AF65-F5344CB8AC3E}">
        <p14:creationId xmlns:p14="http://schemas.microsoft.com/office/powerpoint/2010/main" val="6037336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gu-IN" b="1" dirty="0"/>
              <a:t>૪</a:t>
            </a:r>
            <a:r>
              <a:rPr lang="en-GB" b="1" dirty="0"/>
              <a:t>. </a:t>
            </a:r>
            <a:r>
              <a:rPr lang="gu-IN" b="1" dirty="0"/>
              <a:t>એકાંત અને નિયંત્રણનો ઉપયોગ સજા તરીકે કરવામાં આવતો નથી</a:t>
            </a:r>
            <a:r>
              <a:rPr lang="en-GB" b="1" dirty="0"/>
              <a:t> </a:t>
            </a:r>
            <a:endParaRPr lang="fr-FR" dirty="0"/>
          </a:p>
          <a:p>
            <a:pPr lvl="0"/>
            <a:endParaRPr lang="fr-FR" dirty="0"/>
          </a:p>
          <a:p>
            <a:pPr lvl="0"/>
            <a:r>
              <a:rPr lang="gu-IN" dirty="0"/>
              <a:t>મોટા ભાગના સેવાર્થી(દર્દી)ઓ એકાંત અને નિયંત્રણને સજા તરીકે જોતા હોય છે</a:t>
            </a:r>
            <a:r>
              <a:rPr lang="en-IN" dirty="0"/>
              <a:t>. </a:t>
            </a:r>
            <a:r>
              <a:rPr lang="gu-IN" dirty="0"/>
              <a:t> દા.ત. સૂચનો ન અનુસરવા અથવા દવા લેવા માટેના સૂચનોનો અમલ ન કરવો</a:t>
            </a:r>
            <a:endParaRPr lang="fr-FR" dirty="0"/>
          </a:p>
          <a:p>
            <a:endParaRPr lang="en-GB" i="0" dirty="0" smtClean="0"/>
          </a:p>
          <a:p>
            <a:r>
              <a:rPr lang="en-GB" b="1" dirty="0"/>
              <a:t>Source: </a:t>
            </a:r>
            <a:r>
              <a:rPr lang="en-GB" dirty="0"/>
              <a:t>Adapted from </a:t>
            </a:r>
            <a:r>
              <a:rPr lang="en-US" dirty="0"/>
              <a:t>Center for Mental Health Services, Substance Abuse and Mental </a:t>
            </a:r>
            <a:r>
              <a:rPr lang="en-GB" dirty="0"/>
              <a:t>Health Services Administration</a:t>
            </a:r>
            <a:r>
              <a:rPr lang="en-US" dirty="0"/>
              <a:t> (SAMHSA), (2005).</a:t>
            </a:r>
            <a:r>
              <a:rPr lang="en-US" i="1" dirty="0"/>
              <a:t> Roadmap to seclusion and restraint free mental health services: </a:t>
            </a:r>
            <a:r>
              <a:rPr lang="en-GB" i="1" dirty="0"/>
              <a:t>Module1: The personal experience of seclusion and restraint</a:t>
            </a:r>
            <a:r>
              <a:rPr lang="en-US" i="1" dirty="0"/>
              <a:t>. </a:t>
            </a:r>
            <a:r>
              <a:rPr lang="en-US" dirty="0"/>
              <a:t>DHHS Pub. No. (SMA) 05-4055. Rockville, MD: SAMHSA.</a:t>
            </a:r>
            <a:r>
              <a:rPr lang="en-GB" i="1" dirty="0"/>
              <a:t> Accessed 2 December 2014 from </a:t>
            </a:r>
            <a:r>
              <a:rPr lang="en-GB" i="1" u="sng" dirty="0">
                <a:hlinkClick r:id="rId3"/>
              </a:rPr>
              <a:t>http://www.asca.net/system/assets/attachments/2661/Roadmap_Seclusion.pdf?1301083296</a:t>
            </a:r>
            <a:endParaRPr lang="en-GB" dirty="0"/>
          </a:p>
        </p:txBody>
      </p:sp>
      <p:sp>
        <p:nvSpPr>
          <p:cNvPr id="4" name="Slide Number Placeholder 3"/>
          <p:cNvSpPr>
            <a:spLocks noGrp="1"/>
          </p:cNvSpPr>
          <p:nvPr>
            <p:ph type="sldNum" sz="quarter" idx="10"/>
          </p:nvPr>
        </p:nvSpPr>
        <p:spPr/>
        <p:txBody>
          <a:bodyPr/>
          <a:lstStyle/>
          <a:p>
            <a:fld id="{08A90898-3483-46EC-94C7-3C6810DE366C}" type="slidenum">
              <a:rPr lang="en-GB" smtClean="0"/>
              <a:t>34</a:t>
            </a:fld>
            <a:endParaRPr lang="en-GB"/>
          </a:p>
        </p:txBody>
      </p:sp>
    </p:spTree>
    <p:extLst>
      <p:ext uri="{BB962C8B-B14F-4D97-AF65-F5344CB8AC3E}">
        <p14:creationId xmlns:p14="http://schemas.microsoft.com/office/powerpoint/2010/main" val="6037336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gu-IN" b="1" dirty="0"/>
              <a:t>૫</a:t>
            </a:r>
            <a:r>
              <a:rPr lang="en-GB" b="1" dirty="0"/>
              <a:t>. </a:t>
            </a:r>
            <a:r>
              <a:rPr lang="gu-IN" b="1" dirty="0"/>
              <a:t>કર્મચારીઓ ચોકસાઇપૂર્વક સંભવિત હિંસક પરિસ્થિતિઓને ઓળખી શકે છે</a:t>
            </a:r>
            <a:endParaRPr lang="fr-FR" dirty="0"/>
          </a:p>
          <a:p>
            <a:pPr lvl="0"/>
            <a:endParaRPr lang="en-GB" dirty="0"/>
          </a:p>
          <a:p>
            <a:pPr lvl="0"/>
            <a:r>
              <a:rPr lang="gu-IN" dirty="0"/>
              <a:t>પુરાવાઓ સબિત કરે છે કે આરોગ્ય કર્મચારીઓ સેવાર્થી(દર્દી)ઓનો ઉશ્કેરાટ, સ્વઃહાનિ, અને બીજાઓને હાનિ પહોંચાડવી અને/અથવા માલસામાનનો નાશ કરવો એ તબીબી સંકેતોનું અર્થઘટન કરી લેતા હોય છે. દર વખતે તેઓ સંભવિત નુકસાનકારક વર્તન માટે સંમત થતાં નથી.</a:t>
            </a:r>
            <a:r>
              <a:rPr lang="en-GB" dirty="0"/>
              <a:t> </a:t>
            </a:r>
          </a:p>
          <a:p>
            <a:pPr lvl="0"/>
            <a:endParaRPr lang="en-GB" i="0" dirty="0" smtClean="0"/>
          </a:p>
          <a:p>
            <a:r>
              <a:rPr lang="en-GB" b="1" dirty="0"/>
              <a:t>Source: </a:t>
            </a:r>
            <a:r>
              <a:rPr lang="en-GB" dirty="0"/>
              <a:t>Adapted from </a:t>
            </a:r>
            <a:r>
              <a:rPr lang="en-US" dirty="0"/>
              <a:t>Center for Mental Health Services, Substance Abuse and Mental </a:t>
            </a:r>
            <a:r>
              <a:rPr lang="en-GB" dirty="0"/>
              <a:t>Health Services Administration</a:t>
            </a:r>
            <a:r>
              <a:rPr lang="en-US" dirty="0"/>
              <a:t> (SAMHSA), (2005).</a:t>
            </a:r>
            <a:r>
              <a:rPr lang="en-US" i="1" dirty="0"/>
              <a:t> Roadmap to seclusion and restraint free mental health services: </a:t>
            </a:r>
            <a:r>
              <a:rPr lang="en-GB" i="1" dirty="0"/>
              <a:t>Module1: The personal experience of seclusion and restraint</a:t>
            </a:r>
            <a:r>
              <a:rPr lang="en-US" i="1" dirty="0"/>
              <a:t>. </a:t>
            </a:r>
            <a:r>
              <a:rPr lang="en-US" dirty="0"/>
              <a:t>DHHS Pub. No. (SMA) 05-4055. Rockville, MD: SAMHSA.</a:t>
            </a:r>
            <a:r>
              <a:rPr lang="en-GB" i="1" dirty="0"/>
              <a:t> Accessed 2 December 2014 from </a:t>
            </a:r>
            <a:r>
              <a:rPr lang="en-GB" i="1" u="sng" dirty="0">
                <a:hlinkClick r:id="rId3"/>
              </a:rPr>
              <a:t>http://www.asca.net/system/assets/attachments/2661/Roadmap_Seclusion.pdf?1301083296</a:t>
            </a:r>
            <a:endParaRPr lang="en-GB" dirty="0"/>
          </a:p>
        </p:txBody>
      </p:sp>
      <p:sp>
        <p:nvSpPr>
          <p:cNvPr id="4" name="Slide Number Placeholder 3"/>
          <p:cNvSpPr>
            <a:spLocks noGrp="1"/>
          </p:cNvSpPr>
          <p:nvPr>
            <p:ph type="sldNum" sz="quarter" idx="10"/>
          </p:nvPr>
        </p:nvSpPr>
        <p:spPr/>
        <p:txBody>
          <a:bodyPr/>
          <a:lstStyle/>
          <a:p>
            <a:fld id="{08A90898-3483-46EC-94C7-3C6810DE366C}" type="slidenum">
              <a:rPr lang="en-GB" smtClean="0"/>
              <a:t>35</a:t>
            </a:fld>
            <a:endParaRPr lang="en-GB"/>
          </a:p>
        </p:txBody>
      </p:sp>
    </p:spTree>
    <p:extLst>
      <p:ext uri="{BB962C8B-B14F-4D97-AF65-F5344CB8AC3E}">
        <p14:creationId xmlns:p14="http://schemas.microsoft.com/office/powerpoint/2010/main" val="6037336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gu-IN" b="1" i="1" dirty="0"/>
              <a:t>માન્યતા</a:t>
            </a:r>
            <a:r>
              <a:rPr lang="en-GB" b="1" dirty="0"/>
              <a:t> </a:t>
            </a:r>
            <a:r>
              <a:rPr lang="gu-IN" b="1" dirty="0"/>
              <a:t>૬</a:t>
            </a:r>
            <a:r>
              <a:rPr lang="en-GB" b="1" dirty="0"/>
              <a:t>:</a:t>
            </a:r>
          </a:p>
          <a:p>
            <a:endParaRPr lang="en-GB" b="1" dirty="0">
              <a:solidFill>
                <a:schemeClr val="accent1"/>
              </a:solidFill>
            </a:endParaRPr>
          </a:p>
          <a:p>
            <a:r>
              <a:rPr lang="gu-IN" b="1" dirty="0"/>
              <a:t>સંકલનકારની નોંધઃ</a:t>
            </a:r>
            <a:r>
              <a:rPr lang="en-GB" dirty="0">
                <a:solidFill>
                  <a:schemeClr val="accent1"/>
                </a:solidFill>
              </a:rPr>
              <a:t> </a:t>
            </a:r>
            <a:r>
              <a:rPr lang="gu-IN" dirty="0"/>
              <a:t>માનસિક આરોગ્યના કેન્દ્રોમાં એકાંત અને નિયંત્રણ સામેની લડાઈમાં, ધારી લીધેલી માન્યતા ખૂબજ સંવેદનશીલ મુદ્દો હોવાથી, જૂથ સાથે તેનાં ઉપર વિસ્તૃત રીતે ચર્ચા કરવાની તૈયારી રાખવી.</a:t>
            </a:r>
            <a:endParaRPr lang="fr-FR" dirty="0">
              <a:solidFill>
                <a:schemeClr val="accent1"/>
              </a:solidFill>
            </a:endParaRPr>
          </a:p>
          <a:p>
            <a:r>
              <a:rPr lang="en-GB" dirty="0">
                <a:solidFill>
                  <a:schemeClr val="accent1"/>
                </a:solidFill>
              </a:rPr>
              <a:t> </a:t>
            </a:r>
            <a:endParaRPr lang="fr-FR" dirty="0">
              <a:solidFill>
                <a:schemeClr val="accent1"/>
              </a:solidFill>
            </a:endParaRPr>
          </a:p>
          <a:p>
            <a:r>
              <a:rPr lang="gu-IN" dirty="0"/>
              <a:t>આ વિષય ઉપર પહોંચવા માટેની એક રીત એવી છે કે સહભાગીઓને એક પ્રયોગ(અભ્યાસ) કરવા આપવું.</a:t>
            </a:r>
            <a:r>
              <a:rPr lang="en-GB" dirty="0">
                <a:solidFill>
                  <a:schemeClr val="accent1"/>
                </a:solidFill>
              </a:rPr>
              <a:t> </a:t>
            </a:r>
            <a:r>
              <a:rPr lang="gu-IN" dirty="0">
                <a:solidFill>
                  <a:schemeClr val="accent1"/>
                </a:solidFill>
              </a:rPr>
              <a:t>(આગામી સ્લાઇડ, અભ્યાસ ૩.૨ જુઓ).</a:t>
            </a:r>
            <a:endParaRPr lang="fr-FR" dirty="0">
              <a:solidFill>
                <a:schemeClr val="accent1"/>
              </a:solidFill>
            </a:endParaRPr>
          </a:p>
          <a:p>
            <a:endParaRPr lang="en-GB" i="0" dirty="0">
              <a:solidFill>
                <a:schemeClr val="accent1"/>
              </a:solidFill>
            </a:endParaRPr>
          </a:p>
        </p:txBody>
      </p:sp>
      <p:sp>
        <p:nvSpPr>
          <p:cNvPr id="4" name="Espace réservé du numéro de diapositive 3"/>
          <p:cNvSpPr>
            <a:spLocks noGrp="1"/>
          </p:cNvSpPr>
          <p:nvPr>
            <p:ph type="sldNum" sz="quarter" idx="10"/>
          </p:nvPr>
        </p:nvSpPr>
        <p:spPr/>
        <p:txBody>
          <a:bodyPr/>
          <a:lstStyle/>
          <a:p>
            <a:fld id="{08A90898-3483-46EC-94C7-3C6810DE366C}" type="slidenum">
              <a:rPr lang="en-GB" smtClean="0"/>
              <a:t>36</a:t>
            </a:fld>
            <a:endParaRPr lang="en-GB"/>
          </a:p>
        </p:txBody>
      </p:sp>
    </p:spTree>
    <p:extLst>
      <p:ext uri="{BB962C8B-B14F-4D97-AF65-F5344CB8AC3E}">
        <p14:creationId xmlns:p14="http://schemas.microsoft.com/office/powerpoint/2010/main" val="8836917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604963" y="109538"/>
            <a:ext cx="3792537" cy="2846387"/>
          </a:xfrm>
        </p:spPr>
      </p:sp>
      <p:sp>
        <p:nvSpPr>
          <p:cNvPr id="3" name="Espace réservé des commentaires 2"/>
          <p:cNvSpPr>
            <a:spLocks noGrp="1"/>
          </p:cNvSpPr>
          <p:nvPr>
            <p:ph type="body" idx="1"/>
          </p:nvPr>
        </p:nvSpPr>
        <p:spPr>
          <a:xfrm>
            <a:off x="168644" y="3043845"/>
            <a:ext cx="6643138" cy="6269988"/>
          </a:xfrm>
        </p:spPr>
        <p:txBody>
          <a:bodyPr/>
          <a:lstStyle/>
          <a:p>
            <a:r>
              <a:rPr lang="gu-IN" b="1" dirty="0"/>
              <a:t>અભ્યાસ</a:t>
            </a:r>
            <a:r>
              <a:rPr lang="en-GB" b="1" dirty="0"/>
              <a:t> </a:t>
            </a:r>
            <a:r>
              <a:rPr lang="gu-IN" b="1" dirty="0"/>
              <a:t>૩</a:t>
            </a:r>
            <a:r>
              <a:rPr lang="en-GB" b="1" dirty="0"/>
              <a:t>.</a:t>
            </a:r>
            <a:r>
              <a:rPr lang="gu-IN" b="1" dirty="0"/>
              <a:t>૨</a:t>
            </a:r>
            <a:r>
              <a:rPr lang="en-GB" b="1" dirty="0"/>
              <a:t>: </a:t>
            </a:r>
            <a:r>
              <a:rPr lang="gu-IN" b="1" i="1" dirty="0"/>
              <a:t>એકાંત અને નિયંત્રણના વપરાશ માટે અપવાદરૂપ સંજોગોને ઉચિત કારણ તરીકે ગણવાની માન્યતાને પડકારવું </a:t>
            </a:r>
            <a:endParaRPr lang="fr-FR" b="1" dirty="0"/>
          </a:p>
          <a:p>
            <a:endParaRPr lang="fr-FR" b="1" dirty="0"/>
          </a:p>
          <a:p>
            <a:r>
              <a:rPr lang="gu-IN" b="1" dirty="0"/>
              <a:t>સંકલનકારની નોંધઃ </a:t>
            </a:r>
            <a:r>
              <a:rPr lang="gu-IN" dirty="0"/>
              <a:t>કેટલાક સહભાગીઓ એવો અભિપ્રાય વ્યક્ત કરી શકે કે, ક્યારેક એકાંત અને નિયંત્રણ જેવી અમુક અપમાનજનક પ્રથાઓને ટાળી શકાય નહીં</a:t>
            </a:r>
            <a:r>
              <a:rPr lang="en-IN" dirty="0"/>
              <a:t>.</a:t>
            </a:r>
            <a:r>
              <a:rPr lang="gu-IN" dirty="0"/>
              <a:t>  દા.ત. કેટલાક સહભાગીઓ દલીલ કરી શકે કે, જો કોઇ વ્યક્તિ ખતરનાક અને હિંસક હોય, ત્યારે એ વ્યક્તિને વ્યક્તિગત અને અન્ય કોઇને ઇજા કરતા રોકવા માટે એકાંત અને નિયંત્રણ અનિવાર્ય હોઇ શકે છે</a:t>
            </a:r>
            <a:r>
              <a:rPr lang="en-IN" dirty="0"/>
              <a:t>.</a:t>
            </a:r>
            <a:r>
              <a:rPr lang="en-GB" dirty="0">
                <a:solidFill>
                  <a:schemeClr val="accent1"/>
                </a:solidFill>
              </a:rPr>
              <a:t>  </a:t>
            </a:r>
            <a:endParaRPr lang="gu-IN" dirty="0">
              <a:solidFill>
                <a:schemeClr val="accent1"/>
              </a:solidFill>
            </a:endParaRPr>
          </a:p>
          <a:p>
            <a:r>
              <a:rPr lang="gu-IN" dirty="0"/>
              <a:t>નીચે દર્શાવેલ અભ્યાસનો હેતુ આ ગેરસમજને દૂર કરવા માટેનો છે</a:t>
            </a:r>
            <a:r>
              <a:rPr lang="en-IN" dirty="0"/>
              <a:t>.</a:t>
            </a:r>
            <a:endParaRPr lang="fr-FR" dirty="0">
              <a:solidFill>
                <a:schemeClr val="accent1"/>
              </a:solidFill>
            </a:endParaRPr>
          </a:p>
          <a:p>
            <a:r>
              <a:rPr lang="en-GB" dirty="0">
                <a:solidFill>
                  <a:schemeClr val="accent1"/>
                </a:solidFill>
              </a:rPr>
              <a:t> </a:t>
            </a:r>
            <a:endParaRPr lang="fr-FR" dirty="0">
              <a:solidFill>
                <a:schemeClr val="accent1"/>
              </a:solidFill>
            </a:endParaRPr>
          </a:p>
          <a:p>
            <a:r>
              <a:rPr lang="gu-IN" dirty="0"/>
              <a:t>નીચેનું વાક્ય પાવરપોઇન્ટ સ્લાઇડ ઉપર દર્શાવવું</a:t>
            </a:r>
            <a:r>
              <a:rPr lang="en-IN" dirty="0"/>
              <a:t>:</a:t>
            </a:r>
            <a:endParaRPr lang="fr-FR" dirty="0">
              <a:solidFill>
                <a:schemeClr val="accent1"/>
              </a:solidFill>
            </a:endParaRPr>
          </a:p>
          <a:p>
            <a:r>
              <a:rPr lang="en-GB" dirty="0"/>
              <a:t> </a:t>
            </a:r>
            <a:endParaRPr lang="fr-FR" dirty="0"/>
          </a:p>
          <a:p>
            <a:r>
              <a:rPr lang="gu-IN" b="1" dirty="0"/>
              <a:t>એવા સંજોગો છે, જેમાં દુરુપયોગ</a:t>
            </a:r>
            <a:r>
              <a:rPr lang="en-IN" b="1" i="1" dirty="0"/>
              <a:t>,</a:t>
            </a:r>
            <a:r>
              <a:rPr lang="gu-IN" b="1" i="1" dirty="0"/>
              <a:t> </a:t>
            </a:r>
            <a:r>
              <a:rPr lang="gu-IN" b="1" dirty="0"/>
              <a:t>ખાસ કરીને એકાંત અને નિયંત્રણનો ઉપયોગ ટાળી શકાય નહીં</a:t>
            </a:r>
            <a:endParaRPr lang="fr-FR" dirty="0"/>
          </a:p>
          <a:p>
            <a:r>
              <a:rPr lang="en-GB" dirty="0"/>
              <a:t> </a:t>
            </a:r>
            <a:endParaRPr lang="fr-FR" dirty="0"/>
          </a:p>
          <a:p>
            <a:r>
              <a:rPr lang="gu-IN" dirty="0"/>
              <a:t>આ પ્રયોગ અંતર્ગત ઉપર આપેલ વાક્ય વિશે જૂથને નીચે આપેલા પ્રશ્નો પૂછવામાં આવશે અને સહભાગીઓને સામેલ કરી ચર્ચા કરવી</a:t>
            </a:r>
            <a:r>
              <a:rPr lang="en-IN" dirty="0"/>
              <a:t>.</a:t>
            </a:r>
            <a:endParaRPr lang="fr-FR" dirty="0">
              <a:solidFill>
                <a:schemeClr val="accent1"/>
              </a:solidFill>
            </a:endParaRPr>
          </a:p>
          <a:p>
            <a:r>
              <a:rPr lang="en-GB" dirty="0"/>
              <a:t> </a:t>
            </a:r>
            <a:endParaRPr lang="fr-FR" dirty="0"/>
          </a:p>
          <a:p>
            <a:pPr lvl="0"/>
            <a:r>
              <a:rPr lang="gu-IN" dirty="0"/>
              <a:t>શું તમે આ નિવેદન સાથે સહમત છો કે અસહમત? શા માટે?</a:t>
            </a:r>
            <a:endParaRPr lang="fr-FR" dirty="0"/>
          </a:p>
          <a:p>
            <a:pPr lvl="0"/>
            <a:r>
              <a:rPr lang="gu-IN" dirty="0"/>
              <a:t>તમારા મતે, કેવી પરિસ્થિતિઓમાં એકાંત અને નિયંત્રણને ટાળી શકાતા નથી?</a:t>
            </a:r>
            <a:endParaRPr lang="fr-FR" dirty="0"/>
          </a:p>
          <a:p>
            <a:r>
              <a:rPr lang="en-GB" dirty="0"/>
              <a:t> </a:t>
            </a:r>
            <a:endParaRPr lang="fr-FR" dirty="0"/>
          </a:p>
          <a:p>
            <a:r>
              <a:rPr lang="gu-IN" dirty="0"/>
              <a:t>વિચારોને ફ્લિપ ચાર્ટ ઉપર લખવા અને શક્ય હોય તો જૂથે તેમનાં અભિપ્રાયોની એકબીજા સાથે ચર્ચા કરવી જોઇએ</a:t>
            </a:r>
            <a:r>
              <a:rPr lang="en-IN" dirty="0"/>
              <a:t>.</a:t>
            </a:r>
            <a:r>
              <a:rPr lang="en-GB" dirty="0">
                <a:solidFill>
                  <a:schemeClr val="accent1"/>
                </a:solidFill>
              </a:rPr>
              <a:t> </a:t>
            </a:r>
            <a:endParaRPr lang="fr-FR" dirty="0">
              <a:solidFill>
                <a:schemeClr val="accent1"/>
              </a:solidFill>
            </a:endParaRPr>
          </a:p>
          <a:p>
            <a:r>
              <a:rPr lang="en-GB" dirty="0">
                <a:solidFill>
                  <a:schemeClr val="accent1"/>
                </a:solidFill>
              </a:rPr>
              <a:t> </a:t>
            </a:r>
            <a:endParaRPr lang="fr-FR" dirty="0">
              <a:solidFill>
                <a:schemeClr val="accent1"/>
              </a:solidFill>
            </a:endParaRPr>
          </a:p>
          <a:p>
            <a:r>
              <a:rPr lang="gu-IN" dirty="0"/>
              <a:t>કેટલાક સંજોગો જેમાં સમાવેશ થાય છે જે સહભાગીઓ વ્યક્ત કરી શકે છે (પણ તે સીમિત નથી)</a:t>
            </a:r>
            <a:r>
              <a:rPr lang="en-IN" dirty="0"/>
              <a:t>:</a:t>
            </a:r>
            <a:endParaRPr lang="fr-FR" dirty="0">
              <a:solidFill>
                <a:schemeClr val="accent1"/>
              </a:solidFill>
            </a:endParaRPr>
          </a:p>
          <a:p>
            <a:pPr marL="173490" indent="-173490">
              <a:buFont typeface="Arial" charset="0"/>
              <a:buChar char="•"/>
            </a:pPr>
            <a:r>
              <a:rPr lang="gu-IN" dirty="0"/>
              <a:t>સેવાર્થી(દર્દી)ઓને અપમાનજનક કૃત્યો માટે જવાબદાર ગણવામાં આવે છે, જેમ કે હિસંક કે આક્રમક વર્તન વખતે</a:t>
            </a:r>
            <a:endParaRPr lang="fr-FR" dirty="0">
              <a:solidFill>
                <a:schemeClr val="accent1"/>
              </a:solidFill>
            </a:endParaRPr>
          </a:p>
          <a:p>
            <a:pPr marL="173490" indent="-173490">
              <a:buFont typeface="Arial" charset="0"/>
              <a:buChar char="•"/>
            </a:pPr>
            <a:r>
              <a:rPr lang="gu-IN" dirty="0"/>
              <a:t>સેવાર્થી(દર્દી)ઓને અપમાનજનક કૃત્યો માટે જવાબદાર ગણવામાં આવે છે, જેમ કે હિસંક કે આક્રમક વર્તન વખતે</a:t>
            </a:r>
            <a:r>
              <a:rPr lang="en-GB" dirty="0">
                <a:solidFill>
                  <a:schemeClr val="accent1"/>
                </a:solidFill>
              </a:rPr>
              <a:t> </a:t>
            </a:r>
            <a:r>
              <a:rPr lang="gu-IN" dirty="0">
                <a:solidFill>
                  <a:schemeClr val="accent1"/>
                </a:solidFill>
              </a:rPr>
              <a:t>(</a:t>
            </a:r>
            <a:r>
              <a:rPr lang="gu-IN" dirty="0"/>
              <a:t>દાખલા તરીકે ડાયાબિટીસ ધરાતા સેવાર્થી(દર્દી)ઓને નિર્જલીકરણ અને કેટોએસીડોસીસ માટે તાત્કલિક સારવારની જરૂર હોય છે. આવી પરિસ્થિતિમાં મૂત્રનલિકા</a:t>
            </a:r>
            <a:r>
              <a:rPr lang="gu-IN" i="1" dirty="0"/>
              <a:t>(કેથેટર)</a:t>
            </a:r>
            <a:r>
              <a:rPr lang="gu-IN" dirty="0"/>
              <a:t> અને આઇ.વી. તૈયાર હોવા જોઈએ, પણ સેવાર્થી(દર્દી)ઓ તેને તોડી નાખવા માંગતા હોય છે) આરોગ્ય વ્યાવસાયિકો દ્વારા સેવાર્થી(દર્દી)ઓને દવાની જરૂર છે એવી સમજણ આપવા છતાં પણ, તેઓ દવા લેવા માટે પ્રતિરોધ કરતા હોય છે</a:t>
            </a:r>
            <a:endParaRPr lang="fr-FR" dirty="0">
              <a:solidFill>
                <a:schemeClr val="accent1"/>
              </a:solidFill>
            </a:endParaRPr>
          </a:p>
          <a:p>
            <a:endParaRPr lang="fr-FR" dirty="0">
              <a:solidFill>
                <a:schemeClr val="accent1"/>
              </a:solidFill>
            </a:endParaRPr>
          </a:p>
          <a:p>
            <a:pPr defTabSz="925281">
              <a:defRPr/>
            </a:pPr>
            <a:r>
              <a:rPr lang="gu-IN" dirty="0"/>
              <a:t>ચર્ચા પછી, નીચે આપેલી સ્લાઇડ્સ બતાવવી.</a:t>
            </a:r>
            <a:endParaRPr lang="fr-FR" dirty="0">
              <a:solidFill>
                <a:schemeClr val="accent1"/>
              </a:solidFill>
            </a:endParaRPr>
          </a:p>
          <a:p>
            <a:endParaRPr lang="fr-FR" dirty="0">
              <a:solidFill>
                <a:schemeClr val="accent1"/>
              </a:solidFill>
            </a:endParaRPr>
          </a:p>
        </p:txBody>
      </p:sp>
      <p:sp>
        <p:nvSpPr>
          <p:cNvPr id="4" name="Espace réservé du numéro de diapositive 3"/>
          <p:cNvSpPr>
            <a:spLocks noGrp="1"/>
          </p:cNvSpPr>
          <p:nvPr>
            <p:ph type="sldNum" sz="quarter" idx="10"/>
          </p:nvPr>
        </p:nvSpPr>
        <p:spPr/>
        <p:txBody>
          <a:bodyPr/>
          <a:lstStyle/>
          <a:p>
            <a:fld id="{08A90898-3483-46EC-94C7-3C6810DE366C}" type="slidenum">
              <a:rPr lang="en-GB" smtClean="0"/>
              <a:t>37</a:t>
            </a:fld>
            <a:endParaRPr lang="en-GB"/>
          </a:p>
        </p:txBody>
      </p:sp>
    </p:spTree>
    <p:extLst>
      <p:ext uri="{BB962C8B-B14F-4D97-AF65-F5344CB8AC3E}">
        <p14:creationId xmlns:p14="http://schemas.microsoft.com/office/powerpoint/2010/main" val="7088434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3490" indent="-173490">
              <a:buFont typeface="Wingdings" charset="2"/>
              <a:buChar char="Ø"/>
            </a:pPr>
            <a:r>
              <a:rPr lang="gu-IN" b="1" dirty="0"/>
              <a:t>આત્યંતિક પરિસ્થિતિઓમાં પણ એકાંત અને નિયંત્રણ ક્યારેય વાજબી હોતા નથી.</a:t>
            </a:r>
            <a:endParaRPr lang="fr-FR" dirty="0"/>
          </a:p>
          <a:p>
            <a:pPr marL="173490" indent="-173490">
              <a:buFont typeface="Wingdings" charset="2"/>
              <a:buChar char="Ø"/>
            </a:pPr>
            <a:r>
              <a:rPr lang="gu-IN" b="1" dirty="0"/>
              <a:t>એકાંત અને નિયંત્રણ હસ્તક્ષેપના છેલ્લા પર્યાય તરીકે પણ નથી.</a:t>
            </a:r>
            <a:r>
              <a:rPr lang="en-GB" b="1" dirty="0"/>
              <a:t> </a:t>
            </a:r>
            <a:endParaRPr lang="fr-FR" dirty="0"/>
          </a:p>
          <a:p>
            <a:pPr marL="173490" indent="-173490">
              <a:buFont typeface="Wingdings" charset="2"/>
              <a:buChar char="Ø"/>
            </a:pPr>
            <a:r>
              <a:rPr lang="gu-IN" b="1" dirty="0"/>
              <a:t>મનોવૈજ્ઞાનિક વિકલાંગતા ધરાવતા વ્યક્તિઓ અને તેમની આસપાસના લોકોની સુખાકારી (સ્વસ્થતા)ના રક્ષણ માટે એકાંત અને નિયંત્રણ સામેના વિકલ્પોની માગણી કરવી જોઇએ</a:t>
            </a:r>
            <a:endParaRPr lang="fr-FR" dirty="0"/>
          </a:p>
          <a:p>
            <a:endParaRPr lang="fr-FR" dirty="0"/>
          </a:p>
          <a:p>
            <a:r>
              <a:rPr lang="gu-IN" dirty="0"/>
              <a:t>નોંધઃ આ ઉપરના મુદ્દામાં એવો પ્રતિભાવ ઉમેરવો જોઈએ કે એકાંત અને નિયંત્રણ ક્યારેય પણ વાજબી હોતા નથી, ગમે તેવી આત્યાંતિક(વિકટ) પરિસ્થિતિઓમાં પણ(જેવી કે જ્યારે વ્યક્તિનું હિંસક વર્તન હોય, જ્યારે તેમનું જીવન જોખમમાં મૂકાતું હોય, વગેરે.) મનોવૈજ્ઞાનિક વિકલાંગતા ધરાવતી વ્યક્તિઓ અને તેમની આસપાસના લોકોની સુખાકારી(સ્વસ્થતા)ના રક્ષણ માટે, કર્મચારીઓએ એકાંત અને નિયંત્રણ સામેના વિકલ્પોની માગણી કરવી જોઇએ.</a:t>
            </a:r>
            <a:r>
              <a:rPr lang="fr-FR" dirty="0" smtClean="0">
                <a:solidFill>
                  <a:schemeClr val="accent1"/>
                </a:solidFill>
                <a:effectLst/>
              </a:rPr>
              <a:t> </a:t>
            </a:r>
            <a:endParaRPr lang="en-GB" dirty="0">
              <a:solidFill>
                <a:schemeClr val="accent1"/>
              </a:solidFill>
            </a:endParaRPr>
          </a:p>
        </p:txBody>
      </p:sp>
      <p:sp>
        <p:nvSpPr>
          <p:cNvPr id="4" name="Espace réservé du numéro de diapositive 3"/>
          <p:cNvSpPr>
            <a:spLocks noGrp="1"/>
          </p:cNvSpPr>
          <p:nvPr>
            <p:ph type="sldNum" sz="quarter" idx="10"/>
          </p:nvPr>
        </p:nvSpPr>
        <p:spPr/>
        <p:txBody>
          <a:bodyPr/>
          <a:lstStyle/>
          <a:p>
            <a:fld id="{08A90898-3483-46EC-94C7-3C6810DE366C}" type="slidenum">
              <a:rPr lang="en-GB" smtClean="0"/>
              <a:t>38</a:t>
            </a:fld>
            <a:endParaRPr lang="en-GB"/>
          </a:p>
        </p:txBody>
      </p:sp>
    </p:spTree>
    <p:extLst>
      <p:ext uri="{BB962C8B-B14F-4D97-AF65-F5344CB8AC3E}">
        <p14:creationId xmlns:p14="http://schemas.microsoft.com/office/powerpoint/2010/main" val="8715031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3490" indent="-173490">
              <a:buFont typeface="Wingdings" charset="2"/>
              <a:buChar char="Ø"/>
            </a:pPr>
            <a:r>
              <a:rPr lang="gu-IN" b="1" dirty="0"/>
              <a:t>ક્યારેક એકાંત અને નિયંત્રણ સામેના વિકલ્પો શોધવા અશક્ય લાગતા હોય છે, જેથી કેન્દ્રમાં તેનો ઉપયોગ કરવો પડે છે</a:t>
            </a:r>
            <a:endParaRPr lang="fr-FR" dirty="0"/>
          </a:p>
          <a:p>
            <a:endParaRPr lang="fr-FR" dirty="0"/>
          </a:p>
          <a:p>
            <a:pPr marL="173490" indent="-173490">
              <a:buFont typeface="Wingdings" charset="2"/>
              <a:buChar char="Ø"/>
            </a:pPr>
            <a:r>
              <a:rPr lang="gu-IN" b="1" dirty="0"/>
              <a:t>એકાંત અને નિયંત્રણનો ઉપયોગ, કાયમ સારવારની નિષ્ફળતા છે</a:t>
            </a:r>
            <a:endParaRPr lang="fr-FR" dirty="0"/>
          </a:p>
          <a:p>
            <a:pPr marL="173490" indent="-173490">
              <a:buFont typeface="Wingdings" charset="2"/>
              <a:buChar char="Ø"/>
            </a:pPr>
            <a:endParaRPr lang="fr-FR" dirty="0"/>
          </a:p>
          <a:p>
            <a:pPr marL="173490" indent="-173490">
              <a:buFont typeface="Wingdings" charset="2"/>
              <a:buChar char="Ø"/>
            </a:pPr>
            <a:r>
              <a:rPr lang="gu-IN" b="1" dirty="0"/>
              <a:t>આ નિયમોનો કોઇ અપવાદ નથી</a:t>
            </a:r>
            <a:endParaRPr lang="fr-FR" dirty="0"/>
          </a:p>
          <a:p>
            <a:r>
              <a:rPr lang="en-GB" b="1" dirty="0"/>
              <a:t> </a:t>
            </a:r>
            <a:endParaRPr lang="fr-FR" dirty="0"/>
          </a:p>
          <a:p>
            <a:r>
              <a:rPr lang="gu-IN" dirty="0"/>
              <a:t>નોંધઃ આપણે હંમેશા ધ્યાનમાં રાખવું કે એકાંત અને નિયંત્રણનો ઉપયોગ એટલે વ્યવસ્થા/સારવારની નિષ્ફળતા છે, જ્યારે આવી પ્રથાનો ઉપયોગ પહેલાં તેની સામેના બધાજ વિકલ્પોને અપનાવી લીધા હોય ત્યારે પણ આ એક ખરાબ પરિણામ છે.</a:t>
            </a:r>
            <a:endParaRPr lang="fr-FR" dirty="0">
              <a:solidFill>
                <a:schemeClr val="accent1"/>
              </a:solidFill>
            </a:endParaRPr>
          </a:p>
        </p:txBody>
      </p:sp>
      <p:sp>
        <p:nvSpPr>
          <p:cNvPr id="4" name="Espace réservé du numéro de diapositive 3"/>
          <p:cNvSpPr>
            <a:spLocks noGrp="1"/>
          </p:cNvSpPr>
          <p:nvPr>
            <p:ph type="sldNum" sz="quarter" idx="10"/>
          </p:nvPr>
        </p:nvSpPr>
        <p:spPr/>
        <p:txBody>
          <a:bodyPr/>
          <a:lstStyle/>
          <a:p>
            <a:fld id="{08A90898-3483-46EC-94C7-3C6810DE366C}" type="slidenum">
              <a:rPr lang="en-GB" smtClean="0"/>
              <a:t>39</a:t>
            </a:fld>
            <a:endParaRPr lang="en-GB"/>
          </a:p>
        </p:txBody>
      </p:sp>
    </p:spTree>
    <p:extLst>
      <p:ext uri="{BB962C8B-B14F-4D97-AF65-F5344CB8AC3E}">
        <p14:creationId xmlns:p14="http://schemas.microsoft.com/office/powerpoint/2010/main" val="89640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dirty="0">
                <a:solidFill>
                  <a:srgbClr val="FF0000"/>
                </a:solidFill>
              </a:rPr>
              <a:t>Photo credit: </a:t>
            </a:r>
            <a:r>
              <a:rPr lang="en-GB" dirty="0"/>
              <a:t>Sylvester </a:t>
            </a:r>
            <a:r>
              <a:rPr lang="en-GB" dirty="0" err="1"/>
              <a:t>Kantontoka</a:t>
            </a:r>
            <a:r>
              <a:rPr lang="zh-CN" altLang="en-US" dirty="0"/>
              <a:t>，</a:t>
            </a:r>
            <a:r>
              <a:rPr lang="en-GB" sz="900" dirty="0">
                <a:solidFill>
                  <a:srgbClr val="FF0000"/>
                </a:solidFill>
              </a:rPr>
              <a:t>	  </a:t>
            </a:r>
            <a:r>
              <a:rPr lang="en-GB" dirty="0" err="1"/>
              <a:t>Harrie</a:t>
            </a:r>
            <a:r>
              <a:rPr lang="en-GB" dirty="0"/>
              <a:t> </a:t>
            </a:r>
            <a:r>
              <a:rPr lang="en-GB" dirty="0" err="1"/>
              <a:t>Timmermans</a:t>
            </a:r>
            <a:r>
              <a:rPr lang="en-GB" dirty="0"/>
              <a:t>/Global Initiative on Psychiatry</a:t>
            </a:r>
            <a:endParaRPr lang="en-GB" sz="900" dirty="0">
              <a:solidFill>
                <a:srgbClr val="FF0000"/>
              </a:solidFill>
            </a:endParaRPr>
          </a:p>
        </p:txBody>
      </p:sp>
      <p:sp>
        <p:nvSpPr>
          <p:cNvPr id="4" name="Slide Number Placeholder 3"/>
          <p:cNvSpPr>
            <a:spLocks noGrp="1"/>
          </p:cNvSpPr>
          <p:nvPr>
            <p:ph type="sldNum" sz="quarter" idx="10"/>
          </p:nvPr>
        </p:nvSpPr>
        <p:spPr/>
        <p:txBody>
          <a:bodyPr/>
          <a:lstStyle/>
          <a:p>
            <a:fld id="{08A90898-3483-46EC-94C7-3C6810DE366C}" type="slidenum">
              <a:rPr lang="en-GB" smtClean="0"/>
              <a:t>4</a:t>
            </a:fld>
            <a:endParaRPr lang="en-GB"/>
          </a:p>
        </p:txBody>
      </p:sp>
    </p:spTree>
    <p:extLst>
      <p:ext uri="{BB962C8B-B14F-4D97-AF65-F5344CB8AC3E}">
        <p14:creationId xmlns:p14="http://schemas.microsoft.com/office/powerpoint/2010/main" val="13241450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3490" indent="-173490">
              <a:buFont typeface="Wingdings" charset="2"/>
              <a:buChar char="Ø"/>
            </a:pPr>
            <a:r>
              <a:rPr lang="gu-IN" b="1" dirty="0"/>
              <a:t>જરૂરી નથી કે એકાંત અને નિતંત્રણનો ઉપયોગ વ્યક્તિગત નિષ્ફળતા હોય.</a:t>
            </a:r>
            <a:endParaRPr lang="fr-FR" dirty="0"/>
          </a:p>
          <a:p>
            <a:pPr marL="173490" indent="-173490">
              <a:buFont typeface="Wingdings" charset="2"/>
              <a:buChar char="Ø"/>
            </a:pPr>
            <a:endParaRPr lang="fr-FR" dirty="0"/>
          </a:p>
          <a:p>
            <a:pPr marL="173490" indent="-173490">
              <a:buFont typeface="Wingdings" charset="2"/>
              <a:buChar char="Ø"/>
            </a:pPr>
            <a:r>
              <a:rPr lang="gu-IN" b="1" dirty="0"/>
              <a:t>આ સેવાઓની નિષ્ફળતા છે, આખી વ્યવસ્થાની નિષ્ફળતા છે.</a:t>
            </a:r>
            <a:endParaRPr lang="fr-FR" dirty="0"/>
          </a:p>
          <a:p>
            <a:pPr marL="173490" indent="-173490">
              <a:buFont typeface="Wingdings" charset="2"/>
              <a:buChar char="Ø"/>
            </a:pPr>
            <a:endParaRPr lang="fr-FR" dirty="0"/>
          </a:p>
          <a:p>
            <a:r>
              <a:rPr lang="gu-IN" b="1" dirty="0"/>
              <a:t>આરોગ્ય સારવારની પ્રથાઓમાં સેવાઓની નિષ્ફળતા થઈ શકે છે (દા. ત. એવા કિસ્સાઓમાં જેમાં સેવાર્થી(દર્દી)ઓ આત્મહત્યા કરી લેતા હોય અથવા મૃત્યુ પામે).</a:t>
            </a:r>
            <a:endParaRPr lang="fr-FR" dirty="0"/>
          </a:p>
          <a:p>
            <a:r>
              <a:rPr lang="en-GB" dirty="0"/>
              <a:t> </a:t>
            </a:r>
            <a:endParaRPr lang="fr-FR" dirty="0"/>
          </a:p>
          <a:p>
            <a:r>
              <a:rPr lang="gu-IN" b="1" dirty="0"/>
              <a:t>સંકલનકારની નોંધઃ</a:t>
            </a:r>
            <a:r>
              <a:rPr lang="gu-IN" dirty="0"/>
              <a:t> </a:t>
            </a:r>
            <a:r>
              <a:rPr lang="en-IN" dirty="0"/>
              <a:t>“</a:t>
            </a:r>
            <a:r>
              <a:rPr lang="gu-IN" dirty="0"/>
              <a:t>એકાંત અને નિયંત્રણનો ઉપયોગ હંમેશા સેવાની નિષ્ફળતા છે</a:t>
            </a:r>
            <a:r>
              <a:rPr lang="en-IN" dirty="0"/>
              <a:t>”</a:t>
            </a:r>
            <a:r>
              <a:rPr lang="gu-IN" dirty="0"/>
              <a:t>, આ નિવેદનને કર્મચારીઓ તરફ આરોપાત્મક રીતે જોવાતું હોય છે.  આ મુદ્દાની સ્પષ્ટતા કરતી એક રીત એ છે કે એકાંત અને નિયંત્રણનો ઉપયોગ જરૂરી નથી કે વ્યક્તિગત નિષ્ફળતા હોય.  તે સેવાની નિષ્ફળતા જ નહીં. પણ સમગ્ર વ્યવસ્થાની નિષ્ફળતા છે.  આરોગ્ય સારવારની પ્રથાઓમાં સેવાઓની નિષ્ફળતા થઈ શકે છે (દા. ત. એવા કિસ્સાઓમાં જેમાં સેવાર્થી(દર્દી)ઓ આત્મહત્યા કરી લેતા હોય અથવા મૃત્યુ પામે) પણ તેને ટાળવા માટે બધું જ કરવું જોઇએ.</a:t>
            </a:r>
            <a:r>
              <a:rPr lang="en-GB" dirty="0">
                <a:solidFill>
                  <a:schemeClr val="accent1"/>
                </a:solidFill>
              </a:rPr>
              <a:t> </a:t>
            </a:r>
            <a:endParaRPr lang="fr-FR" dirty="0">
              <a:solidFill>
                <a:schemeClr val="accent1"/>
              </a:solidFill>
            </a:endParaRPr>
          </a:p>
        </p:txBody>
      </p:sp>
      <p:sp>
        <p:nvSpPr>
          <p:cNvPr id="4" name="Espace réservé du numéro de diapositive 3"/>
          <p:cNvSpPr>
            <a:spLocks noGrp="1"/>
          </p:cNvSpPr>
          <p:nvPr>
            <p:ph type="sldNum" sz="quarter" idx="10"/>
          </p:nvPr>
        </p:nvSpPr>
        <p:spPr/>
        <p:txBody>
          <a:bodyPr/>
          <a:lstStyle/>
          <a:p>
            <a:fld id="{08A90898-3483-46EC-94C7-3C6810DE366C}" type="slidenum">
              <a:rPr lang="en-GB" smtClean="0"/>
              <a:t>40</a:t>
            </a:fld>
            <a:endParaRPr lang="en-GB"/>
          </a:p>
        </p:txBody>
      </p:sp>
    </p:spTree>
    <p:extLst>
      <p:ext uri="{BB962C8B-B14F-4D97-AF65-F5344CB8AC3E}">
        <p14:creationId xmlns:p14="http://schemas.microsoft.com/office/powerpoint/2010/main" val="21350009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3490" indent="-173490">
              <a:buFont typeface="Wingdings" charset="2"/>
              <a:buChar char="Ø"/>
            </a:pPr>
            <a:r>
              <a:rPr lang="en-GB" b="1" dirty="0"/>
              <a:t> </a:t>
            </a:r>
            <a:r>
              <a:rPr lang="gu-IN" b="1" dirty="0"/>
              <a:t>દરેક નિષ્ફળતાને રક્ષણાત્મક(સેન્ટિનલ) ઘટના તરીકે ગણવી જોઇએ</a:t>
            </a:r>
            <a:endParaRPr lang="fr-FR" dirty="0"/>
          </a:p>
          <a:p>
            <a:endParaRPr lang="fr-FR" dirty="0"/>
          </a:p>
          <a:p>
            <a:pPr marL="173490" indent="-173490">
              <a:buFont typeface="Wingdings" charset="2"/>
              <a:buChar char="Ø"/>
            </a:pPr>
            <a:r>
              <a:rPr lang="gu-IN" b="1" dirty="0"/>
              <a:t>તે આગામી સમયમાં વધુ સારી રીતે કરવા માટેનું પરિબળ (ટ્રિગર) હોવું જોઇએ</a:t>
            </a:r>
            <a:endParaRPr lang="fr-FR" dirty="0"/>
          </a:p>
          <a:p>
            <a:endParaRPr lang="fr-FR" dirty="0"/>
          </a:p>
          <a:p>
            <a:pPr marL="173490" indent="-173490">
              <a:buFont typeface="Wingdings" charset="2"/>
              <a:buChar char="Ø"/>
            </a:pPr>
            <a:r>
              <a:rPr lang="gu-IN" b="1" dirty="0"/>
              <a:t>એકાંત અને નિયંત્રણને ટાળવા માટે અમલ કરાતી બધી જ વ્યૂહરચનાઓમાં શું ખોટું થયું છે તે સમજવા માટે સમીક્ષા દ્વારા, કર્મચારીઓને પ્રોત્સાહન આપવું જોઇએ</a:t>
            </a:r>
            <a:endParaRPr lang="en-GB" dirty="0"/>
          </a:p>
        </p:txBody>
      </p:sp>
      <p:sp>
        <p:nvSpPr>
          <p:cNvPr id="4" name="Espace réservé du numéro de diapositive 3"/>
          <p:cNvSpPr>
            <a:spLocks noGrp="1"/>
          </p:cNvSpPr>
          <p:nvPr>
            <p:ph type="sldNum" sz="quarter" idx="10"/>
          </p:nvPr>
        </p:nvSpPr>
        <p:spPr/>
        <p:txBody>
          <a:bodyPr/>
          <a:lstStyle/>
          <a:p>
            <a:fld id="{08A90898-3483-46EC-94C7-3C6810DE366C}" type="slidenum">
              <a:rPr lang="en-GB" smtClean="0"/>
              <a:t>41</a:t>
            </a:fld>
            <a:endParaRPr lang="en-GB"/>
          </a:p>
        </p:txBody>
      </p:sp>
    </p:spTree>
    <p:extLst>
      <p:ext uri="{BB962C8B-B14F-4D97-AF65-F5344CB8AC3E}">
        <p14:creationId xmlns:p14="http://schemas.microsoft.com/office/powerpoint/2010/main" val="2580308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3490" indent="-173490">
              <a:buFont typeface="Wingdings" charset="2"/>
              <a:buChar char="Ø"/>
            </a:pPr>
            <a:r>
              <a:rPr lang="gu-IN" b="1" dirty="0"/>
              <a:t>સમીક્ષાની પ્રક્રિયાના તારણોના સારાંશ માટે, અહેવાલ લખાવવો જોઇએ.</a:t>
            </a:r>
            <a:r>
              <a:rPr lang="en-GB" b="1" dirty="0"/>
              <a:t> </a:t>
            </a:r>
            <a:endParaRPr lang="fr-FR" dirty="0"/>
          </a:p>
          <a:p>
            <a:pPr marL="173490" indent="-173490">
              <a:buFont typeface="Wingdings" charset="2"/>
              <a:buChar char="Ø"/>
            </a:pPr>
            <a:endParaRPr lang="fr-FR" dirty="0"/>
          </a:p>
          <a:p>
            <a:pPr marL="173490" indent="-173490">
              <a:buFont typeface="Wingdings" charset="2"/>
              <a:buChar char="Ø"/>
            </a:pPr>
            <a:r>
              <a:rPr lang="gu-IN" b="1" dirty="0"/>
              <a:t>કેન્દ્રનાં કર્મચારીઓને</a:t>
            </a:r>
            <a:r>
              <a:rPr lang="en-IN" b="1" dirty="0"/>
              <a:t>,</a:t>
            </a:r>
            <a:r>
              <a:rPr lang="gu-IN" b="1" dirty="0"/>
              <a:t> પડકારરૂપ પરિસ્થિતિઓનો સામનો કરવા માટેની રીતો સુધારવા એકત્રિત કરેલી માહિતી તેમનાં માટે ઉપલબ્ધ હોવી જોઇએ.</a:t>
            </a:r>
            <a:r>
              <a:rPr lang="en-GB" b="1" dirty="0"/>
              <a:t> </a:t>
            </a:r>
            <a:endParaRPr lang="fr-FR" dirty="0"/>
          </a:p>
          <a:p>
            <a:pPr marL="173490" indent="-173490">
              <a:buFont typeface="Wingdings" charset="2"/>
              <a:buChar char="Ø"/>
            </a:pPr>
            <a:endParaRPr lang="fr-FR" dirty="0"/>
          </a:p>
          <a:p>
            <a:pPr marL="173490" indent="-173490">
              <a:buFont typeface="Wingdings" charset="2"/>
              <a:buChar char="Ø"/>
            </a:pPr>
            <a:r>
              <a:rPr lang="gu-IN" b="1" dirty="0"/>
              <a:t>અહેવાલને કેન્દ્રમાં અને બાહ્ય હિમાયતીઓ સાથે ઉપલબ્ધ(શેર) કરાવવો જોઇએ.</a:t>
            </a:r>
            <a:endParaRPr lang="fr-FR" dirty="0"/>
          </a:p>
          <a:p>
            <a:pPr marL="173490" indent="-173490">
              <a:buFont typeface="Wingdings" charset="2"/>
              <a:buChar char="Ø"/>
            </a:pPr>
            <a:endParaRPr lang="fr-FR" dirty="0"/>
          </a:p>
          <a:p>
            <a:pPr marL="173490" indent="-173490">
              <a:buFont typeface="Wingdings" charset="2"/>
              <a:buChar char="Ø"/>
            </a:pPr>
            <a:r>
              <a:rPr lang="gu-IN" b="1" dirty="0"/>
              <a:t>તેના પછી, ભવિષ્યમાં સમાન પરિસ્થિતિને કેવી રીતે ટાળવી તે વિશેની ચર્ચા કરવા માટે બધા ભાગીદારો સાથે મુલાકાતની વ્યવસ્થા ગોઠવવી.</a:t>
            </a:r>
            <a:endParaRPr lang="fr-FR" dirty="0"/>
          </a:p>
        </p:txBody>
      </p:sp>
      <p:sp>
        <p:nvSpPr>
          <p:cNvPr id="4" name="Espace réservé du numéro de diapositive 3"/>
          <p:cNvSpPr>
            <a:spLocks noGrp="1"/>
          </p:cNvSpPr>
          <p:nvPr>
            <p:ph type="sldNum" sz="quarter" idx="10"/>
          </p:nvPr>
        </p:nvSpPr>
        <p:spPr/>
        <p:txBody>
          <a:bodyPr/>
          <a:lstStyle/>
          <a:p>
            <a:fld id="{08A90898-3483-46EC-94C7-3C6810DE366C}" type="slidenum">
              <a:rPr lang="en-GB" smtClean="0"/>
              <a:t>42</a:t>
            </a:fld>
            <a:endParaRPr lang="en-GB"/>
          </a:p>
        </p:txBody>
      </p:sp>
    </p:spTree>
    <p:extLst>
      <p:ext uri="{BB962C8B-B14F-4D97-AF65-F5344CB8AC3E}">
        <p14:creationId xmlns:p14="http://schemas.microsoft.com/office/powerpoint/2010/main" val="17414066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gu-IN" b="1" i="0" dirty="0" smtClean="0"/>
              <a:t>પ્રસ્તુતિ</a:t>
            </a:r>
            <a:r>
              <a:rPr lang="en-GB" b="1" i="0" dirty="0" smtClean="0"/>
              <a:t> </a:t>
            </a:r>
            <a:r>
              <a:rPr lang="gu-IN" b="1" i="0" dirty="0" smtClean="0"/>
              <a:t>૩</a:t>
            </a:r>
            <a:r>
              <a:rPr lang="en-GB" b="1" i="0" dirty="0" smtClean="0"/>
              <a:t>.</a:t>
            </a:r>
            <a:r>
              <a:rPr lang="gu-IN" b="1" i="0" dirty="0" smtClean="0"/>
              <a:t>૪</a:t>
            </a:r>
            <a:r>
              <a:rPr lang="en-GB" b="1" i="0" dirty="0" smtClean="0"/>
              <a:t>: </a:t>
            </a:r>
            <a:r>
              <a:rPr lang="gu-IN" b="1" dirty="0"/>
              <a:t>સત્રનું તારણ કાઢવું</a:t>
            </a:r>
            <a:endParaRPr lang="en-GB" b="1" i="0" dirty="0"/>
          </a:p>
        </p:txBody>
      </p:sp>
      <p:sp>
        <p:nvSpPr>
          <p:cNvPr id="4" name="Slide Number Placeholder 3"/>
          <p:cNvSpPr>
            <a:spLocks noGrp="1"/>
          </p:cNvSpPr>
          <p:nvPr>
            <p:ph type="sldNum" sz="quarter" idx="10"/>
          </p:nvPr>
        </p:nvSpPr>
        <p:spPr/>
        <p:txBody>
          <a:bodyPr/>
          <a:lstStyle/>
          <a:p>
            <a:fld id="{08A90898-3483-46EC-94C7-3C6810DE366C}" type="slidenum">
              <a:rPr lang="en-GB" smtClean="0"/>
              <a:t>43</a:t>
            </a:fld>
            <a:endParaRPr lang="en-GB"/>
          </a:p>
        </p:txBody>
      </p:sp>
    </p:spTree>
    <p:extLst>
      <p:ext uri="{BB962C8B-B14F-4D97-AF65-F5344CB8AC3E}">
        <p14:creationId xmlns:p14="http://schemas.microsoft.com/office/powerpoint/2010/main" val="34748165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gu-IN" b="1" i="1" dirty="0"/>
              <a:t>સહભાગીઓને પૂછો</a:t>
            </a:r>
            <a:r>
              <a:rPr lang="en-IN" b="1" i="1" dirty="0"/>
              <a:t>:</a:t>
            </a:r>
            <a:endParaRPr lang="fr-FR" dirty="0">
              <a:solidFill>
                <a:schemeClr val="accent1"/>
              </a:solidFill>
            </a:endParaRPr>
          </a:p>
          <a:p>
            <a:r>
              <a:rPr lang="en-GB" b="1" i="1" dirty="0"/>
              <a:t> </a:t>
            </a:r>
            <a:endParaRPr lang="fr-FR" dirty="0"/>
          </a:p>
          <a:p>
            <a:r>
              <a:rPr lang="gu-IN" dirty="0"/>
              <a:t>તમે આ સત્ર દરમ્યાન શીખ્યા હો, તેવા મહત્વના ૩ મુદ્દાઓ કયા છે</a:t>
            </a:r>
            <a:r>
              <a:rPr lang="en-IN" dirty="0"/>
              <a:t>?</a:t>
            </a:r>
            <a:endParaRPr lang="fr-FR" dirty="0"/>
          </a:p>
          <a:p>
            <a:r>
              <a:rPr lang="en-GB" dirty="0"/>
              <a:t> </a:t>
            </a:r>
            <a:endParaRPr lang="fr-FR" dirty="0"/>
          </a:p>
          <a:p>
            <a:r>
              <a:rPr lang="gu-IN" dirty="0"/>
              <a:t>આ પ્રશ્નને અગત્યના સંદેશાઓની સ્લાઇડ પર અનુસરો.</a:t>
            </a:r>
            <a:endParaRPr lang="fr-FR" dirty="0">
              <a:solidFill>
                <a:schemeClr val="accent1"/>
              </a:solidFill>
            </a:endParaRPr>
          </a:p>
        </p:txBody>
      </p:sp>
      <p:sp>
        <p:nvSpPr>
          <p:cNvPr id="4" name="Espace réservé du numéro de diapositive 3"/>
          <p:cNvSpPr>
            <a:spLocks noGrp="1"/>
          </p:cNvSpPr>
          <p:nvPr>
            <p:ph type="sldNum" sz="quarter" idx="10"/>
          </p:nvPr>
        </p:nvSpPr>
        <p:spPr/>
        <p:txBody>
          <a:bodyPr/>
          <a:lstStyle/>
          <a:p>
            <a:fld id="{08A90898-3483-46EC-94C7-3C6810DE366C}" type="slidenum">
              <a:rPr lang="en-GB" smtClean="0"/>
              <a:t>44</a:t>
            </a:fld>
            <a:endParaRPr lang="en-GB"/>
          </a:p>
        </p:txBody>
      </p:sp>
    </p:spTree>
    <p:extLst>
      <p:ext uri="{BB962C8B-B14F-4D97-AF65-F5344CB8AC3E}">
        <p14:creationId xmlns:p14="http://schemas.microsoft.com/office/powerpoint/2010/main" val="16952974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gu-IN" b="1" dirty="0"/>
              <a:t>પ્રતિબિબીંત પ્રયોગ</a:t>
            </a:r>
            <a:endParaRPr lang="en-GB" b="1" i="0" dirty="0" smtClean="0"/>
          </a:p>
          <a:p>
            <a:endParaRPr lang="en-GB" dirty="0" smtClean="0"/>
          </a:p>
          <a:p>
            <a:r>
              <a:rPr lang="gu-IN" b="1" dirty="0"/>
              <a:t>સંકલનકારની નોંધ</a:t>
            </a:r>
            <a:r>
              <a:rPr lang="en-IN" b="1" dirty="0"/>
              <a:t>:</a:t>
            </a:r>
            <a:r>
              <a:rPr lang="en-IN" dirty="0"/>
              <a:t> </a:t>
            </a:r>
            <a:r>
              <a:rPr lang="gu-IN" dirty="0"/>
              <a:t>આ પ્રતિબિંબીત પ્રયોગે સત્ર (અ) અને (બ) વચ્ચે સેતુ તરીકે કામ કરવું જોઈએ અને આમાંથી સહભાગીઓ આજની તાલીમમાં શું શીખ્યા તે વિશે વધુ વિચાર કરવાની તક પણ આપે છે.</a:t>
            </a:r>
            <a:endParaRPr lang="fr-FR" dirty="0">
              <a:solidFill>
                <a:schemeClr val="accent1"/>
              </a:solidFill>
            </a:endParaRPr>
          </a:p>
          <a:p>
            <a:r>
              <a:rPr lang="en-GB" dirty="0">
                <a:solidFill>
                  <a:schemeClr val="accent1"/>
                </a:solidFill>
              </a:rPr>
              <a:t> </a:t>
            </a:r>
            <a:endParaRPr lang="fr-FR" dirty="0">
              <a:solidFill>
                <a:schemeClr val="accent1"/>
              </a:solidFill>
            </a:endParaRPr>
          </a:p>
          <a:p>
            <a:r>
              <a:rPr lang="gu-IN" dirty="0"/>
              <a:t>સત્ર પછી નીચે આપેલા પ્રશ્નનું પરાવર્તન કરવાનું રહેશે.  આગામી સત્રમાં ચર્ચા કરવા માટે તમે તમારા જવાબો લખી પણ શકો છો અથવા તેમનાં વિશે વિચારી પણ શકો છો.</a:t>
            </a:r>
            <a:endParaRPr lang="fr-FR" dirty="0">
              <a:solidFill>
                <a:schemeClr val="accent1"/>
              </a:solidFill>
            </a:endParaRPr>
          </a:p>
          <a:p>
            <a:r>
              <a:rPr lang="en-GB" i="1" dirty="0"/>
              <a:t> </a:t>
            </a:r>
            <a:endParaRPr lang="fr-FR" dirty="0"/>
          </a:p>
          <a:p>
            <a:r>
              <a:rPr lang="gu-IN" dirty="0"/>
              <a:t>એકાંત અને નિયંત્રણ વિશેના તમારા અભિપ્રાયો કઈ રીતે બદલાઇ ગયા છે?  એવા કોઇપણ વિકલ્પો છે જે આપણે એકાંત અને નિયંત્રણના બદલે ઉપયોગમાં લઇ શકીએ?</a:t>
            </a:r>
            <a:endParaRPr lang="fr-FR" dirty="0"/>
          </a:p>
          <a:p>
            <a:endParaRPr lang="en-GB" dirty="0"/>
          </a:p>
        </p:txBody>
      </p:sp>
      <p:sp>
        <p:nvSpPr>
          <p:cNvPr id="4" name="Espace réservé du numéro de diapositive 3"/>
          <p:cNvSpPr>
            <a:spLocks noGrp="1"/>
          </p:cNvSpPr>
          <p:nvPr>
            <p:ph type="sldNum" sz="quarter" idx="10"/>
          </p:nvPr>
        </p:nvSpPr>
        <p:spPr/>
        <p:txBody>
          <a:bodyPr/>
          <a:lstStyle/>
          <a:p>
            <a:fld id="{08A90898-3483-46EC-94C7-3C6810DE366C}" type="slidenum">
              <a:rPr lang="en-GB" smtClean="0"/>
              <a:t>45</a:t>
            </a:fld>
            <a:endParaRPr lang="en-GB"/>
          </a:p>
        </p:txBody>
      </p:sp>
    </p:spTree>
    <p:extLst>
      <p:ext uri="{BB962C8B-B14F-4D97-AF65-F5344CB8AC3E}">
        <p14:creationId xmlns:p14="http://schemas.microsoft.com/office/powerpoint/2010/main" val="18758561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8A90898-3483-46EC-94C7-3C6810DE366C}" type="slidenum">
              <a:rPr lang="en-GB" smtClean="0"/>
              <a:t>46</a:t>
            </a:fld>
            <a:endParaRPr lang="en-GB"/>
          </a:p>
        </p:txBody>
      </p:sp>
    </p:spTree>
    <p:extLst>
      <p:ext uri="{BB962C8B-B14F-4D97-AF65-F5344CB8AC3E}">
        <p14:creationId xmlns:p14="http://schemas.microsoft.com/office/powerpoint/2010/main" val="27696883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8A90898-3483-46EC-94C7-3C6810DE366C}" type="slidenum">
              <a:rPr lang="en-GB" smtClean="0"/>
              <a:t>47</a:t>
            </a:fld>
            <a:endParaRPr lang="en-GB"/>
          </a:p>
        </p:txBody>
      </p:sp>
    </p:spTree>
    <p:extLst>
      <p:ext uri="{BB962C8B-B14F-4D97-AF65-F5344CB8AC3E}">
        <p14:creationId xmlns:p14="http://schemas.microsoft.com/office/powerpoint/2010/main" val="5181379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gu-IN" b="1" dirty="0"/>
              <a:t>સંકલનકારની નોંધ</a:t>
            </a:r>
            <a:r>
              <a:rPr lang="en-IN" b="1" dirty="0"/>
              <a:t>:</a:t>
            </a:r>
            <a:r>
              <a:rPr lang="en-IN" dirty="0"/>
              <a:t>  </a:t>
            </a:r>
            <a:r>
              <a:rPr lang="gu-IN" dirty="0"/>
              <a:t>આ સત્રનો હેતુ સહભાગીઓને એકાંત અને નિયંત્રણ સામેના વિકલ્પોની ઝાંખી પૂરી પાડવાનો છે.  તે કેન્દ્રની હકારાત્મક સંસ્કૃતિ અને એકાંત અને નિયંત્રણના ઉપયોગને દૂર કરવા માટેની નીતિઓના પરિચય સાથે શરૂ થાય છે, પછી તે એકાંત અને નિયંત્રણ વગર તંગ અને પડકારરૂપ પરિસ્થિતિઓનું સંચાલન કરવા માટેની પાંચ મુખ્ય વૈકલ્પિક પધ્ધતિઓ ઉપર જાય છે.  આ પાંચ વૈકલ્પિક પધ્ધતિઓને નીચે આપેલા સત્ર (બ)ના વિભાગોમાં ઝીણવટપૂર્વક સમજાવવામાં આવશે.</a:t>
            </a:r>
            <a:endParaRPr lang="fr-FR" dirty="0">
              <a:solidFill>
                <a:schemeClr val="accent1"/>
              </a:solidFill>
            </a:endParaRPr>
          </a:p>
        </p:txBody>
      </p:sp>
      <p:sp>
        <p:nvSpPr>
          <p:cNvPr id="4" name="Espace réservé du numéro de diapositive 3"/>
          <p:cNvSpPr>
            <a:spLocks noGrp="1"/>
          </p:cNvSpPr>
          <p:nvPr>
            <p:ph type="sldNum" sz="quarter" idx="10"/>
          </p:nvPr>
        </p:nvSpPr>
        <p:spPr/>
        <p:txBody>
          <a:bodyPr/>
          <a:lstStyle/>
          <a:p>
            <a:fld id="{08A90898-3483-46EC-94C7-3C6810DE366C}" type="slidenum">
              <a:rPr lang="en-GB" smtClean="0"/>
              <a:t>48</a:t>
            </a:fld>
            <a:endParaRPr lang="en-GB"/>
          </a:p>
        </p:txBody>
      </p:sp>
    </p:spTree>
    <p:extLst>
      <p:ext uri="{BB962C8B-B14F-4D97-AF65-F5344CB8AC3E}">
        <p14:creationId xmlns:p14="http://schemas.microsoft.com/office/powerpoint/2010/main" val="84350263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Wingdings" charset="2"/>
              <a:buChar char="Ø"/>
            </a:pPr>
            <a:r>
              <a:rPr lang="en-GB" sz="1200" kern="1200" dirty="0" smtClean="0">
                <a:solidFill>
                  <a:schemeClr val="tx1"/>
                </a:solidFill>
                <a:effectLst/>
                <a:latin typeface="+mn-lt"/>
                <a:ea typeface="+mn-ea"/>
                <a:cs typeface="+mn-cs"/>
              </a:rPr>
              <a:t>Types of Seclusion and Restraint (S/R)</a:t>
            </a:r>
            <a:endParaRPr lang="fr-FR" sz="1200" kern="1200" dirty="0" smtClean="0">
              <a:solidFill>
                <a:schemeClr val="tx1"/>
              </a:solidFill>
              <a:effectLst/>
              <a:latin typeface="+mn-lt"/>
              <a:ea typeface="+mn-ea"/>
              <a:cs typeface="+mn-cs"/>
            </a:endParaRPr>
          </a:p>
          <a:p>
            <a:pPr marL="628650" lvl="1" indent="-171450">
              <a:buFont typeface="Arial" charset="0"/>
              <a:buChar char="•"/>
            </a:pPr>
            <a:r>
              <a:rPr lang="en-GB" sz="1200" kern="1200" dirty="0" smtClean="0">
                <a:solidFill>
                  <a:schemeClr val="tx1"/>
                </a:solidFill>
                <a:effectLst/>
                <a:latin typeface="+mn-lt"/>
                <a:ea typeface="+mn-ea"/>
                <a:cs typeface="+mn-cs"/>
              </a:rPr>
              <a:t>Seclusion,</a:t>
            </a:r>
            <a:endParaRPr lang="fr-FR" sz="1200" kern="1200" dirty="0" smtClean="0">
              <a:solidFill>
                <a:schemeClr val="tx1"/>
              </a:solidFill>
              <a:effectLst/>
              <a:latin typeface="+mn-lt"/>
              <a:ea typeface="+mn-ea"/>
              <a:cs typeface="+mn-cs"/>
            </a:endParaRPr>
          </a:p>
          <a:p>
            <a:pPr marL="628650" lvl="1" indent="-171450">
              <a:buFont typeface="Arial" charset="0"/>
              <a:buChar char="•"/>
            </a:pPr>
            <a:r>
              <a:rPr lang="en-GB" sz="1200" kern="1200" dirty="0" smtClean="0">
                <a:solidFill>
                  <a:schemeClr val="tx1"/>
                </a:solidFill>
                <a:effectLst/>
                <a:latin typeface="+mn-lt"/>
                <a:ea typeface="+mn-ea"/>
                <a:cs typeface="+mn-cs"/>
              </a:rPr>
              <a:t>Restraint (Physical/Mechanical)</a:t>
            </a:r>
            <a:endParaRPr lang="fr-FR" sz="1200" kern="1200" dirty="0" smtClean="0">
              <a:solidFill>
                <a:schemeClr val="tx1"/>
              </a:solidFill>
              <a:effectLst/>
              <a:latin typeface="+mn-lt"/>
              <a:ea typeface="+mn-ea"/>
              <a:cs typeface="+mn-cs"/>
            </a:endParaRPr>
          </a:p>
          <a:p>
            <a:pPr marL="628650" lvl="1" indent="-171450">
              <a:buFont typeface="Arial" charset="0"/>
              <a:buChar char="•"/>
            </a:pPr>
            <a:r>
              <a:rPr lang="en-GB" sz="1200" kern="1200" dirty="0" smtClean="0">
                <a:solidFill>
                  <a:schemeClr val="tx1"/>
                </a:solidFill>
                <a:effectLst/>
                <a:latin typeface="+mn-lt"/>
                <a:ea typeface="+mn-ea"/>
                <a:cs typeface="+mn-cs"/>
              </a:rPr>
              <a:t>Restraint (Chemical)</a:t>
            </a:r>
          </a:p>
          <a:p>
            <a:pPr marL="628650" lvl="1" indent="-171450">
              <a:buFont typeface="Arial" charset="0"/>
              <a:buChar char="•"/>
            </a:pPr>
            <a:endParaRPr lang="fr-FR" sz="1200" kern="1200" dirty="0" smtClean="0">
              <a:solidFill>
                <a:schemeClr val="tx1"/>
              </a:solidFill>
              <a:effectLst/>
              <a:latin typeface="+mn-lt"/>
              <a:ea typeface="+mn-ea"/>
              <a:cs typeface="+mn-cs"/>
            </a:endParaRPr>
          </a:p>
          <a:p>
            <a:pPr marL="171450" lvl="0" indent="-171450">
              <a:buFont typeface="Wingdings" charset="2"/>
              <a:buChar char="Ø"/>
            </a:pPr>
            <a:r>
              <a:rPr lang="en-GB" sz="1200" kern="1200" dirty="0" smtClean="0">
                <a:solidFill>
                  <a:schemeClr val="tx1"/>
                </a:solidFill>
                <a:effectLst/>
                <a:latin typeface="+mn-lt"/>
                <a:ea typeface="+mn-ea"/>
                <a:cs typeface="+mn-cs"/>
              </a:rPr>
              <a:t>S/R are traumatic and have negative impacts on service users and staff</a:t>
            </a:r>
            <a:endParaRPr lang="fr-FR" sz="1200" kern="1200" dirty="0" smtClean="0">
              <a:solidFill>
                <a:schemeClr val="tx1"/>
              </a:solidFill>
              <a:effectLst/>
              <a:latin typeface="+mn-lt"/>
              <a:ea typeface="+mn-ea"/>
              <a:cs typeface="+mn-cs"/>
            </a:endParaRPr>
          </a:p>
          <a:p>
            <a:pPr marL="171450" lvl="0" indent="-171450">
              <a:buFont typeface="Wingdings" charset="2"/>
              <a:buChar char="Ø"/>
            </a:pPr>
            <a:r>
              <a:rPr lang="en-GB" sz="1200" kern="1200" dirty="0" smtClean="0">
                <a:solidFill>
                  <a:schemeClr val="tx1"/>
                </a:solidFill>
                <a:effectLst/>
                <a:latin typeface="+mn-lt"/>
                <a:ea typeface="+mn-ea"/>
                <a:cs typeface="+mn-cs"/>
              </a:rPr>
              <a:t>S/R hinder recovery for service users</a:t>
            </a:r>
            <a:endParaRPr lang="fr-FR" sz="1200" kern="1200" dirty="0" smtClean="0">
              <a:solidFill>
                <a:schemeClr val="tx1"/>
              </a:solidFill>
              <a:effectLst/>
              <a:latin typeface="+mn-lt"/>
              <a:ea typeface="+mn-ea"/>
              <a:cs typeface="+mn-cs"/>
            </a:endParaRPr>
          </a:p>
          <a:p>
            <a:pPr marL="171450" lvl="0" indent="-171450">
              <a:buFont typeface="Wingdings" charset="2"/>
              <a:buChar char="Ø"/>
            </a:pPr>
            <a:r>
              <a:rPr lang="en-GB" sz="1200" kern="1200" dirty="0" smtClean="0">
                <a:solidFill>
                  <a:schemeClr val="tx1"/>
                </a:solidFill>
                <a:effectLst/>
                <a:latin typeface="+mn-lt"/>
                <a:ea typeface="+mn-ea"/>
                <a:cs typeface="+mn-cs"/>
              </a:rPr>
              <a:t>S/R can result in injury, psychological trauma and death</a:t>
            </a:r>
            <a:endParaRPr lang="fr-FR" sz="1200" kern="1200" dirty="0" smtClean="0">
              <a:solidFill>
                <a:schemeClr val="tx1"/>
              </a:solidFill>
              <a:effectLst/>
              <a:latin typeface="+mn-lt"/>
              <a:ea typeface="+mn-ea"/>
              <a:cs typeface="+mn-cs"/>
            </a:endParaRPr>
          </a:p>
          <a:p>
            <a:pPr marL="171450" lvl="0" indent="-171450">
              <a:buFont typeface="Wingdings" charset="2"/>
              <a:buChar char="Ø"/>
            </a:pPr>
            <a:r>
              <a:rPr lang="en-GB" sz="1200" kern="1200" dirty="0" smtClean="0">
                <a:solidFill>
                  <a:schemeClr val="tx1"/>
                </a:solidFill>
                <a:effectLst/>
                <a:latin typeface="+mn-lt"/>
                <a:ea typeface="+mn-ea"/>
                <a:cs typeface="+mn-cs"/>
              </a:rPr>
              <a:t>The use of S/R is always a service/system failure</a:t>
            </a:r>
            <a:endParaRPr lang="fr-FR"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8A90898-3483-46EC-94C7-3C6810DE366C}" type="slidenum">
              <a:rPr lang="en-GB" smtClean="0"/>
              <a:t>49</a:t>
            </a:fld>
            <a:endParaRPr lang="en-GB"/>
          </a:p>
        </p:txBody>
      </p:sp>
    </p:spTree>
    <p:extLst>
      <p:ext uri="{BB962C8B-B14F-4D97-AF65-F5344CB8AC3E}">
        <p14:creationId xmlns:p14="http://schemas.microsoft.com/office/powerpoint/2010/main" val="3933358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gu-IN" dirty="0"/>
              <a:t>ઇરવાડીમાં આગ લાગવાનો બનાવ</a:t>
            </a:r>
            <a:endParaRPr lang="fr-FR" b="1" dirty="0"/>
          </a:p>
          <a:p>
            <a:pPr marL="173490" indent="-173490">
              <a:buFont typeface="Arial" charset="0"/>
              <a:buChar char="•"/>
            </a:pPr>
            <a:r>
              <a:rPr lang="gu-IN" dirty="0"/>
              <a:t>૬ ઓગષ્ટ ૨૦૦૧</a:t>
            </a:r>
            <a:endParaRPr lang="fr-FR" dirty="0"/>
          </a:p>
          <a:p>
            <a:pPr marL="173490" indent="-173490">
              <a:buFont typeface="Arial" charset="0"/>
              <a:buChar char="•"/>
            </a:pPr>
            <a:r>
              <a:rPr lang="gu-IN" dirty="0"/>
              <a:t>રામનાથનપુરમ, તામિલનાડુ, ભારત</a:t>
            </a:r>
            <a:endParaRPr lang="fr-FR" dirty="0"/>
          </a:p>
          <a:p>
            <a:pPr marL="173490" indent="-173490">
              <a:buFont typeface="Arial" charset="0"/>
              <a:buChar char="•"/>
            </a:pPr>
            <a:r>
              <a:rPr lang="gu-IN" dirty="0"/>
              <a:t>ઓછામાં ઓછા ૨૫ વ્યક્તિઓનાં મૃત્યુ</a:t>
            </a:r>
            <a:endParaRPr lang="fr-FR" dirty="0"/>
          </a:p>
          <a:p>
            <a:pPr marL="173490" indent="-173490">
              <a:buFont typeface="Arial" charset="0"/>
              <a:buChar char="•"/>
            </a:pPr>
            <a:r>
              <a:rPr lang="gu-IN" dirty="0"/>
              <a:t>જ્યારે આગ લાગી ત્યારે બધાજ સેવાર્થી(દર્દી)ઓ જીવતા સળગી ગયા હતાં કારણ કે તેમને નિયંત્રણમાં(બાંધીને) રાખવામાં આવ્યા હતાં</a:t>
            </a:r>
            <a:endParaRPr lang="fr-FR" dirty="0"/>
          </a:p>
          <a:p>
            <a:r>
              <a:rPr lang="en-GB" dirty="0"/>
              <a:t> </a:t>
            </a:r>
            <a:endParaRPr lang="fr-FR" dirty="0"/>
          </a:p>
          <a:p>
            <a:endParaRPr lang="en-GB" dirty="0" smtClean="0"/>
          </a:p>
          <a:p>
            <a:r>
              <a:rPr lang="en-GB" dirty="0" smtClean="0"/>
              <a:t>Sources: Barry </a:t>
            </a:r>
            <a:r>
              <a:rPr lang="en-GB" dirty="0" err="1" smtClean="0"/>
              <a:t>Bearak</a:t>
            </a:r>
            <a:r>
              <a:rPr lang="en-GB" dirty="0" smtClean="0"/>
              <a:t>, “25 Inmates Die, Tied to Poles, In Fire in India In Mental Home,” New York Times, http://www.nytimes.com/2001/08/07/world/25-inmates-die-tied-to-poles-in-fire-in-india-in-mental-home.html;  http://rememberingerwadi.wordpress.com/</a:t>
            </a:r>
          </a:p>
          <a:p>
            <a:endParaRPr lang="en-GB" dirty="0" smtClean="0"/>
          </a:p>
          <a:p>
            <a:r>
              <a:rPr lang="en-GB" dirty="0" smtClean="0"/>
              <a:t>Photo credit: K. GANESAN, Frontline </a:t>
            </a:r>
            <a:r>
              <a:rPr lang="en-US" dirty="0"/>
              <a:t>Volume 18 - Issue 17, Aug. 18 - 31, 2001 http://www.frontline.in/static/html/fl1817/18171280.htm</a:t>
            </a:r>
          </a:p>
          <a:p>
            <a:pPr defTabSz="925281">
              <a:defRPr/>
            </a:pPr>
            <a:r>
              <a:rPr lang="en-GB" dirty="0"/>
              <a:t>Permission requested but not received yet</a:t>
            </a:r>
          </a:p>
          <a:p>
            <a:r>
              <a:rPr lang="en-US" dirty="0"/>
              <a:t/>
            </a:r>
            <a:br>
              <a:rPr lang="en-US" dirty="0"/>
            </a:br>
            <a:endParaRPr lang="en-GB" b="0" dirty="0"/>
          </a:p>
        </p:txBody>
      </p:sp>
      <p:sp>
        <p:nvSpPr>
          <p:cNvPr id="4" name="Slide Number Placeholder 3"/>
          <p:cNvSpPr>
            <a:spLocks noGrp="1"/>
          </p:cNvSpPr>
          <p:nvPr>
            <p:ph type="sldNum" sz="quarter" idx="10"/>
          </p:nvPr>
        </p:nvSpPr>
        <p:spPr/>
        <p:txBody>
          <a:bodyPr/>
          <a:lstStyle/>
          <a:p>
            <a:fld id="{08A90898-3483-46EC-94C7-3C6810DE366C}" type="slidenum">
              <a:rPr lang="en-GB" smtClean="0"/>
              <a:t>5</a:t>
            </a:fld>
            <a:endParaRPr lang="en-GB"/>
          </a:p>
        </p:txBody>
      </p:sp>
    </p:spTree>
    <p:extLst>
      <p:ext uri="{BB962C8B-B14F-4D97-AF65-F5344CB8AC3E}">
        <p14:creationId xmlns:p14="http://schemas.microsoft.com/office/powerpoint/2010/main" val="18862354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gu-IN" b="1" i="0" dirty="0" smtClean="0"/>
              <a:t>પ્રસ્તુતિ</a:t>
            </a:r>
            <a:r>
              <a:rPr lang="en-GB" b="1" i="0" dirty="0" smtClean="0"/>
              <a:t> </a:t>
            </a:r>
            <a:r>
              <a:rPr lang="gu-IN" b="1" i="0" dirty="0" smtClean="0"/>
              <a:t>૧</a:t>
            </a:r>
            <a:r>
              <a:rPr lang="en-GB" b="1" i="0" dirty="0" smtClean="0"/>
              <a:t>.</a:t>
            </a:r>
            <a:r>
              <a:rPr lang="gu-IN" b="1" i="0" dirty="0" smtClean="0"/>
              <a:t>૧</a:t>
            </a:r>
            <a:r>
              <a:rPr lang="en-GB" b="1" dirty="0"/>
              <a:t>: </a:t>
            </a:r>
            <a:r>
              <a:rPr lang="gu-IN" b="1" dirty="0"/>
              <a:t>એકાંત અને નિયંત્રણ સામેના વિકલ્પોની ઝાંખી</a:t>
            </a:r>
            <a:r>
              <a:rPr lang="en-GB" b="1" dirty="0"/>
              <a:t> </a:t>
            </a:r>
            <a:endParaRPr lang="en-GB" i="0" dirty="0"/>
          </a:p>
        </p:txBody>
      </p:sp>
      <p:sp>
        <p:nvSpPr>
          <p:cNvPr id="4" name="Slide Number Placeholder 3"/>
          <p:cNvSpPr>
            <a:spLocks noGrp="1"/>
          </p:cNvSpPr>
          <p:nvPr>
            <p:ph type="sldNum" sz="quarter" idx="10"/>
          </p:nvPr>
        </p:nvSpPr>
        <p:spPr/>
        <p:txBody>
          <a:bodyPr/>
          <a:lstStyle/>
          <a:p>
            <a:fld id="{08A90898-3483-46EC-94C7-3C6810DE366C}" type="slidenum">
              <a:rPr lang="en-GB" smtClean="0"/>
              <a:t>52</a:t>
            </a:fld>
            <a:endParaRPr lang="en-GB"/>
          </a:p>
        </p:txBody>
      </p:sp>
    </p:spTree>
    <p:extLst>
      <p:ext uri="{BB962C8B-B14F-4D97-AF65-F5344CB8AC3E}">
        <p14:creationId xmlns:p14="http://schemas.microsoft.com/office/powerpoint/2010/main" val="232152014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281">
              <a:defRPr/>
            </a:pPr>
            <a:r>
              <a:rPr lang="gu-IN" dirty="0"/>
              <a:t>પરિબળ</a:t>
            </a:r>
            <a:r>
              <a:rPr lang="gu-IN" i="1" dirty="0"/>
              <a:t>(ટ્રિગર)</a:t>
            </a:r>
            <a:r>
              <a:rPr lang="gu-IN" dirty="0"/>
              <a:t> એક વર્તન, ઘટના અથવા ભાવના છે (જેમ કે ભય અથવા ગુસ્સો) જે એક ક્રિયા, પ્રક્રિયા અથવા ઘટનાઓના ક્રમની  શરૂઆત કરે છે. આવા કિસ્સામાં એવું કંઇક છે જે વ્યક્તિને હિંસક વર્તન કરવા માટે જોખમમાં મૂકી દે છે.  જ્યારે લોકો પોતાના પરિબળો દ્વારા બેચેની અથવા ગુસ્સાનો અનુભવ કરે, તેનું સંચાલન વ્યવસ્થિત રીતે જો કરવામાં ન આવે તો પરિસ્થિતિ તંગ અને પડકારરૂપ થઇ શકે છે.     </a:t>
            </a:r>
            <a:endParaRPr lang="en-IN" dirty="0"/>
          </a:p>
          <a:p>
            <a:endParaRPr lang="en-GB" dirty="0"/>
          </a:p>
        </p:txBody>
      </p:sp>
      <p:sp>
        <p:nvSpPr>
          <p:cNvPr id="4" name="Slide Number Placeholder 3"/>
          <p:cNvSpPr>
            <a:spLocks noGrp="1"/>
          </p:cNvSpPr>
          <p:nvPr>
            <p:ph type="sldNum" sz="quarter" idx="10"/>
          </p:nvPr>
        </p:nvSpPr>
        <p:spPr/>
        <p:txBody>
          <a:bodyPr/>
          <a:lstStyle/>
          <a:p>
            <a:fld id="{08A90898-3483-46EC-94C7-3C6810DE366C}" type="slidenum">
              <a:rPr lang="en-GB" smtClean="0"/>
              <a:t>53</a:t>
            </a:fld>
            <a:endParaRPr lang="en-GB"/>
          </a:p>
        </p:txBody>
      </p:sp>
    </p:spTree>
    <p:extLst>
      <p:ext uri="{BB962C8B-B14F-4D97-AF65-F5344CB8AC3E}">
        <p14:creationId xmlns:p14="http://schemas.microsoft.com/office/powerpoint/2010/main" val="85669621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gu-IN" dirty="0"/>
              <a:t>નિયંત્રણ ઇજા, શારીરિક અને માનસિક આરોગ્યની ગુણવત્તામાં ઘટાડો, અને સેવાર્થી(દર્દી)ઓની મૃત્યુમાં પણ પરિણામી શકે છે.   તે સારવારના પરિણામોમાં પણ દખલ કરે છે  કારણ કે તેનાં લીધે સેવાર્થી(દર્દી)ઓને અસહાય અને અપમાનજનક લાગે છે. એવા કોઈ પુરાવાઓ નથી કે નિયંત્રણ સેવાર્થી(દર્દી)ઓને જાત ઉપર સંયમ કેળવવામાં મદદ કરે છે, પણ તે વધુ ખરાબ કરી શકે કારણ કે વર્તનને સંચાલન કરવાની રીતો વિકસિત થઈ નથી.  જે કર્મચારીઓ, લોકોની સંભાળ લેતા હોય અને નિયંત્રણનાં લીધે તેમનાં સાક્ષી હોય અથવા જરૂરત વગર યોગદાન કરે, તેમનાં મન ઉપર પણ ઇજાઓ થતી હોય છે.   </a:t>
            </a:r>
            <a:endParaRPr lang="en-IN" dirty="0"/>
          </a:p>
          <a:p>
            <a:endParaRPr lang="en-GB" dirty="0" smtClean="0"/>
          </a:p>
          <a:p>
            <a:r>
              <a:rPr lang="en-GB" b="1" dirty="0" smtClean="0"/>
              <a:t>Sources</a:t>
            </a:r>
            <a:r>
              <a:rPr lang="en-GB" dirty="0" smtClean="0"/>
              <a:t>: </a:t>
            </a:r>
            <a:r>
              <a:rPr lang="en-GB" dirty="0"/>
              <a:t>World Health </a:t>
            </a:r>
            <a:r>
              <a:rPr lang="en-GB" dirty="0" smtClean="0"/>
              <a:t>Organization. </a:t>
            </a:r>
            <a:r>
              <a:rPr lang="en-GB" i="1" dirty="0"/>
              <a:t>The Prevention and Management of Aggressive Behaviour (PMAB): Safety for Clients, Safety for Staff</a:t>
            </a:r>
            <a:r>
              <a:rPr lang="en-GB" dirty="0"/>
              <a:t>.; Emmanuel, LL., et al. (2010). </a:t>
            </a:r>
            <a:r>
              <a:rPr lang="en-GB" i="1" dirty="0"/>
              <a:t>Module 13d: Mental health care: Seclusion and restraint: When all else fails</a:t>
            </a:r>
            <a:r>
              <a:rPr lang="en-GB" dirty="0"/>
              <a:t>. Ottawa: The Patient Safety Education Program – Canada (PSEP – Canada</a:t>
            </a:r>
            <a:r>
              <a:rPr lang="en-GB" dirty="0" smtClean="0"/>
              <a:t>).; </a:t>
            </a:r>
            <a:r>
              <a:rPr lang="en-US" dirty="0"/>
              <a:t>Center for Mental Health Services, Substance Abuse and Mental </a:t>
            </a:r>
            <a:r>
              <a:rPr lang="en-GB" dirty="0"/>
              <a:t>Health Services Administration</a:t>
            </a:r>
            <a:r>
              <a:rPr lang="en-US" dirty="0"/>
              <a:t> (SAMHSA), (2005).</a:t>
            </a:r>
            <a:r>
              <a:rPr lang="en-US" i="1" dirty="0"/>
              <a:t> Roadmap to seclusion and restraint free mental health services: </a:t>
            </a:r>
            <a:r>
              <a:rPr lang="en-GB" i="1" dirty="0"/>
              <a:t>Module1: The personal experience of seclusion and restraint</a:t>
            </a:r>
            <a:r>
              <a:rPr lang="en-US" i="1" dirty="0"/>
              <a:t>. </a:t>
            </a:r>
            <a:r>
              <a:rPr lang="en-US" dirty="0"/>
              <a:t>DHHS Pub. No. (SMA) 05-4055. Rockville, MD: SAMHSA.</a:t>
            </a:r>
            <a:r>
              <a:rPr lang="en-GB" i="1" dirty="0"/>
              <a:t> Accessed 2 December 2014 from </a:t>
            </a:r>
            <a:r>
              <a:rPr lang="en-GB" i="1" u="sng" dirty="0">
                <a:hlinkClick r:id="rId3"/>
              </a:rPr>
              <a:t>http://www.asca.net/system/assets/attachments/2661/Roadmap_Seclusion.pdf?1301083296</a:t>
            </a:r>
            <a:endParaRPr lang="en-GB" dirty="0" smtClean="0"/>
          </a:p>
        </p:txBody>
      </p:sp>
      <p:sp>
        <p:nvSpPr>
          <p:cNvPr id="4" name="Slide Number Placeholder 3"/>
          <p:cNvSpPr>
            <a:spLocks noGrp="1"/>
          </p:cNvSpPr>
          <p:nvPr>
            <p:ph type="sldNum" sz="quarter" idx="10"/>
          </p:nvPr>
        </p:nvSpPr>
        <p:spPr/>
        <p:txBody>
          <a:bodyPr/>
          <a:lstStyle/>
          <a:p>
            <a:fld id="{5773C815-CE39-4F62-A0DA-8630C6035D8D}" type="slidenum">
              <a:rPr lang="en-GB" smtClean="0"/>
              <a:t>54</a:t>
            </a:fld>
            <a:endParaRPr lang="en-GB"/>
          </a:p>
        </p:txBody>
      </p:sp>
    </p:spTree>
    <p:extLst>
      <p:ext uri="{BB962C8B-B14F-4D97-AF65-F5344CB8AC3E}">
        <p14:creationId xmlns:p14="http://schemas.microsoft.com/office/powerpoint/2010/main" val="46659511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8A90898-3483-46EC-94C7-3C6810DE366C}" type="slidenum">
              <a:rPr lang="en-GB" smtClean="0"/>
              <a:t>55</a:t>
            </a:fld>
            <a:endParaRPr lang="en-GB"/>
          </a:p>
        </p:txBody>
      </p:sp>
    </p:spTree>
    <p:extLst>
      <p:ext uri="{BB962C8B-B14F-4D97-AF65-F5344CB8AC3E}">
        <p14:creationId xmlns:p14="http://schemas.microsoft.com/office/powerpoint/2010/main" val="174991726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gu-IN" dirty="0"/>
              <a:t>બધીજ શારીરિક લાક્ષણિક્તાઓ (જેની સૂચિ છે- વાંચો) તંગ પરિસ્થિતિની અથવા કટોકટીની શરૂઆતના  ચિહ્નો આપી શકે.  </a:t>
            </a:r>
            <a:endParaRPr lang="en-IN" dirty="0"/>
          </a:p>
          <a:p>
            <a:endParaRPr lang="en-GB" dirty="0" smtClean="0"/>
          </a:p>
          <a:p>
            <a:r>
              <a:rPr lang="en-GB" b="1" dirty="0" smtClean="0"/>
              <a:t>Sources</a:t>
            </a:r>
            <a:r>
              <a:rPr lang="en-GB" b="0" dirty="0" smtClean="0"/>
              <a:t>: </a:t>
            </a:r>
            <a:r>
              <a:rPr lang="en-US" dirty="0"/>
              <a:t>Center for Mental Health Services, Substance Abuse and Mental </a:t>
            </a:r>
            <a:r>
              <a:rPr lang="en-GB" dirty="0"/>
              <a:t>Health Services Administration</a:t>
            </a:r>
            <a:r>
              <a:rPr lang="en-US" dirty="0"/>
              <a:t> (SAMHSA), (2005).</a:t>
            </a:r>
            <a:r>
              <a:rPr lang="en-US" i="1" dirty="0"/>
              <a:t> Roadmap to seclusion and restraint free mental health services: </a:t>
            </a:r>
            <a:r>
              <a:rPr lang="en-GB" i="1" dirty="0"/>
              <a:t>Module1: The personal experience of seclusion and restraint</a:t>
            </a:r>
            <a:r>
              <a:rPr lang="en-US" i="1" dirty="0"/>
              <a:t>. </a:t>
            </a:r>
            <a:r>
              <a:rPr lang="en-US" dirty="0"/>
              <a:t>DHHS Pub. No. (SMA) 05-4055. Rockville, MD: SAMHSA.</a:t>
            </a:r>
            <a:r>
              <a:rPr lang="en-GB" i="1" dirty="0"/>
              <a:t> Accessed 2 December 2014 from </a:t>
            </a:r>
            <a:r>
              <a:rPr lang="en-GB" i="1" u="sng" dirty="0">
                <a:hlinkClick r:id="rId3"/>
              </a:rPr>
              <a:t>http://www.asca.net/system/assets/attachments/2661/Roadmap_Seclusion.pdf?1301083296</a:t>
            </a:r>
            <a:r>
              <a:rPr lang="en-GB" i="1" u="sng" dirty="0"/>
              <a:t>; </a:t>
            </a:r>
            <a:r>
              <a:rPr lang="en-GB" dirty="0"/>
              <a:t>National Executive Training Institute (NETI), (2005) </a:t>
            </a:r>
            <a:r>
              <a:rPr lang="en-GB" i="1" dirty="0"/>
              <a:t>Training curriculum for reduction of seclusion and restraint. Draft curriculum manual</a:t>
            </a:r>
            <a:r>
              <a:rPr lang="en-GB" dirty="0"/>
              <a:t>. National Association of State Mental Health Program Directors (NASMHPD), National Technical Assistance </a:t>
            </a:r>
            <a:r>
              <a:rPr lang="en-GB" dirty="0" err="1"/>
              <a:t>Center</a:t>
            </a:r>
            <a:r>
              <a:rPr lang="en-GB" dirty="0"/>
              <a:t> for State Mental Health Planning (NTAC).Alexandria, VA: NETI. Accessed 2 December 2014 from: </a:t>
            </a:r>
            <a:r>
              <a:rPr lang="en-GB" u="sng" dirty="0">
                <a:hlinkClick r:id="rId4"/>
              </a:rPr>
              <a:t>http://www.health.vic.gov.au/chiefpsychiatrist/creatingsafety/ntac/module9.pdf</a:t>
            </a:r>
            <a:endParaRPr lang="en-GB" b="1" dirty="0">
              <a:solidFill>
                <a:srgbClr val="FF0000"/>
              </a:solidFill>
            </a:endParaRPr>
          </a:p>
        </p:txBody>
      </p:sp>
      <p:sp>
        <p:nvSpPr>
          <p:cNvPr id="4" name="Slide Number Placeholder 3"/>
          <p:cNvSpPr>
            <a:spLocks noGrp="1"/>
          </p:cNvSpPr>
          <p:nvPr>
            <p:ph type="sldNum" sz="quarter" idx="10"/>
          </p:nvPr>
        </p:nvSpPr>
        <p:spPr/>
        <p:txBody>
          <a:bodyPr/>
          <a:lstStyle/>
          <a:p>
            <a:fld id="{08A90898-3483-46EC-94C7-3C6810DE366C}" type="slidenum">
              <a:rPr lang="en-GB" smtClean="0"/>
              <a:t>56</a:t>
            </a:fld>
            <a:endParaRPr lang="en-GB"/>
          </a:p>
        </p:txBody>
      </p:sp>
    </p:spTree>
    <p:extLst>
      <p:ext uri="{BB962C8B-B14F-4D97-AF65-F5344CB8AC3E}">
        <p14:creationId xmlns:p14="http://schemas.microsoft.com/office/powerpoint/2010/main" val="349080555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gu-IN" b="1" dirty="0"/>
              <a:t>યોગ્ય અને અસરકારક પ્રતિભાવ</a:t>
            </a:r>
            <a:endParaRPr lang="fr-FR" dirty="0"/>
          </a:p>
          <a:p>
            <a:r>
              <a:rPr lang="gu-IN" dirty="0"/>
              <a:t>તંગ પરિસ્થિતિ સામે યોગ્ય અને અસરકારક પ્રતિભાવમાં સમાવેશ થાય છે</a:t>
            </a:r>
            <a:r>
              <a:rPr lang="en-IN" dirty="0"/>
              <a:t>:</a:t>
            </a:r>
            <a:endParaRPr lang="fr-FR" dirty="0"/>
          </a:p>
          <a:p>
            <a:pPr marL="173490" indent="-173490">
              <a:buFont typeface="Arial" charset="0"/>
              <a:buChar char="•"/>
            </a:pPr>
            <a:r>
              <a:rPr lang="gu-IN" dirty="0"/>
              <a:t>સેવાર્થી(દર્દી)ઓ સાથે આદરપૂર્વક વર્તન કરવું</a:t>
            </a:r>
            <a:endParaRPr lang="fr-FR" dirty="0"/>
          </a:p>
          <a:p>
            <a:pPr marL="173490" indent="-173490">
              <a:buFont typeface="Arial" charset="0"/>
              <a:buChar char="•"/>
            </a:pPr>
            <a:r>
              <a:rPr lang="gu-IN" dirty="0"/>
              <a:t>તેમની ચિંતાઓ અને ઇચ્છાઓ સાંભળવી</a:t>
            </a:r>
            <a:endParaRPr lang="fr-FR" dirty="0"/>
          </a:p>
          <a:p>
            <a:pPr marL="173490" indent="-173490">
              <a:buFont typeface="Arial" charset="0"/>
              <a:buChar char="•"/>
            </a:pPr>
            <a:r>
              <a:rPr lang="gu-IN" dirty="0"/>
              <a:t>તેમને કેવું લાગે છે એ સમજવાનો પ્રયત્ન કરવો</a:t>
            </a:r>
            <a:endParaRPr lang="fr-FR" dirty="0"/>
          </a:p>
          <a:p>
            <a:pPr marL="173490" indent="-173490">
              <a:buFont typeface="Arial" charset="0"/>
              <a:buChar char="•"/>
            </a:pPr>
            <a:r>
              <a:rPr lang="gu-IN" dirty="0"/>
              <a:t>ધૈર્યશીલ અને સહાયક બનવું</a:t>
            </a:r>
            <a:endParaRPr lang="fr-FR" dirty="0"/>
          </a:p>
          <a:p>
            <a:pPr marL="173490" indent="-173490">
              <a:buFont typeface="Arial" charset="0"/>
              <a:buChar char="•"/>
            </a:pPr>
            <a:r>
              <a:rPr lang="gu-IN" dirty="0"/>
              <a:t>સારા વાર્તાલાપની વ્યૂહરચનાઓ અને વ્યક્તિગત યોજનાઓનો ઉપયોગ કરવો</a:t>
            </a:r>
            <a:endParaRPr lang="fr-FR" dirty="0"/>
          </a:p>
        </p:txBody>
      </p:sp>
      <p:sp>
        <p:nvSpPr>
          <p:cNvPr id="4" name="Slide Number Placeholder 3"/>
          <p:cNvSpPr>
            <a:spLocks noGrp="1"/>
          </p:cNvSpPr>
          <p:nvPr>
            <p:ph type="sldNum" sz="quarter" idx="10"/>
          </p:nvPr>
        </p:nvSpPr>
        <p:spPr/>
        <p:txBody>
          <a:bodyPr/>
          <a:lstStyle/>
          <a:p>
            <a:fld id="{08A90898-3483-46EC-94C7-3C6810DE366C}" type="slidenum">
              <a:rPr lang="en-GB" smtClean="0"/>
              <a:t>57</a:t>
            </a:fld>
            <a:endParaRPr lang="en-GB"/>
          </a:p>
        </p:txBody>
      </p:sp>
    </p:spTree>
    <p:extLst>
      <p:ext uri="{BB962C8B-B14F-4D97-AF65-F5344CB8AC3E}">
        <p14:creationId xmlns:p14="http://schemas.microsoft.com/office/powerpoint/2010/main" val="242653325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172">
              <a:defRPr/>
            </a:pPr>
            <a:r>
              <a:rPr lang="gu-IN" dirty="0"/>
              <a:t>તંગ પરિસ્થિતિઓનું સંચાલન કરવા માટે અને હિંસા, એકાંત અને નિયંત્રણ ને ટાળવા માટે અહીં ૬ પધ્ધતિઓ આપેલી છે.   </a:t>
            </a:r>
            <a:r>
              <a:rPr lang="gu-IN" baseline="0" dirty="0" smtClean="0"/>
              <a:t> </a:t>
            </a:r>
            <a:r>
              <a:rPr lang="gu-IN" dirty="0"/>
              <a:t>આ દરેક વ્યૂહરચનાઓની વધુ વિગતવાર ચર્ચા નીચેના વિભાગોમાં કરવામાં આવશે</a:t>
            </a:r>
            <a:r>
              <a:rPr lang="gu-IN" dirty="0" smtClean="0"/>
              <a:t>.</a:t>
            </a:r>
            <a:endParaRPr lang="en-GB" dirty="0" smtClean="0"/>
          </a:p>
        </p:txBody>
      </p:sp>
      <p:sp>
        <p:nvSpPr>
          <p:cNvPr id="4" name="Slide Number Placeholder 3"/>
          <p:cNvSpPr>
            <a:spLocks noGrp="1"/>
          </p:cNvSpPr>
          <p:nvPr>
            <p:ph type="sldNum" sz="quarter" idx="10"/>
          </p:nvPr>
        </p:nvSpPr>
        <p:spPr/>
        <p:txBody>
          <a:bodyPr/>
          <a:lstStyle/>
          <a:p>
            <a:fld id="{5773C815-CE39-4F62-A0DA-8630C6035D8D}" type="slidenum">
              <a:rPr lang="en-GB" smtClean="0"/>
              <a:t>58</a:t>
            </a:fld>
            <a:endParaRPr lang="en-GB"/>
          </a:p>
        </p:txBody>
      </p:sp>
    </p:spTree>
    <p:extLst>
      <p:ext uri="{BB962C8B-B14F-4D97-AF65-F5344CB8AC3E}">
        <p14:creationId xmlns:p14="http://schemas.microsoft.com/office/powerpoint/2010/main" val="46659511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6700" y="403225"/>
            <a:ext cx="3911600" cy="2935288"/>
          </a:xfrm>
        </p:spPr>
      </p:sp>
      <p:sp>
        <p:nvSpPr>
          <p:cNvPr id="3" name="Notes Placeholder 2"/>
          <p:cNvSpPr>
            <a:spLocks noGrp="1"/>
          </p:cNvSpPr>
          <p:nvPr>
            <p:ph type="body" idx="1"/>
          </p:nvPr>
        </p:nvSpPr>
        <p:spPr>
          <a:xfrm>
            <a:off x="766828" y="3704069"/>
            <a:ext cx="5198978" cy="4108056"/>
          </a:xfrm>
        </p:spPr>
        <p:txBody>
          <a:bodyPr/>
          <a:lstStyle/>
          <a:p>
            <a:pPr defTabSz="925281">
              <a:defRPr/>
            </a:pPr>
            <a:r>
              <a:rPr lang="gu-IN" dirty="0"/>
              <a:t>કર્મચારીઓને ક્યારેક ચિંતા થતી હોય છે, કે જો એકાંત અને નિયંત્રણનો ઉપયોગ કરવામાં ન આવે અને કોઇ ઘટના ઘટે, તો તેમને જવાબદાર ગણવામાં આવશે. </a:t>
            </a:r>
            <a:r>
              <a:rPr lang="en-GB" dirty="0" smtClean="0"/>
              <a:t> </a:t>
            </a:r>
            <a:r>
              <a:rPr lang="gu-IN" dirty="0"/>
              <a:t>દા.ત. જો પડકારરૂપ પરિસ્થિતિ હિંસક બની જાય અને કોઈને ઈજા થાય તો જે કર્મચારી વાર્તાલાપ</a:t>
            </a:r>
            <a:r>
              <a:rPr lang="gu-IN" i="1" dirty="0"/>
              <a:t>(કોમ્યનિક્શન)</a:t>
            </a:r>
            <a:r>
              <a:rPr lang="gu-IN" dirty="0"/>
              <a:t>ના અભિગમથી પરિસ્થિતિને શાંત કરવા માટે મથતા હોય તેમને સજા થવાનો ભય હોય છે. આના લીધે કર્મચારીઓ પરિસ્થિતિનું સંચાલન કરવા માટે વૈકલ્પિક પધ્ધતિઓ, ખાસ કરીને જ્યારે વ્યૂહરચનાઓ કેન્દ્ર માટે નવી હોય ત્યારે, હતોત્સાહિત થઈ જતા હોય છે.  </a:t>
            </a:r>
            <a:endParaRPr lang="en-IN" dirty="0"/>
          </a:p>
          <a:p>
            <a:pPr lvl="0"/>
            <a:endParaRPr lang="en-GB" baseline="0" dirty="0" smtClean="0"/>
          </a:p>
          <a:p>
            <a:pPr lvl="0"/>
            <a:endParaRPr lang="en-GB" dirty="0" smtClean="0"/>
          </a:p>
          <a:p>
            <a:pPr defTabSz="925281">
              <a:defRPr/>
            </a:pPr>
            <a:r>
              <a:rPr lang="gu-IN" dirty="0"/>
              <a:t>વૈકલ્પિક પધ્ધતિઓ લાગુ કરતી વખતે કર્મચારીઓને સલામત અને સહાયકારક અનુભવ કરાવવો, જ્યારે એકાંત અને નિયંત્રણનો ઉપયોગ કરવામાં ન આવે, તો તેનાં લીધે થતા બનાવોના પરિણામો માટે કર્મચારીઓ જવાબદાર ન ગણાય, તે માટે કેન્દ્રમાં નીતિઓ બનાવવી મહત્વપૂર્ણ છે.   ઘણા કિસ્સાઓમાં, ઘટના વખતે વૈકલ્પિક પધ્ધતિઓ દ્વારા કર્મચારીઓ પોતાના શ્રેષ્ઠ પ્રયત્નો દ્વારા સેવાર્થી(દર્દી)ઓનું આદર અને સ્વમાન સંભાળતી વખતે કોઇ ઇજા અથવા માલસામાનનું નુકશાન થાય અને તેની જવાબદારી જો કેન્દ્રનાં અધિક્ષક લઇ લે તો, તે મદદરૂપ થઇ શકે.    </a:t>
            </a:r>
            <a:endParaRPr lang="en-IN" dirty="0"/>
          </a:p>
          <a:p>
            <a:pPr lvl="0"/>
            <a:endParaRPr lang="en-GB" dirty="0"/>
          </a:p>
        </p:txBody>
      </p:sp>
      <p:sp>
        <p:nvSpPr>
          <p:cNvPr id="4" name="Slide Number Placeholder 3"/>
          <p:cNvSpPr>
            <a:spLocks noGrp="1"/>
          </p:cNvSpPr>
          <p:nvPr>
            <p:ph type="sldNum" sz="quarter" idx="10"/>
          </p:nvPr>
        </p:nvSpPr>
        <p:spPr/>
        <p:txBody>
          <a:bodyPr/>
          <a:lstStyle/>
          <a:p>
            <a:fld id="{08A90898-3483-46EC-94C7-3C6810DE366C}" type="slidenum">
              <a:rPr lang="en-GB" smtClean="0"/>
              <a:t>59</a:t>
            </a:fld>
            <a:endParaRPr lang="en-GB"/>
          </a:p>
        </p:txBody>
      </p:sp>
    </p:spTree>
    <p:extLst>
      <p:ext uri="{BB962C8B-B14F-4D97-AF65-F5344CB8AC3E}">
        <p14:creationId xmlns:p14="http://schemas.microsoft.com/office/powerpoint/2010/main" val="397121192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gu-IN" b="1" dirty="0"/>
              <a:t>વિષય ૨</a:t>
            </a:r>
            <a:r>
              <a:rPr lang="en-GB" b="1" dirty="0"/>
              <a:t>: </a:t>
            </a:r>
            <a:r>
              <a:rPr lang="gu-IN" b="1" dirty="0"/>
              <a:t>વાર્તાલાપ (કોમ્યુનિકેશન)ની વ્યૂહરચના</a:t>
            </a:r>
            <a:endParaRPr lang="en-GB" b="1" dirty="0"/>
          </a:p>
          <a:p>
            <a:endParaRPr lang="en-GB" b="1" dirty="0"/>
          </a:p>
          <a:p>
            <a:pPr defTabSz="925281">
              <a:defRPr/>
            </a:pPr>
            <a:r>
              <a:rPr lang="gu-IN" b="1" dirty="0"/>
              <a:t>સંકલનકારની નોંધઃ </a:t>
            </a:r>
            <a:r>
              <a:rPr lang="gu-IN" dirty="0"/>
              <a:t>આ સત્રનો હેતુ</a:t>
            </a:r>
            <a:r>
              <a:rPr lang="en-IN" dirty="0"/>
              <a:t>,</a:t>
            </a:r>
            <a:r>
              <a:rPr lang="gu-IN" dirty="0"/>
              <a:t> મૂળભૂત રીતે તંગ પરિસ્થિતિઓનું સંચાલન કરવા માટે કેન્દ્રનાં કર્મચારીઓમાં સારા વાર્તાલાપના કૌશલ્ય ઉપર ભાર મૂકવાનો છે.  કેન્દ્રનાં દરેક સ્તરે, વાર્તાલાપ આદર, ધીરજ, સહાનુભૂતિ અને પ્રોત્સાહન (વધુ વિગતો માટે પ્રસ્તુતિ ૪.૧ જુઓ) ઉપર આધારિત હોવો જોઇએ.</a:t>
            </a:r>
            <a:endParaRPr lang="en-GB" dirty="0">
              <a:solidFill>
                <a:schemeClr val="accent1"/>
              </a:solidFill>
            </a:endParaRPr>
          </a:p>
          <a:p>
            <a:pPr defTabSz="925281">
              <a:defRPr/>
            </a:pPr>
            <a:endParaRPr lang="en-GB" dirty="0">
              <a:solidFill>
                <a:schemeClr val="accent1"/>
              </a:solidFill>
            </a:endParaRPr>
          </a:p>
          <a:p>
            <a:pPr defTabSz="925281">
              <a:defRPr/>
            </a:pPr>
            <a:r>
              <a:rPr lang="gu-IN" dirty="0"/>
              <a:t>સત્રની શરૂઆત નીચે આપેલા વાર્તાલાપની વ્યૂહરચનાઓની પ્રસ્તુતિથી કરવી, અને પછી નાટ્ય-ભૂમિકા(રોલ-પ્લે) ઉપર જવું.</a:t>
            </a:r>
            <a:endParaRPr lang="fr-FR" dirty="0">
              <a:solidFill>
                <a:schemeClr val="accent1"/>
              </a:solidFill>
            </a:endParaRPr>
          </a:p>
          <a:p>
            <a:endParaRPr lang="fr-FR" dirty="0"/>
          </a:p>
        </p:txBody>
      </p:sp>
      <p:sp>
        <p:nvSpPr>
          <p:cNvPr id="4" name="Espace réservé du numéro de diapositive 3"/>
          <p:cNvSpPr>
            <a:spLocks noGrp="1"/>
          </p:cNvSpPr>
          <p:nvPr>
            <p:ph type="sldNum" sz="quarter" idx="10"/>
          </p:nvPr>
        </p:nvSpPr>
        <p:spPr/>
        <p:txBody>
          <a:bodyPr/>
          <a:lstStyle/>
          <a:p>
            <a:fld id="{08A90898-3483-46EC-94C7-3C6810DE366C}" type="slidenum">
              <a:rPr lang="en-GB" smtClean="0"/>
              <a:t>60</a:t>
            </a:fld>
            <a:endParaRPr lang="en-GB"/>
          </a:p>
        </p:txBody>
      </p:sp>
    </p:spTree>
    <p:extLst>
      <p:ext uri="{BB962C8B-B14F-4D97-AF65-F5344CB8AC3E}">
        <p14:creationId xmlns:p14="http://schemas.microsoft.com/office/powerpoint/2010/main" val="337259106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gu-IN" b="1" i="0" dirty="0" smtClean="0"/>
              <a:t>પ્રસ્તિત</a:t>
            </a:r>
            <a:r>
              <a:rPr lang="en-GB" b="1" i="0" dirty="0" smtClean="0"/>
              <a:t> </a:t>
            </a:r>
            <a:r>
              <a:rPr lang="gu-IN" b="1" i="0" dirty="0" smtClean="0"/>
              <a:t>૨</a:t>
            </a:r>
            <a:r>
              <a:rPr lang="en-GB" b="1" i="0" dirty="0" smtClean="0"/>
              <a:t>.</a:t>
            </a:r>
            <a:r>
              <a:rPr lang="gu-IN" b="1" i="0" dirty="0" smtClean="0"/>
              <a:t>૧</a:t>
            </a:r>
            <a:r>
              <a:rPr lang="en-GB" b="1" dirty="0"/>
              <a:t>: </a:t>
            </a:r>
            <a:r>
              <a:rPr lang="gu-IN" b="1" dirty="0"/>
              <a:t>વાર્તાલાપ (કોમ્યુનિકેશન)ની વ્યૂહરચના</a:t>
            </a:r>
            <a:r>
              <a:rPr lang="en-GB" b="1" dirty="0"/>
              <a:t> </a:t>
            </a:r>
            <a:endParaRPr lang="en-GB" i="0" dirty="0"/>
          </a:p>
        </p:txBody>
      </p:sp>
      <p:sp>
        <p:nvSpPr>
          <p:cNvPr id="4" name="Slide Number Placeholder 3"/>
          <p:cNvSpPr>
            <a:spLocks noGrp="1"/>
          </p:cNvSpPr>
          <p:nvPr>
            <p:ph type="sldNum" sz="quarter" idx="10"/>
          </p:nvPr>
        </p:nvSpPr>
        <p:spPr/>
        <p:txBody>
          <a:bodyPr/>
          <a:lstStyle/>
          <a:p>
            <a:fld id="{08A90898-3483-46EC-94C7-3C6810DE366C}" type="slidenum">
              <a:rPr lang="en-GB" smtClean="0"/>
              <a:t>61</a:t>
            </a:fld>
            <a:endParaRPr lang="en-GB"/>
          </a:p>
        </p:txBody>
      </p:sp>
    </p:spTree>
    <p:extLst>
      <p:ext uri="{BB962C8B-B14F-4D97-AF65-F5344CB8AC3E}">
        <p14:creationId xmlns:p14="http://schemas.microsoft.com/office/powerpoint/2010/main" val="1652711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gu-IN" dirty="0"/>
              <a:t>મોસ્કો, રામેનસ્કિ આગ</a:t>
            </a:r>
            <a:endParaRPr lang="fr-FR" b="1" dirty="0"/>
          </a:p>
          <a:p>
            <a:pPr marL="173490" indent="-173490">
              <a:buFont typeface="Arial" charset="0"/>
              <a:buChar char="•"/>
            </a:pPr>
            <a:r>
              <a:rPr lang="gu-IN" dirty="0"/>
              <a:t>૨૬ એપ્રિલ ૨૦૧૩</a:t>
            </a:r>
            <a:endParaRPr lang="fr-FR" dirty="0"/>
          </a:p>
          <a:p>
            <a:pPr marL="173490" indent="-173490">
              <a:buFont typeface="Arial" charset="0"/>
              <a:buChar char="•"/>
            </a:pPr>
            <a:r>
              <a:rPr lang="gu-IN" dirty="0"/>
              <a:t>રામેનસ્કિ, રશિયા (રૂસ)</a:t>
            </a:r>
            <a:endParaRPr lang="fr-FR" dirty="0"/>
          </a:p>
          <a:p>
            <a:pPr marL="173490" indent="-173490">
              <a:buFont typeface="Arial" charset="0"/>
              <a:buChar char="•"/>
            </a:pPr>
            <a:r>
              <a:rPr lang="gu-IN" dirty="0"/>
              <a:t>૩૮ લોકો મૃત્યુ પામ્યા</a:t>
            </a:r>
            <a:endParaRPr lang="fr-FR" dirty="0"/>
          </a:p>
          <a:p>
            <a:pPr marL="173490" indent="-173490">
              <a:buFont typeface="Arial" charset="0"/>
              <a:buChar char="•"/>
            </a:pPr>
            <a:r>
              <a:rPr lang="gu-IN" dirty="0"/>
              <a:t>મધ્યરાત્રિએ લાગેલી આગમાં જે સેવાર્થી(દર્દી)ઓ મૃત્યુ પામ્યા, તેમનાં માટે એવું મનાય છે કે તેમને શારીરિક અને રાસાયણિક રીતે નિયંત્રણમાં રાખવામાં આવ્યા હતાં</a:t>
            </a:r>
            <a:endParaRPr lang="fr-FR" dirty="0"/>
          </a:p>
          <a:p>
            <a:endParaRPr lang="en-GB" dirty="0" smtClean="0"/>
          </a:p>
          <a:p>
            <a:r>
              <a:rPr lang="en-GB" b="1" dirty="0" smtClean="0"/>
              <a:t>Sources</a:t>
            </a:r>
            <a:r>
              <a:rPr lang="en-GB" dirty="0" smtClean="0"/>
              <a:t>:</a:t>
            </a:r>
            <a:r>
              <a:rPr lang="en-GB" baseline="0" dirty="0" smtClean="0"/>
              <a:t> </a:t>
            </a:r>
            <a:r>
              <a:rPr lang="en-GB" baseline="0" dirty="0" err="1" smtClean="0"/>
              <a:t>Alxi</a:t>
            </a:r>
            <a:r>
              <a:rPr lang="en-GB" baseline="0" dirty="0" smtClean="0"/>
              <a:t> </a:t>
            </a:r>
            <a:r>
              <a:rPr lang="en-GB" baseline="0" dirty="0" err="1" smtClean="0"/>
              <a:t>Anishchuk</a:t>
            </a:r>
            <a:r>
              <a:rPr lang="en-GB" baseline="0" dirty="0" smtClean="0"/>
              <a:t>, “Fire kills dozens in Russian psychiatric hospital,” Reuters, 26 April 2013, http://www.reuters.com/article/2013/04/26/us-russia-fire-idUSBRE93P02P20130426.</a:t>
            </a:r>
          </a:p>
          <a:p>
            <a:endParaRPr lang="en-GB" baseline="0" dirty="0" smtClean="0"/>
          </a:p>
          <a:p>
            <a:r>
              <a:rPr lang="en-GB" baseline="0" dirty="0" smtClean="0"/>
              <a:t>Photo credit: </a:t>
            </a:r>
            <a:r>
              <a:rPr lang="en-GB" b="1" dirty="0" err="1"/>
              <a:t>morgueFile</a:t>
            </a:r>
            <a:r>
              <a:rPr lang="en-GB" b="1" dirty="0"/>
              <a:t>/</a:t>
            </a:r>
            <a:r>
              <a:rPr lang="en-GB" dirty="0" err="1"/>
              <a:t>andrescarrio</a:t>
            </a:r>
            <a:r>
              <a:rPr lang="en-GB" dirty="0"/>
              <a:t> &lt;http://www.morguefile.com/archive/display/848150&gt;</a:t>
            </a:r>
          </a:p>
        </p:txBody>
      </p:sp>
      <p:sp>
        <p:nvSpPr>
          <p:cNvPr id="4" name="Slide Number Placeholder 3"/>
          <p:cNvSpPr>
            <a:spLocks noGrp="1"/>
          </p:cNvSpPr>
          <p:nvPr>
            <p:ph type="sldNum" sz="quarter" idx="10"/>
          </p:nvPr>
        </p:nvSpPr>
        <p:spPr/>
        <p:txBody>
          <a:bodyPr/>
          <a:lstStyle/>
          <a:p>
            <a:fld id="{08A90898-3483-46EC-94C7-3C6810DE366C}" type="slidenum">
              <a:rPr lang="en-GB" smtClean="0"/>
              <a:t>6</a:t>
            </a:fld>
            <a:endParaRPr lang="en-GB"/>
          </a:p>
        </p:txBody>
      </p:sp>
    </p:spTree>
    <p:extLst>
      <p:ext uri="{BB962C8B-B14F-4D97-AF65-F5344CB8AC3E}">
        <p14:creationId xmlns:p14="http://schemas.microsoft.com/office/powerpoint/2010/main" val="339067537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6498">
              <a:defRPr/>
            </a:pPr>
            <a:r>
              <a:rPr lang="gu-IN" dirty="0"/>
              <a:t>લોકોને શાંત કરવામાં મદદ કરવા માટે અને પડકારરૂપ પરિસ્થિતિઓનું સંચાલન કરવા માટે વાર્તાલાપ</a:t>
            </a:r>
            <a:r>
              <a:rPr lang="gu-IN" i="1" dirty="0"/>
              <a:t>(કોમ્યુનિકેશન)</a:t>
            </a:r>
            <a:r>
              <a:rPr lang="gu-IN" dirty="0"/>
              <a:t> પણ ખૂબ જરૂરી છે.  આપણે જે રીતે લોકો સાથ વાર્તાલાપ</a:t>
            </a:r>
            <a:r>
              <a:rPr lang="gu-IN" i="1" dirty="0"/>
              <a:t>(કોમ્યુનિકેટ)</a:t>
            </a:r>
            <a:r>
              <a:rPr lang="gu-IN" dirty="0"/>
              <a:t> કરીએ છીએ, તેનાં લીધે નોંધપાત્ર અસર થાય છે કે તેઓ પરિસ્થિતિ માટે શું વિચાર અથવા અનુભવ કરે છે. આનો અર્થ એ થાય છે કે આપણે તંગ પરિસ્થિતિને શાંત કરવા માટે પ્રબળ વાર્તાલાપ</a:t>
            </a:r>
            <a:r>
              <a:rPr lang="gu-IN" i="1" dirty="0"/>
              <a:t>(કોમ્યુનિકેશન)</a:t>
            </a:r>
            <a:r>
              <a:rPr lang="gu-IN" dirty="0"/>
              <a:t> કૌશલ્યો દ્વારા મદદ કરી શકીએ છીએ. વૈકલ્પિક રીતે, આપણો વાર્તાલાપ</a:t>
            </a:r>
            <a:r>
              <a:rPr lang="gu-IN" i="1" dirty="0"/>
              <a:t>(કોમ્યુનિકેશન) </a:t>
            </a:r>
            <a:r>
              <a:rPr lang="gu-IN" dirty="0"/>
              <a:t>નબળો હોય તો આપણે આને ખરાબ પણ કરી શકીએ.       </a:t>
            </a:r>
            <a:endParaRPr lang="en-IN" dirty="0"/>
          </a:p>
          <a:p>
            <a:pPr defTabSz="906498">
              <a:defRPr/>
            </a:pPr>
            <a:endParaRPr lang="en-GB" baseline="0" dirty="0" smtClean="0"/>
          </a:p>
          <a:p>
            <a:pPr defTabSz="906498">
              <a:defRPr/>
            </a:pPr>
            <a:endParaRPr lang="en-GB" baseline="0" dirty="0" smtClean="0"/>
          </a:p>
          <a:p>
            <a:r>
              <a:rPr lang="gu-IN" dirty="0"/>
              <a:t>સારા વાર્તાલાપના પહેલા ભાગમાં આપણા વિચારોને બદલવા અને સેવાર્થી(દર્દી)ઓને તેમની સારવાર વખતે આપણા ભાગીદારો તરીકે જોવા. આપણે જાતને એવી રીતે ન જોવી કે આપણનેજ ખબર છે કે સેવાર્થી(દર્દી)ઓને દરેક પરિસ્થિતિમાં શું જોઈએ છે, એ જરૂરી છે કે દરેક વખતે આપણે સેવાર્થી(દર્દી)ઓ ના વિચારોની કદર કરવા જોઈએ, ખાસ કરીને સારવારના વ્યવસ્થામાં અને તંગ પરિસ્થિતિ વખતે.    </a:t>
            </a:r>
            <a:endParaRPr lang="en-IN" dirty="0"/>
          </a:p>
          <a:p>
            <a:pPr defTabSz="906498">
              <a:defRPr/>
            </a:pPr>
            <a:endParaRPr lang="en-GB" dirty="0" smtClean="0"/>
          </a:p>
          <a:p>
            <a:pPr defTabSz="906498">
              <a:defRPr/>
            </a:pPr>
            <a:r>
              <a:rPr lang="en-GB" b="1" dirty="0" smtClean="0"/>
              <a:t>Source</a:t>
            </a:r>
            <a:r>
              <a:rPr lang="en-GB" dirty="0" smtClean="0"/>
              <a:t>: </a:t>
            </a:r>
            <a:r>
              <a:rPr lang="en-US" dirty="0"/>
              <a:t>Center for Mental Health Services, Substance Abuse and Mental </a:t>
            </a:r>
            <a:r>
              <a:rPr lang="en-GB" dirty="0"/>
              <a:t>Health Services Administration</a:t>
            </a:r>
            <a:r>
              <a:rPr lang="en-US" dirty="0"/>
              <a:t> (SAMHSA), (2005).</a:t>
            </a:r>
            <a:r>
              <a:rPr lang="en-US" i="1" dirty="0"/>
              <a:t> Roadmap to seclusion and restraint free mental health services: </a:t>
            </a:r>
            <a:r>
              <a:rPr lang="en-GB" i="1" dirty="0"/>
              <a:t>Module1: The personal experience of seclusion and restraint</a:t>
            </a:r>
            <a:r>
              <a:rPr lang="en-US" i="1" dirty="0"/>
              <a:t>. </a:t>
            </a:r>
            <a:r>
              <a:rPr lang="en-US" dirty="0"/>
              <a:t>DHHS Pub. No. (SMA) 05-4055. Rockville, MD: SAMHSA. 37.</a:t>
            </a:r>
            <a:r>
              <a:rPr lang="en-GB" i="1" dirty="0"/>
              <a:t> Accessed 2 December 2014 from </a:t>
            </a:r>
            <a:r>
              <a:rPr lang="en-GB" i="1" u="sng" dirty="0">
                <a:hlinkClick r:id="rId3"/>
              </a:rPr>
              <a:t>http://www.asca.net/system/assets/attachments/2661/Roadmap_Seclusion.pdf?1301083296</a:t>
            </a:r>
            <a:endParaRPr lang="en-GB" baseline="0" dirty="0" smtClean="0"/>
          </a:p>
        </p:txBody>
      </p:sp>
      <p:sp>
        <p:nvSpPr>
          <p:cNvPr id="4" name="Slide Number Placeholder 3"/>
          <p:cNvSpPr>
            <a:spLocks noGrp="1"/>
          </p:cNvSpPr>
          <p:nvPr>
            <p:ph type="sldNum" sz="quarter" idx="10"/>
          </p:nvPr>
        </p:nvSpPr>
        <p:spPr/>
        <p:txBody>
          <a:bodyPr/>
          <a:lstStyle/>
          <a:p>
            <a:fld id="{5773C815-CE39-4F62-A0DA-8630C6035D8D}" type="slidenum">
              <a:rPr lang="en-GB" smtClean="0"/>
              <a:t>62</a:t>
            </a:fld>
            <a:endParaRPr lang="en-GB"/>
          </a:p>
        </p:txBody>
      </p:sp>
    </p:spTree>
    <p:extLst>
      <p:ext uri="{BB962C8B-B14F-4D97-AF65-F5344CB8AC3E}">
        <p14:creationId xmlns:p14="http://schemas.microsoft.com/office/powerpoint/2010/main" val="355069360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6498">
              <a:defRPr/>
            </a:pPr>
            <a:r>
              <a:rPr lang="gu-IN" i="1" dirty="0" smtClean="0"/>
              <a:t>(મેન્ટલ હેલ્થ ક્લીનીશીયન માંથી) </a:t>
            </a:r>
            <a:r>
              <a:rPr lang="gu-IN" dirty="0" smtClean="0"/>
              <a:t>વાર્તાલાપનો</a:t>
            </a:r>
            <a:r>
              <a:rPr lang="gu-IN" baseline="0" dirty="0" smtClean="0"/>
              <a:t> મહત્વ દર્શાવતો આ એક ઉતારો છે. </a:t>
            </a:r>
          </a:p>
          <a:p>
            <a:pPr defTabSz="906498">
              <a:defRPr/>
            </a:pPr>
            <a:endParaRPr lang="en-GB" dirty="0"/>
          </a:p>
          <a:p>
            <a:pPr defTabSz="906498">
              <a:defRPr/>
            </a:pPr>
            <a:r>
              <a:rPr lang="en-GB" b="1" dirty="0" smtClean="0"/>
              <a:t>Source</a:t>
            </a:r>
            <a:r>
              <a:rPr lang="en-GB" dirty="0" smtClean="0"/>
              <a:t>: </a:t>
            </a:r>
            <a:r>
              <a:rPr lang="en-US" dirty="0"/>
              <a:t>Center for Mental Health Services, Substance Abuse and Mental </a:t>
            </a:r>
            <a:r>
              <a:rPr lang="en-GB" dirty="0"/>
              <a:t>Health Services Administration</a:t>
            </a:r>
            <a:r>
              <a:rPr lang="en-US" dirty="0"/>
              <a:t> (SAMHSA), (2005).</a:t>
            </a:r>
            <a:r>
              <a:rPr lang="en-US" i="1" dirty="0"/>
              <a:t> Roadmap to seclusion and restraint free mental health services: </a:t>
            </a:r>
            <a:r>
              <a:rPr lang="en-GB" i="1" dirty="0"/>
              <a:t>Module1: The personal experience of seclusion and restraint</a:t>
            </a:r>
            <a:r>
              <a:rPr lang="en-US" i="1" dirty="0"/>
              <a:t>. </a:t>
            </a:r>
            <a:r>
              <a:rPr lang="en-US" dirty="0"/>
              <a:t>DHHS Pub. No. (SMA) 05-4055. Rockville, MD: SAMHSA. 42.</a:t>
            </a:r>
            <a:r>
              <a:rPr lang="en-GB" i="1" dirty="0"/>
              <a:t> Accessed 2 December 2014 from </a:t>
            </a:r>
            <a:r>
              <a:rPr lang="en-GB" i="1" u="sng" dirty="0">
                <a:hlinkClick r:id="rId3"/>
              </a:rPr>
              <a:t>http://www.asca.net/system/assets/attachments/2661/Roadmap_Seclusion.pdf?1301083296</a:t>
            </a:r>
            <a:endParaRPr lang="en-GB" baseline="0" dirty="0" smtClean="0"/>
          </a:p>
        </p:txBody>
      </p:sp>
      <p:sp>
        <p:nvSpPr>
          <p:cNvPr id="4" name="Slide Number Placeholder 3"/>
          <p:cNvSpPr>
            <a:spLocks noGrp="1"/>
          </p:cNvSpPr>
          <p:nvPr>
            <p:ph type="sldNum" sz="quarter" idx="10"/>
          </p:nvPr>
        </p:nvSpPr>
        <p:spPr/>
        <p:txBody>
          <a:bodyPr/>
          <a:lstStyle/>
          <a:p>
            <a:fld id="{5773C815-CE39-4F62-A0DA-8630C6035D8D}" type="slidenum">
              <a:rPr lang="en-GB" smtClean="0"/>
              <a:t>63</a:t>
            </a:fld>
            <a:endParaRPr lang="en-GB"/>
          </a:p>
        </p:txBody>
      </p:sp>
    </p:spTree>
    <p:extLst>
      <p:ext uri="{BB962C8B-B14F-4D97-AF65-F5344CB8AC3E}">
        <p14:creationId xmlns:p14="http://schemas.microsoft.com/office/powerpoint/2010/main" val="196601544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gu-IN" b="1" dirty="0"/>
              <a:t>સન્માનપૂર્વક</a:t>
            </a:r>
            <a:r>
              <a:rPr lang="en-GB" dirty="0" smtClean="0"/>
              <a:t>:</a:t>
            </a:r>
            <a:r>
              <a:rPr lang="gu-IN" dirty="0" smtClean="0"/>
              <a:t> </a:t>
            </a:r>
            <a:r>
              <a:rPr lang="gu-IN" dirty="0"/>
              <a:t>પરિસ્થિતિ વખતે બધા સાથે આદરપૂર્વક અને ગૌરવપૂર્વક વર્તન કરવું </a:t>
            </a:r>
            <a:endParaRPr lang="en-GB" baseline="0" dirty="0" smtClean="0"/>
          </a:p>
          <a:p>
            <a:pPr defTabSz="906498">
              <a:defRPr/>
            </a:pPr>
            <a:r>
              <a:rPr lang="gu-IN" b="1" dirty="0"/>
              <a:t>સચેત</a:t>
            </a:r>
            <a:r>
              <a:rPr lang="en-GB" dirty="0" smtClean="0"/>
              <a:t>: </a:t>
            </a:r>
            <a:r>
              <a:rPr lang="gu-IN" dirty="0" smtClean="0"/>
              <a:t>          </a:t>
            </a:r>
            <a:r>
              <a:rPr lang="gu-IN" dirty="0"/>
              <a:t>ઉશ્કેરાયેલી વ્યક્તિને પૂરું ધ્યાન સમર્પિત કરવું</a:t>
            </a:r>
            <a:endParaRPr lang="en-GB" dirty="0" smtClean="0"/>
          </a:p>
          <a:p>
            <a:pPr defTabSz="925281">
              <a:defRPr/>
            </a:pPr>
            <a:r>
              <a:rPr lang="gu-IN" b="1" dirty="0"/>
              <a:t>ખાતરીપૂર્વક</a:t>
            </a:r>
            <a:r>
              <a:rPr lang="en-GB" dirty="0" smtClean="0"/>
              <a:t>: </a:t>
            </a:r>
            <a:r>
              <a:rPr lang="gu-IN" dirty="0" smtClean="0"/>
              <a:t> </a:t>
            </a:r>
            <a:r>
              <a:rPr lang="gu-IN" dirty="0"/>
              <a:t>વ્યક્તિની જાતે શાંત થવાની અને પરિસ્થિતિને ઉકેલવાની ક્ષમતાઓને આધાર આપવો અને પ્રોત્સાહિત કરવી </a:t>
            </a:r>
            <a:endParaRPr lang="en-IN" dirty="0"/>
          </a:p>
          <a:p>
            <a:r>
              <a:rPr lang="gu-IN" b="1" dirty="0"/>
              <a:t>હકારાત્મક</a:t>
            </a:r>
            <a:r>
              <a:rPr lang="en-GB" dirty="0" smtClean="0"/>
              <a:t>: </a:t>
            </a:r>
            <a:r>
              <a:rPr lang="gu-IN" dirty="0" smtClean="0"/>
              <a:t>    </a:t>
            </a:r>
            <a:r>
              <a:rPr lang="gu-IN" dirty="0"/>
              <a:t>પરિસ્થિતિના સારા પાસાઓ ઉપર ધ્યાન કેન્દ્રીત કરવું અને શારીરિક રીતે સ્પર્શ કર્યા વગર ઉકેલ લાવવાને પ્રોત્સાહન આપવું</a:t>
            </a:r>
            <a:endParaRPr lang="en-GB" dirty="0" smtClean="0"/>
          </a:p>
          <a:p>
            <a:r>
              <a:rPr lang="gu-IN" b="1" dirty="0"/>
              <a:t>સહાનુભૂતિ</a:t>
            </a:r>
            <a:r>
              <a:rPr lang="en-GB" dirty="0" smtClean="0"/>
              <a:t>: </a:t>
            </a:r>
            <a:r>
              <a:rPr lang="gu-IN" dirty="0" smtClean="0"/>
              <a:t>   </a:t>
            </a:r>
            <a:r>
              <a:rPr lang="gu-IN" dirty="0"/>
              <a:t>બધાજ જે સામેલ હોય તેમનાં વિચારો અને ભાવનાઓને સમજવાનો પ્રયાસ કરવો</a:t>
            </a:r>
            <a:endParaRPr lang="en-GB" dirty="0" smtClean="0"/>
          </a:p>
          <a:p>
            <a:r>
              <a:rPr lang="gu-IN" b="1" dirty="0"/>
              <a:t>ધૈર્યશીલ</a:t>
            </a:r>
            <a:r>
              <a:rPr lang="en-GB" dirty="0" smtClean="0"/>
              <a:t>:</a:t>
            </a:r>
            <a:r>
              <a:rPr lang="gu-IN" dirty="0" smtClean="0"/>
              <a:t>      </a:t>
            </a:r>
            <a:r>
              <a:rPr lang="en-GB" dirty="0" smtClean="0"/>
              <a:t> </a:t>
            </a:r>
            <a:r>
              <a:rPr lang="gu-IN" dirty="0"/>
              <a:t>ઊશ્કેરાયેલી વ્યક્તિની ચિંતા સાંભળવા માટે જરૂરી હોય તેટલો સમય લેવો અને નિષ્પક્ષ અને શાંત ઉકેલ લાવવો</a:t>
            </a:r>
            <a:endParaRPr lang="en-GB" dirty="0" smtClean="0"/>
          </a:p>
        </p:txBody>
      </p:sp>
      <p:sp>
        <p:nvSpPr>
          <p:cNvPr id="4" name="Slide Number Placeholder 3"/>
          <p:cNvSpPr>
            <a:spLocks noGrp="1"/>
          </p:cNvSpPr>
          <p:nvPr>
            <p:ph type="sldNum" sz="quarter" idx="10"/>
          </p:nvPr>
        </p:nvSpPr>
        <p:spPr/>
        <p:txBody>
          <a:bodyPr/>
          <a:lstStyle/>
          <a:p>
            <a:fld id="{5773C815-CE39-4F62-A0DA-8630C6035D8D}" type="slidenum">
              <a:rPr lang="en-GB" smtClean="0"/>
              <a:t>64</a:t>
            </a:fld>
            <a:endParaRPr lang="en-GB"/>
          </a:p>
        </p:txBody>
      </p:sp>
    </p:spTree>
    <p:extLst>
      <p:ext uri="{BB962C8B-B14F-4D97-AF65-F5344CB8AC3E}">
        <p14:creationId xmlns:p14="http://schemas.microsoft.com/office/powerpoint/2010/main" val="201536747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gu-IN" sz="1200" i="0" kern="1200" dirty="0" smtClean="0">
                <a:solidFill>
                  <a:schemeClr val="tx1"/>
                </a:solidFill>
                <a:effectLst/>
                <a:latin typeface="+mn-lt"/>
                <a:ea typeface="+mn-ea"/>
                <a:cs typeface="+mn-cs"/>
              </a:rPr>
              <a:t>આ સ્લાઈડ દ્વારા અમુક દાખલાઓ બતાવવામાં અવ્યા છે જેમાં સેવાર્થી(દર્દી) કર્મચારીઓ પાસેથી અમુક વસ્તુઓ સાંભળવા માંગતા હોય</a:t>
            </a:r>
            <a:endParaRPr lang="en-IN" sz="1200" i="0" kern="1200" dirty="0" smtClean="0">
              <a:solidFill>
                <a:schemeClr val="tx1"/>
              </a:solidFill>
              <a:effectLst/>
              <a:latin typeface="+mn-lt"/>
              <a:ea typeface="+mn-ea"/>
              <a:cs typeface="+mn-cs"/>
            </a:endParaRPr>
          </a:p>
          <a:p>
            <a:endParaRPr lang="en-US" dirty="0" smtClean="0"/>
          </a:p>
          <a:p>
            <a:pPr lvl="0"/>
            <a:r>
              <a:rPr lang="gu-IN" sz="1200" kern="1200" dirty="0" smtClean="0">
                <a:solidFill>
                  <a:schemeClr val="tx1"/>
                </a:solidFill>
                <a:effectLst/>
                <a:latin typeface="+mn-lt"/>
                <a:ea typeface="+mn-ea"/>
                <a:cs typeface="+mn-cs"/>
              </a:rPr>
              <a:t>આધાર આપતા વાક્યોની આ સૂચિ માનસિક બીમારીઓના નિદાન થયેલા લોકોના જૂથે બનાવી છે</a:t>
            </a:r>
            <a:endParaRPr lang="en-IN" sz="1200" kern="1200" dirty="0" smtClean="0">
              <a:solidFill>
                <a:schemeClr val="tx1"/>
              </a:solidFill>
              <a:effectLst/>
              <a:latin typeface="+mn-lt"/>
              <a:ea typeface="+mn-ea"/>
              <a:cs typeface="+mn-cs"/>
            </a:endParaRPr>
          </a:p>
          <a:p>
            <a:pPr marL="173490" indent="-173490">
              <a:buFont typeface="Arial" panose="020B0604020202020204" pitchFamily="34" charset="0"/>
              <a:buChar char="•"/>
            </a:pPr>
            <a:endParaRPr lang="en-US" dirty="0"/>
          </a:p>
          <a:p>
            <a:r>
              <a:rPr lang="gu-IN" sz="1200" kern="1200" dirty="0" smtClean="0">
                <a:solidFill>
                  <a:schemeClr val="tx1"/>
                </a:solidFill>
                <a:effectLst/>
                <a:latin typeface="+mn-lt"/>
                <a:ea typeface="+mn-ea"/>
                <a:cs typeface="+mn-cs"/>
              </a:rPr>
              <a:t>સહભાગીઓને ભારપૂર્વક જણાવો કે આ વાક્યો સકારાત્મક, સમર્થન આપતા અને ધૈર્ય દર્શાવે છે.  </a:t>
            </a:r>
            <a:endParaRPr lang="en-IN" sz="1200" kern="1200" dirty="0" smtClean="0">
              <a:solidFill>
                <a:schemeClr val="tx1"/>
              </a:solidFill>
              <a:effectLst/>
              <a:latin typeface="+mn-lt"/>
              <a:ea typeface="+mn-ea"/>
              <a:cs typeface="+mn-cs"/>
            </a:endParaRPr>
          </a:p>
          <a:p>
            <a:pPr marL="173490" indent="-173490">
              <a:buFont typeface="Arial" panose="020B0604020202020204" pitchFamily="34" charset="0"/>
              <a:buChar char="•"/>
            </a:pPr>
            <a:endParaRPr lang="en-US" dirty="0"/>
          </a:p>
          <a:p>
            <a:r>
              <a:rPr lang="gu-IN" sz="1200" kern="1200" dirty="0" smtClean="0">
                <a:solidFill>
                  <a:schemeClr val="tx1"/>
                </a:solidFill>
                <a:effectLst/>
                <a:latin typeface="+mn-lt"/>
                <a:ea typeface="+mn-ea"/>
                <a:cs typeface="+mn-cs"/>
              </a:rPr>
              <a:t>તેનો હેતું સારા વાર્તાલાપ ને પ્રોત્સાહન આપવાનો છે અને તંગ પરિસ્થિતિઓને કોઈ હિંસા અથવા બળજબરી વગર અને એકાંત અથવા નિયંત્રણના વપરાશ વગર ઉકેલ લાવવાનો છે. </a:t>
            </a:r>
            <a:endParaRPr lang="en-IN" sz="1200" kern="1200" dirty="0" smtClean="0">
              <a:solidFill>
                <a:schemeClr val="tx1"/>
              </a:solidFill>
              <a:effectLst/>
              <a:latin typeface="+mn-lt"/>
              <a:ea typeface="+mn-ea"/>
              <a:cs typeface="+mn-cs"/>
            </a:endParaRPr>
          </a:p>
          <a:p>
            <a:endParaRPr lang="en-US" dirty="0"/>
          </a:p>
          <a:p>
            <a:endParaRPr lang="en-GB" dirty="0"/>
          </a:p>
          <a:p>
            <a:pPr defTabSz="906498">
              <a:defRPr/>
            </a:pPr>
            <a:r>
              <a:rPr lang="en-GB" b="1" dirty="0" smtClean="0"/>
              <a:t>Sources</a:t>
            </a:r>
            <a:r>
              <a:rPr lang="en-GB" dirty="0" smtClean="0"/>
              <a:t>: Examples on slide reproduced from</a:t>
            </a:r>
            <a:r>
              <a:rPr lang="en-US" dirty="0" smtClean="0"/>
              <a:t> from Mary Ellen Copeland’s </a:t>
            </a:r>
            <a:r>
              <a:rPr lang="en-US" i="1" dirty="0" smtClean="0"/>
              <a:t>Mental Health Recovery Newsletter </a:t>
            </a:r>
            <a:r>
              <a:rPr lang="en-GB" dirty="0" smtClean="0"/>
              <a:t>(2002, February).; </a:t>
            </a:r>
            <a:r>
              <a:rPr lang="en-US" dirty="0"/>
              <a:t>Center for Mental Health Services, Substance Abuse and Mental </a:t>
            </a:r>
            <a:r>
              <a:rPr lang="en-GB" dirty="0"/>
              <a:t>Health Services Administration</a:t>
            </a:r>
            <a:r>
              <a:rPr lang="en-US" dirty="0"/>
              <a:t> (SAMHSA), (2005).</a:t>
            </a:r>
            <a:r>
              <a:rPr lang="en-US" i="1" dirty="0"/>
              <a:t> Roadmap to seclusion and restraint free mental health services: </a:t>
            </a:r>
            <a:r>
              <a:rPr lang="en-GB" i="1" dirty="0"/>
              <a:t>Module1: The personal experience of seclusion and restraint</a:t>
            </a:r>
            <a:r>
              <a:rPr lang="en-US" i="1" dirty="0"/>
              <a:t>. </a:t>
            </a:r>
            <a:r>
              <a:rPr lang="en-US" dirty="0"/>
              <a:t>DHHS Pub. No. (SMA) 05-4055. Rockville, MD: SAMHSA.</a:t>
            </a:r>
            <a:r>
              <a:rPr lang="en-GB" i="1" dirty="0"/>
              <a:t> Accessed 2 December 2014 from </a:t>
            </a:r>
            <a:r>
              <a:rPr lang="en-GB" i="1" u="sng" dirty="0">
                <a:hlinkClick r:id="rId3"/>
              </a:rPr>
              <a:t>http://www.asca.net/system/assets/attachments/2661/Roadmap_Seclusion.pdf?1301083296</a:t>
            </a:r>
            <a:endParaRPr lang="en-GB" baseline="0" dirty="0" smtClean="0"/>
          </a:p>
        </p:txBody>
      </p:sp>
      <p:sp>
        <p:nvSpPr>
          <p:cNvPr id="4" name="Slide Number Placeholder 3"/>
          <p:cNvSpPr>
            <a:spLocks noGrp="1"/>
          </p:cNvSpPr>
          <p:nvPr>
            <p:ph type="sldNum" sz="quarter" idx="10"/>
          </p:nvPr>
        </p:nvSpPr>
        <p:spPr/>
        <p:txBody>
          <a:bodyPr/>
          <a:lstStyle/>
          <a:p>
            <a:fld id="{5773C815-CE39-4F62-A0DA-8630C6035D8D}" type="slidenum">
              <a:rPr lang="en-GB" smtClean="0"/>
              <a:t>65</a:t>
            </a:fld>
            <a:endParaRPr lang="en-GB"/>
          </a:p>
        </p:txBody>
      </p:sp>
    </p:spTree>
    <p:extLst>
      <p:ext uri="{BB962C8B-B14F-4D97-AF65-F5344CB8AC3E}">
        <p14:creationId xmlns:p14="http://schemas.microsoft.com/office/powerpoint/2010/main" val="193860110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a:p>
            <a:pPr defTabSz="906498">
              <a:defRPr/>
            </a:pPr>
            <a:r>
              <a:rPr lang="en-GB" b="1" dirty="0" smtClean="0"/>
              <a:t>Sources</a:t>
            </a:r>
            <a:r>
              <a:rPr lang="en-GB" dirty="0" smtClean="0"/>
              <a:t>: Examples on slide reproduced from Mary Ellen Copeland, </a:t>
            </a:r>
            <a:r>
              <a:rPr lang="en-GB" i="1" dirty="0" smtClean="0"/>
              <a:t>Mental Health Recovery Newsletter</a:t>
            </a:r>
            <a:r>
              <a:rPr lang="en-GB" dirty="0" smtClean="0"/>
              <a:t>, February 2002.; </a:t>
            </a:r>
            <a:r>
              <a:rPr lang="en-US" dirty="0"/>
              <a:t>Center for Mental Health Services, Substance Abuse and Mental </a:t>
            </a:r>
            <a:r>
              <a:rPr lang="en-GB" dirty="0"/>
              <a:t>Health Services Administration</a:t>
            </a:r>
            <a:r>
              <a:rPr lang="en-US" dirty="0"/>
              <a:t> (SAMHSA), (2005).</a:t>
            </a:r>
            <a:r>
              <a:rPr lang="en-US" i="1" dirty="0"/>
              <a:t> Roadmap to seclusion and restraint free mental health services: </a:t>
            </a:r>
            <a:r>
              <a:rPr lang="en-GB" i="1" dirty="0"/>
              <a:t>Module1: The personal experience of seclusion and restraint</a:t>
            </a:r>
            <a:r>
              <a:rPr lang="en-US" i="1" dirty="0"/>
              <a:t>. </a:t>
            </a:r>
            <a:r>
              <a:rPr lang="en-US" dirty="0"/>
              <a:t>DHHS Pub. No. (SMA) 05-4055. Rockville, MD: SAMHSA.</a:t>
            </a:r>
            <a:r>
              <a:rPr lang="en-GB" i="1" dirty="0"/>
              <a:t> Accessed 2 December 2014 from </a:t>
            </a:r>
            <a:r>
              <a:rPr lang="en-GB" i="1" u="sng" dirty="0">
                <a:hlinkClick r:id="rId3"/>
              </a:rPr>
              <a:t>http://www.asca.net/system/assets/attachments/2661/Roadmap_Seclusion.pdf?1301083296</a:t>
            </a:r>
            <a:endParaRPr lang="en-GB" baseline="0" dirty="0" smtClean="0"/>
          </a:p>
        </p:txBody>
      </p:sp>
      <p:sp>
        <p:nvSpPr>
          <p:cNvPr id="4" name="Slide Number Placeholder 3"/>
          <p:cNvSpPr>
            <a:spLocks noGrp="1"/>
          </p:cNvSpPr>
          <p:nvPr>
            <p:ph type="sldNum" sz="quarter" idx="10"/>
          </p:nvPr>
        </p:nvSpPr>
        <p:spPr/>
        <p:txBody>
          <a:bodyPr/>
          <a:lstStyle/>
          <a:p>
            <a:fld id="{5773C815-CE39-4F62-A0DA-8630C6035D8D}" type="slidenum">
              <a:rPr lang="en-GB" smtClean="0"/>
              <a:t>66</a:t>
            </a:fld>
            <a:endParaRPr lang="en-GB"/>
          </a:p>
        </p:txBody>
      </p:sp>
    </p:spTree>
    <p:extLst>
      <p:ext uri="{BB962C8B-B14F-4D97-AF65-F5344CB8AC3E}">
        <p14:creationId xmlns:p14="http://schemas.microsoft.com/office/powerpoint/2010/main" val="143938737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gu-IN" dirty="0" smtClean="0"/>
              <a:t>સક્રિયતાપૂર્વક સાંભળવું એ પાયાનું વાર્તાલાપ કૌશલ્ય છે. તે </a:t>
            </a:r>
            <a:r>
              <a:rPr lang="gu-IN" dirty="0"/>
              <a:t>“સાંભળવાનું સંરચિત સ્વરૂપ એટલે વક્તા ઉપર ધ્યાન કેન્દ્રિત કરવું” છે. </a:t>
            </a:r>
            <a:endParaRPr lang="en-GB" baseline="0" dirty="0" smtClean="0"/>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gu-IN" sz="1200" kern="1200" dirty="0" smtClean="0">
                <a:solidFill>
                  <a:schemeClr val="tx1"/>
                </a:solidFill>
                <a:effectLst/>
                <a:latin typeface="+mn-lt"/>
                <a:ea typeface="+mn-ea"/>
                <a:cs typeface="+mn-cs"/>
              </a:rPr>
              <a:t>જે વ્યક્તિ સાંભળતી હોય તે તેનું પૂરેપૂરું ધ્યાન વક્તા ઉપર રાખે અને તે જે માને કે વક્તા બોલ્યા હોય તેનું સમયાંતરે પુનરાવર્તન કરે. આનો હેતું ખાસ કરીને વક્તાના વિચારો, ભાવનાઓ અને પ્રોત્સાહનો ઉપર ધ્યાન કેન્દ્રીત કરવાથી, વક્તા શું કહેવા માંગે છે તેની ખરી સમજની સુવિધા કરી આપવાનો છે,  </a:t>
            </a:r>
            <a:endParaRPr lang="en-IN" sz="1200" kern="1200" dirty="0" smtClean="0">
              <a:solidFill>
                <a:schemeClr val="tx1"/>
              </a:solidFill>
              <a:effectLst/>
              <a:latin typeface="+mn-lt"/>
              <a:ea typeface="+mn-ea"/>
              <a:cs typeface="+mn-cs"/>
            </a:endParaRP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gu-IN" sz="1200" kern="1200" dirty="0" smtClean="0">
                <a:solidFill>
                  <a:schemeClr val="tx1"/>
                </a:solidFill>
                <a:effectLst/>
                <a:latin typeface="+mn-lt"/>
                <a:ea typeface="+mn-ea"/>
                <a:cs typeface="+mn-cs"/>
              </a:rPr>
              <a:t>શ્રોતાએ શાંત રહેવું જોઈએ, વક્તા ઉપર પૂરું ધ્યાન આપે અને સકારાત્મક આઘાર આપે, બોલવા માટે વક્તાને સુરક્ષિત અનુભવ કરાવે અને તે જે કહેવા માંગે છે તે માન્ય રાખે</a:t>
            </a:r>
            <a:endParaRPr lang="en-IN" sz="1200" kern="1200" dirty="0" smtClean="0">
              <a:solidFill>
                <a:schemeClr val="tx1"/>
              </a:solidFill>
              <a:effectLst/>
              <a:latin typeface="+mn-lt"/>
              <a:ea typeface="+mn-ea"/>
              <a:cs typeface="+mn-cs"/>
            </a:endParaRPr>
          </a:p>
          <a:p>
            <a:endParaRPr lang="en-GB" dirty="0" smtClean="0"/>
          </a:p>
          <a:p>
            <a:endParaRPr lang="en-GB" dirty="0" smtClean="0"/>
          </a:p>
          <a:p>
            <a:r>
              <a:rPr lang="en-GB" b="1" dirty="0" smtClean="0"/>
              <a:t>Sources</a:t>
            </a:r>
            <a:r>
              <a:rPr lang="en-GB" dirty="0" smtClean="0"/>
              <a:t>: Definition</a:t>
            </a:r>
            <a:r>
              <a:rPr lang="en-GB" baseline="0" dirty="0" smtClean="0"/>
              <a:t> taken from </a:t>
            </a:r>
            <a:r>
              <a:rPr lang="en-GB" dirty="0" smtClean="0"/>
              <a:t>“</a:t>
            </a:r>
            <a:r>
              <a:rPr lang="en-GB" i="0" baseline="0" dirty="0" smtClean="0"/>
              <a:t>Active Listening.” </a:t>
            </a:r>
            <a:r>
              <a:rPr lang="en-GB" i="1" dirty="0" smtClean="0"/>
              <a:t>International Online Training</a:t>
            </a:r>
            <a:r>
              <a:rPr lang="en-GB" i="1" baseline="0" dirty="0" smtClean="0"/>
              <a:t> Program on Intractable Conflict.</a:t>
            </a:r>
            <a:r>
              <a:rPr lang="en-GB" i="0" baseline="0" dirty="0" smtClean="0"/>
              <a:t> Conflict Research Consortium, University of Colorado. 1998. Accessed 2 October 2014 from http://www.colorado.edu/conflict/peace/treatment/activel.htm.</a:t>
            </a:r>
            <a:endParaRPr lang="en-GB" i="0" dirty="0"/>
          </a:p>
        </p:txBody>
      </p:sp>
      <p:sp>
        <p:nvSpPr>
          <p:cNvPr id="4" name="Slide Number Placeholder 3"/>
          <p:cNvSpPr>
            <a:spLocks noGrp="1"/>
          </p:cNvSpPr>
          <p:nvPr>
            <p:ph type="sldNum" sz="quarter" idx="10"/>
          </p:nvPr>
        </p:nvSpPr>
        <p:spPr/>
        <p:txBody>
          <a:bodyPr/>
          <a:lstStyle/>
          <a:p>
            <a:fld id="{5773C815-CE39-4F62-A0DA-8630C6035D8D}" type="slidenum">
              <a:rPr lang="en-GB" smtClean="0"/>
              <a:t>67</a:t>
            </a:fld>
            <a:endParaRPr lang="en-GB"/>
          </a:p>
        </p:txBody>
      </p:sp>
    </p:spTree>
    <p:extLst>
      <p:ext uri="{BB962C8B-B14F-4D97-AF65-F5344CB8AC3E}">
        <p14:creationId xmlns:p14="http://schemas.microsoft.com/office/powerpoint/2010/main" val="123484077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gu-IN" sz="1200" kern="1200" dirty="0" smtClean="0">
                <a:solidFill>
                  <a:schemeClr val="tx1"/>
                </a:solidFill>
                <a:effectLst/>
                <a:latin typeface="+mn-lt"/>
                <a:ea typeface="+mn-ea"/>
                <a:cs typeface="+mn-cs"/>
              </a:rPr>
              <a:t>સક્રિયતાથી સાંભળવાના ઘણા ફાયદાઓ છે, જેમાં મનોબળ સુધરે છે, ગેરસમજો ઓછી થાય, સકારાત્મક વાતાવરણ બને જે લોકો પોતાને વ્યક્ત કરી શકે, સંઘર્ષ ઓછો થાય અને જે સંઘર્ષ યાય તેનાં માટે સારા ઉકેલ હોય.</a:t>
            </a:r>
            <a:endParaRPr lang="en-IN" sz="1200" kern="1200" dirty="0" smtClean="0">
              <a:solidFill>
                <a:schemeClr val="tx1"/>
              </a:solidFill>
              <a:effectLst/>
              <a:latin typeface="+mn-lt"/>
              <a:ea typeface="+mn-ea"/>
              <a:cs typeface="+mn-cs"/>
            </a:endParaRPr>
          </a:p>
          <a:p>
            <a:endParaRPr lang="en-GB" dirty="0" smtClean="0"/>
          </a:p>
          <a:p>
            <a:r>
              <a:rPr lang="en-GB" b="1" dirty="0" smtClean="0"/>
              <a:t>Sources</a:t>
            </a:r>
            <a:r>
              <a:rPr lang="en-GB" dirty="0" smtClean="0"/>
              <a:t>: “</a:t>
            </a:r>
            <a:r>
              <a:rPr lang="en-GB" i="0" baseline="0" dirty="0" smtClean="0"/>
              <a:t>Active Listening.” </a:t>
            </a:r>
            <a:r>
              <a:rPr lang="en-GB" i="1" dirty="0" smtClean="0"/>
              <a:t>International Online Training</a:t>
            </a:r>
            <a:r>
              <a:rPr lang="en-GB" i="1" baseline="0" dirty="0" smtClean="0"/>
              <a:t> Program on Intractable Conflict.</a:t>
            </a:r>
            <a:r>
              <a:rPr lang="en-GB" i="0" baseline="0" dirty="0" smtClean="0"/>
              <a:t> Conflict Research Consortium, University of Colorado. 1998. Accessed 2 October 2014 from http://www.colorado.edu/conflict/peace/treatment/activel.htm.</a:t>
            </a:r>
            <a:endParaRPr lang="en-GB" i="0" dirty="0"/>
          </a:p>
        </p:txBody>
      </p:sp>
      <p:sp>
        <p:nvSpPr>
          <p:cNvPr id="4" name="Slide Number Placeholder 3"/>
          <p:cNvSpPr>
            <a:spLocks noGrp="1"/>
          </p:cNvSpPr>
          <p:nvPr>
            <p:ph type="sldNum" sz="quarter" idx="10"/>
          </p:nvPr>
        </p:nvSpPr>
        <p:spPr/>
        <p:txBody>
          <a:bodyPr/>
          <a:lstStyle/>
          <a:p>
            <a:fld id="{5773C815-CE39-4F62-A0DA-8630C6035D8D}" type="slidenum">
              <a:rPr lang="en-GB" smtClean="0"/>
              <a:t>68</a:t>
            </a:fld>
            <a:endParaRPr lang="en-GB"/>
          </a:p>
        </p:txBody>
      </p:sp>
    </p:spTree>
    <p:extLst>
      <p:ext uri="{BB962C8B-B14F-4D97-AF65-F5344CB8AC3E}">
        <p14:creationId xmlns:p14="http://schemas.microsoft.com/office/powerpoint/2010/main" val="243256821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gu-IN" b="1" dirty="0"/>
              <a:t>આત્મસંભાષણ</a:t>
            </a:r>
            <a:r>
              <a:rPr lang="en-IN" b="1" dirty="0"/>
              <a:t>(</a:t>
            </a:r>
            <a:r>
              <a:rPr lang="gu-IN" b="1" dirty="0"/>
              <a:t>મોનોલોગ)ના બદલે સંવાદ</a:t>
            </a:r>
            <a:endParaRPr lang="en-GB" b="1" i="0" dirty="0" smtClean="0"/>
          </a:p>
          <a:p>
            <a:endParaRPr lang="en-GB" b="1" dirty="0"/>
          </a:p>
          <a:p>
            <a:pPr marL="173490" indent="-173490">
              <a:buFont typeface="Arial" charset="0"/>
              <a:buChar char="•"/>
            </a:pPr>
            <a:r>
              <a:rPr lang="gu-IN" dirty="0"/>
              <a:t>સંવાદમાં બે-તરફી વાતચીતનો સમાવેશ થાય છે, જેમાં બંને વ્યક્તિઓના વિચારો, લાગણીઓ અને કલ્પનાઓ મૂલ્યવાન હોય છે</a:t>
            </a:r>
            <a:endParaRPr lang="en-GB" dirty="0"/>
          </a:p>
          <a:p>
            <a:pPr marL="173490" indent="-173490">
              <a:buFont typeface="Arial" charset="0"/>
              <a:buChar char="•"/>
            </a:pPr>
            <a:endParaRPr lang="fr-FR" dirty="0"/>
          </a:p>
          <a:p>
            <a:pPr marL="173490" indent="-173490">
              <a:buFont typeface="Arial" charset="0"/>
              <a:buChar char="•"/>
            </a:pPr>
            <a:r>
              <a:rPr lang="gu-IN" dirty="0"/>
              <a:t>તે એવું નથી કે કર્મચારીઓ સેવાર્થી(દર્દી)ને તેમનાં માટે શું સારૂ છે તે કહે, પણ બાબત એ છે કે કર્મચારીઓ અને સેવાર્થી(દર્દી) સાથે મળીને શ્રેષ્ઠ ઉકેલ લાવવાનો પ્રયત્ન કરે</a:t>
            </a:r>
            <a:endParaRPr lang="fr-FR" dirty="0"/>
          </a:p>
          <a:p>
            <a:r>
              <a:rPr lang="gu-IN" dirty="0"/>
              <a:t>દા. ત. એમ કહેવા કરતા “કે જો તમે ચાલવા જાઓ તો તમારા માટે શ્રેષ્ઠ છે” એવો સંવાદ હોવો જોઈએ કે “મને એવું લાગે છે કે જો તમે ચાલવા જાઓ તો તે તમારા માટે શ્રેષ્ઠ રહેશે” તમને શું લાગે છે?</a:t>
            </a:r>
            <a:endParaRPr lang="en-GB" dirty="0"/>
          </a:p>
          <a:p>
            <a:endParaRPr lang="fr-FR" dirty="0"/>
          </a:p>
          <a:p>
            <a:pPr marL="173490" indent="-173490">
              <a:buFont typeface="Arial" charset="0"/>
              <a:buChar char="•"/>
            </a:pPr>
            <a:r>
              <a:rPr lang="gu-IN" dirty="0"/>
              <a:t>સંવાદ દ્વારા લોકો આદરપૂર્વક પોતાના મૂલ્યો અને જાત ઉપરનો નિયંત્રણ મેળવી શકે છે અને આખરે તંગ પરિસ્થિતિનો ઉકેલ અસરકારક રીતે લાવી શકાય છે</a:t>
            </a:r>
            <a:r>
              <a:rPr lang="fr-FR" dirty="0" smtClean="0">
                <a:effectLst/>
              </a:rPr>
              <a:t> </a:t>
            </a:r>
            <a:endParaRPr lang="en-GB" dirty="0"/>
          </a:p>
        </p:txBody>
      </p:sp>
      <p:sp>
        <p:nvSpPr>
          <p:cNvPr id="4" name="Espace réservé du numéro de diapositive 3"/>
          <p:cNvSpPr>
            <a:spLocks noGrp="1"/>
          </p:cNvSpPr>
          <p:nvPr>
            <p:ph type="sldNum" sz="quarter" idx="10"/>
          </p:nvPr>
        </p:nvSpPr>
        <p:spPr/>
        <p:txBody>
          <a:bodyPr/>
          <a:lstStyle/>
          <a:p>
            <a:fld id="{08A90898-3483-46EC-94C7-3C6810DE366C}" type="slidenum">
              <a:rPr lang="en-GB" smtClean="0"/>
              <a:t>69</a:t>
            </a:fld>
            <a:endParaRPr lang="en-GB"/>
          </a:p>
        </p:txBody>
      </p:sp>
    </p:spTree>
    <p:extLst>
      <p:ext uri="{BB962C8B-B14F-4D97-AF65-F5344CB8AC3E}">
        <p14:creationId xmlns:p14="http://schemas.microsoft.com/office/powerpoint/2010/main" val="168072269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gu-IN" sz="1200" kern="1200" dirty="0" smtClean="0">
                <a:solidFill>
                  <a:schemeClr val="tx1"/>
                </a:solidFill>
                <a:effectLst/>
                <a:latin typeface="+mn-lt"/>
                <a:ea typeface="+mn-ea"/>
                <a:cs typeface="+mn-cs"/>
              </a:rPr>
              <a:t>જ્યારે તંગ પરિસ્થિતિનું સંચાલન કરતા હો, ત્યારે સવિશેષ ધ્યાન રાખવું કે તમે સ્વસ્થ અને વાર્તાલાપ કરવા માટે તૈયાર હોવ.</a:t>
            </a:r>
            <a:endParaRPr lang="en-IN" sz="1200" kern="1200" dirty="0" smtClean="0">
              <a:solidFill>
                <a:schemeClr val="tx1"/>
              </a:solidFill>
              <a:effectLst/>
              <a:latin typeface="+mn-lt"/>
              <a:ea typeface="+mn-ea"/>
              <a:cs typeface="+mn-cs"/>
            </a:endParaRPr>
          </a:p>
          <a:p>
            <a:pPr lvl="0"/>
            <a:r>
              <a:rPr lang="gu-IN" sz="1200" kern="1200" dirty="0" smtClean="0">
                <a:solidFill>
                  <a:schemeClr val="tx1"/>
                </a:solidFill>
                <a:effectLst/>
                <a:latin typeface="+mn-lt"/>
                <a:ea typeface="+mn-ea"/>
                <a:cs typeface="+mn-cs"/>
              </a:rPr>
              <a:t>જો તમે ઉશ્કેરાશો અથવા ગુસ્સે થશો તો તમે પરિસ્થિતિને અસરકારક રીતે શાંત નહીં કરી શકો કારણ કે તમારો ઉશ્કેરાટ તમારી ક્રિયાઓ અને અવાજના લહેકા અસર કરશે</a:t>
            </a:r>
            <a:endParaRPr lang="en-IN"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gu-IN" sz="1200" kern="1200" dirty="0" smtClean="0">
                <a:solidFill>
                  <a:schemeClr val="tx1"/>
                </a:solidFill>
                <a:effectLst/>
                <a:latin typeface="+mn-lt"/>
                <a:ea typeface="+mn-ea"/>
                <a:cs typeface="+mn-cs"/>
              </a:rPr>
              <a:t>જે સેવાર્થી(દર્દી) દુઃખી હોય તેની પાસે જતા પહેલાં તમારી જાત ને ખાસ યાદ કરાવો કે તમે પરિસ્થિતિને સારી રીતે સાંચવી લેવા સક્ષમ છો   </a:t>
            </a:r>
            <a:endParaRPr lang="en-IN"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gu-IN" sz="1200" kern="1200" dirty="0" smtClean="0">
                <a:solidFill>
                  <a:schemeClr val="tx1"/>
                </a:solidFill>
                <a:effectLst/>
                <a:latin typeface="+mn-lt"/>
                <a:ea typeface="+mn-ea"/>
                <a:cs typeface="+mn-cs"/>
              </a:rPr>
              <a:t>આના લીધે તમે તમારી જાતને શાંત રાખી શકશો અને વિશ્વાસથી પરિસ્થિતિ ને સાચવી શકશો</a:t>
            </a:r>
            <a:endParaRPr lang="en-IN"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gu-IN" sz="1200" kern="1200" dirty="0" smtClean="0">
                <a:solidFill>
                  <a:schemeClr val="tx1"/>
                </a:solidFill>
                <a:effectLst/>
                <a:latin typeface="+mn-lt"/>
                <a:ea typeface="+mn-ea"/>
                <a:cs typeface="+mn-cs"/>
              </a:rPr>
              <a:t>જ્યાર પણ શક્ય હોય ત્યારે ખાતરી કરો કે જો પરિસ્થિતિ કાબૂમાં ન રહે તો સહ-કર્મચારીઓ તમારી મદદ માટે હોય, પણ અગત્યનું છે કે ઉશ્કેરાયલી વ્યક્તિ ને એવું ન લાગવું જોઈએ કે તે ફસાઇ ગયા, ઘેરાઇ ગયા અથવા દબોચાઇ ગયા હોય. </a:t>
            </a:r>
            <a:endParaRPr lang="en-IN"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gu-IN" sz="1200" kern="1200" dirty="0" smtClean="0">
                <a:solidFill>
                  <a:schemeClr val="tx1"/>
                </a:solidFill>
                <a:effectLst/>
                <a:latin typeface="+mn-lt"/>
                <a:ea typeface="+mn-ea"/>
                <a:cs typeface="+mn-cs"/>
              </a:rPr>
              <a:t>સહ-કર્મચારીઓને થોડા અંતરે ઉભા રહેવું જ્યાર સુધી તમને એમની મદદની જરૂર ન હોય </a:t>
            </a:r>
            <a:endParaRPr lang="en-GB" dirty="0" smtClean="0"/>
          </a:p>
          <a:p>
            <a:endParaRPr lang="en-GB" dirty="0" smtClean="0"/>
          </a:p>
          <a:p>
            <a:r>
              <a:rPr lang="en-GB" b="1" dirty="0" smtClean="0"/>
              <a:t>Source</a:t>
            </a:r>
            <a:r>
              <a:rPr lang="en-GB" dirty="0" smtClean="0"/>
              <a:t>: </a:t>
            </a:r>
            <a:r>
              <a:rPr lang="en-US" dirty="0" smtClean="0"/>
              <a:t>Steven Hughes, Melanie </a:t>
            </a:r>
            <a:r>
              <a:rPr lang="en-US" dirty="0" err="1" smtClean="0"/>
              <a:t>Oda</a:t>
            </a:r>
            <a:r>
              <a:rPr lang="en-US" dirty="0" smtClean="0"/>
              <a:t>, John </a:t>
            </a:r>
            <a:r>
              <a:rPr lang="en-US" dirty="0" err="1" smtClean="0"/>
              <a:t>Sawdon</a:t>
            </a:r>
            <a:r>
              <a:rPr lang="en-US" dirty="0" smtClean="0"/>
              <a:t> and Graham Vardy. The Crisis Escalation Spiral. CTI Canadian Training Institute. 1999.</a:t>
            </a:r>
            <a:endParaRPr lang="en-GB" dirty="0"/>
          </a:p>
        </p:txBody>
      </p:sp>
      <p:sp>
        <p:nvSpPr>
          <p:cNvPr id="4" name="Slide Number Placeholder 3"/>
          <p:cNvSpPr>
            <a:spLocks noGrp="1"/>
          </p:cNvSpPr>
          <p:nvPr>
            <p:ph type="sldNum" sz="quarter" idx="10"/>
          </p:nvPr>
        </p:nvSpPr>
        <p:spPr/>
        <p:txBody>
          <a:bodyPr/>
          <a:lstStyle/>
          <a:p>
            <a:fld id="{08A90898-3483-46EC-94C7-3C6810DE366C}" type="slidenum">
              <a:rPr lang="en-GB" smtClean="0"/>
              <a:t>70</a:t>
            </a:fld>
            <a:endParaRPr lang="en-GB"/>
          </a:p>
        </p:txBody>
      </p:sp>
    </p:spTree>
    <p:extLst>
      <p:ext uri="{BB962C8B-B14F-4D97-AF65-F5344CB8AC3E}">
        <p14:creationId xmlns:p14="http://schemas.microsoft.com/office/powerpoint/2010/main" val="211862294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gu-IN" b="1" dirty="0"/>
              <a:t>તંગ પરિસ્થિતિ વખતે યાદ રાખવાની વસ્તુઓ</a:t>
            </a:r>
            <a:endParaRPr lang="fr-FR" b="1" dirty="0"/>
          </a:p>
          <a:p>
            <a:pPr marL="173490" indent="-173490">
              <a:buFont typeface="Arial" charset="0"/>
              <a:buChar char="•"/>
            </a:pPr>
            <a:r>
              <a:rPr lang="gu-IN" dirty="0"/>
              <a:t>સેવાર્થી(દર્દી)ઓના ગુસ્સા અને હતાશાને યોગ્ય, માપમાં અને વાજબી પ્રતિભાવ આપવો જોઈએ</a:t>
            </a:r>
            <a:endParaRPr lang="fr-FR" dirty="0"/>
          </a:p>
          <a:p>
            <a:pPr marL="173490" indent="-173490">
              <a:buFont typeface="Arial" charset="0"/>
              <a:buChar char="•"/>
            </a:pPr>
            <a:r>
              <a:rPr lang="gu-IN" dirty="0"/>
              <a:t>ધ્યાન રાખવું કે કટોકટી વખતે, ઉશ્કેરણીને ટાળવા માટેની જવાબદારી તમારી છે કારણ કે એ વાસ્તવિક નથી કે એક વ્યક્તિ જે પડકારરૂપ પરિસ્થિતિમાં હોય તે એકદમથી શાંત થઈ જાય</a:t>
            </a:r>
            <a:endParaRPr lang="fr-FR" dirty="0"/>
          </a:p>
          <a:p>
            <a:endParaRPr lang="en-GB" dirty="0" smtClean="0"/>
          </a:p>
          <a:p>
            <a:pPr defTabSz="925281">
              <a:defRPr/>
            </a:pPr>
            <a:r>
              <a:rPr lang="en-GB" b="1" dirty="0" smtClean="0"/>
              <a:t>Source: </a:t>
            </a:r>
            <a:r>
              <a:rPr lang="en-US" dirty="0"/>
              <a:t>Center for Mental Health Services, Substance Abuse and Mental </a:t>
            </a:r>
            <a:r>
              <a:rPr lang="en-GB" dirty="0"/>
              <a:t>Health Services Administration</a:t>
            </a:r>
            <a:r>
              <a:rPr lang="en-US" dirty="0"/>
              <a:t> (SAMHSA), (2005).</a:t>
            </a:r>
            <a:r>
              <a:rPr lang="en-US" i="1" dirty="0"/>
              <a:t> Roadmap to seclusion and restraint free mental health services: </a:t>
            </a:r>
            <a:r>
              <a:rPr lang="en-GB" i="1" dirty="0"/>
              <a:t>Module1: The personal experience of seclusion and restraint</a:t>
            </a:r>
            <a:r>
              <a:rPr lang="en-US" i="1" dirty="0"/>
              <a:t>. </a:t>
            </a:r>
            <a:r>
              <a:rPr lang="en-US" dirty="0"/>
              <a:t>DHHS Pub. No. (SMA) 05-4055. Rockville, MD: SAMHSA.</a:t>
            </a:r>
            <a:r>
              <a:rPr lang="en-GB" i="1" dirty="0"/>
              <a:t> Accessed 2 December 2014 from </a:t>
            </a:r>
            <a:r>
              <a:rPr lang="en-GB" i="1" u="sng" dirty="0">
                <a:hlinkClick r:id="rId3"/>
              </a:rPr>
              <a:t>http://www.asca.net/system/assets/attachments/2661/Roadmap_Seclusion.pdf?1301083296</a:t>
            </a:r>
            <a:endParaRPr lang="en-GB" baseline="0" dirty="0" smtClean="0"/>
          </a:p>
          <a:p>
            <a:endParaRPr lang="en-GB" b="1" dirty="0"/>
          </a:p>
        </p:txBody>
      </p:sp>
      <p:sp>
        <p:nvSpPr>
          <p:cNvPr id="4" name="Slide Number Placeholder 3"/>
          <p:cNvSpPr>
            <a:spLocks noGrp="1"/>
          </p:cNvSpPr>
          <p:nvPr>
            <p:ph type="sldNum" sz="quarter" idx="10"/>
          </p:nvPr>
        </p:nvSpPr>
        <p:spPr/>
        <p:txBody>
          <a:bodyPr/>
          <a:lstStyle/>
          <a:p>
            <a:fld id="{08A90898-3483-46EC-94C7-3C6810DE366C}" type="slidenum">
              <a:rPr lang="en-GB" smtClean="0"/>
              <a:t>71</a:t>
            </a:fld>
            <a:endParaRPr lang="en-GB"/>
          </a:p>
        </p:txBody>
      </p:sp>
    </p:spTree>
    <p:extLst>
      <p:ext uri="{BB962C8B-B14F-4D97-AF65-F5344CB8AC3E}">
        <p14:creationId xmlns:p14="http://schemas.microsoft.com/office/powerpoint/2010/main" val="1839626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dirty="0">
                <a:solidFill>
                  <a:srgbClr val="FF0000"/>
                </a:solidFill>
              </a:rPr>
              <a:t>Photo credit: </a:t>
            </a:r>
            <a:r>
              <a:rPr lang="en-GB" dirty="0"/>
              <a:t>Sylvester </a:t>
            </a:r>
            <a:r>
              <a:rPr lang="en-GB" dirty="0" err="1"/>
              <a:t>Kantontoka</a:t>
            </a:r>
            <a:r>
              <a:rPr lang="zh-CN" altLang="en-US" dirty="0"/>
              <a:t>，</a:t>
            </a:r>
            <a:r>
              <a:rPr lang="en-GB" sz="900" dirty="0">
                <a:solidFill>
                  <a:srgbClr val="FF0000"/>
                </a:solidFill>
              </a:rPr>
              <a:t>	  </a:t>
            </a:r>
            <a:r>
              <a:rPr lang="en-GB" dirty="0" err="1"/>
              <a:t>Harrie</a:t>
            </a:r>
            <a:r>
              <a:rPr lang="en-GB" dirty="0"/>
              <a:t> </a:t>
            </a:r>
            <a:r>
              <a:rPr lang="en-GB" dirty="0" err="1"/>
              <a:t>Timmermans</a:t>
            </a:r>
            <a:r>
              <a:rPr lang="en-GB" dirty="0"/>
              <a:t>/Global Initiative on Psychiatry</a:t>
            </a:r>
            <a:endParaRPr lang="en-GB" sz="900" dirty="0">
              <a:solidFill>
                <a:srgbClr val="FF0000"/>
              </a:solidFill>
            </a:endParaRPr>
          </a:p>
        </p:txBody>
      </p:sp>
      <p:sp>
        <p:nvSpPr>
          <p:cNvPr id="4" name="Slide Number Placeholder 3"/>
          <p:cNvSpPr>
            <a:spLocks noGrp="1"/>
          </p:cNvSpPr>
          <p:nvPr>
            <p:ph type="sldNum" sz="quarter" idx="10"/>
          </p:nvPr>
        </p:nvSpPr>
        <p:spPr/>
        <p:txBody>
          <a:bodyPr/>
          <a:lstStyle/>
          <a:p>
            <a:fld id="{08A90898-3483-46EC-94C7-3C6810DE366C}" type="slidenum">
              <a:rPr lang="en-GB" smtClean="0"/>
              <a:t>7</a:t>
            </a:fld>
            <a:endParaRPr lang="en-GB"/>
          </a:p>
        </p:txBody>
      </p:sp>
    </p:spTree>
    <p:extLst>
      <p:ext uri="{BB962C8B-B14F-4D97-AF65-F5344CB8AC3E}">
        <p14:creationId xmlns:p14="http://schemas.microsoft.com/office/powerpoint/2010/main" val="135540095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gu-IN" b="1" dirty="0"/>
              <a:t>તંગ પરિસ્થિતિને સંભાળતી વખતે</a:t>
            </a:r>
            <a:endParaRPr lang="fr-FR" dirty="0"/>
          </a:p>
          <a:p>
            <a:pPr marL="173490" indent="-173490">
              <a:buFont typeface="Arial" charset="0"/>
              <a:buChar char="•"/>
            </a:pPr>
            <a:r>
              <a:rPr lang="gu-IN" dirty="0"/>
              <a:t>વ્યક્તિને તેનાં નામ સાથે બોલાવો અને કહો કે તમે એની મદદ માટે આવ્યા છો</a:t>
            </a:r>
            <a:endParaRPr lang="fr-FR" dirty="0"/>
          </a:p>
          <a:p>
            <a:pPr marL="173490" indent="-173490">
              <a:buFont typeface="Arial" charset="0"/>
              <a:buChar char="•"/>
            </a:pPr>
            <a:r>
              <a:rPr lang="gu-IN" dirty="0"/>
              <a:t>તમારા પોતાના મૌખિક અને બીન-મૌખિક વર્તનનું ધ્યાન રાખો, જેમ કે તમારી શારીરિક મુદ્રાઓ અને આંખો દ્વારા સંપર્ક કરવો</a:t>
            </a:r>
            <a:endParaRPr lang="fr-FR" dirty="0"/>
          </a:p>
          <a:p>
            <a:pPr marL="173490" indent="-173490">
              <a:buFont typeface="Arial" charset="0"/>
              <a:buChar char="•"/>
            </a:pPr>
            <a:r>
              <a:rPr lang="gu-IN" dirty="0"/>
              <a:t>તમારો દેખાવ શાંત હોવો જોઈએ અને કાઢી મૂકવું અથવા ઉપકારક થયા વિના, જાત ઉપર સંયમ અને સ્વસ્થતા રાખો</a:t>
            </a:r>
            <a:endParaRPr lang="fr-FR" dirty="0"/>
          </a:p>
          <a:p>
            <a:pPr marL="173490" indent="-173490">
              <a:buFont typeface="Arial" charset="0"/>
              <a:buChar char="•"/>
            </a:pPr>
            <a:r>
              <a:rPr lang="gu-IN" dirty="0"/>
              <a:t>તેમને સુરક્ષિત રાખવા માટે રૂમમાં અન્ય વ્યક્તિઓને સ્પષ્ટ, સંક્ષિપ્તમાં, શાંત અને મક્કમ </a:t>
            </a:r>
            <a:r>
              <a:rPr lang="en-IN" dirty="0"/>
              <a:t>(</a:t>
            </a:r>
            <a:r>
              <a:rPr lang="gu-IN" dirty="0"/>
              <a:t>અસર્ટિવ</a:t>
            </a:r>
            <a:r>
              <a:rPr lang="en-IN" dirty="0"/>
              <a:t>)</a:t>
            </a:r>
            <a:r>
              <a:rPr lang="gu-IN" dirty="0"/>
              <a:t> સૂચનો આપવા</a:t>
            </a:r>
            <a:endParaRPr lang="fr-FR" dirty="0"/>
          </a:p>
          <a:p>
            <a:pPr marL="173490" indent="-173490">
              <a:buFont typeface="Arial" charset="0"/>
              <a:buChar char="•"/>
            </a:pPr>
            <a:r>
              <a:rPr lang="gu-IN" dirty="0"/>
              <a:t>વ્યક્તિ અશાંત કેમ છે તે વિશે સીધા</a:t>
            </a:r>
            <a:r>
              <a:rPr lang="gu-IN" i="1" dirty="0"/>
              <a:t>(ઓપન)</a:t>
            </a:r>
            <a:r>
              <a:rPr lang="gu-IN" dirty="0"/>
              <a:t> પ્રશ્નો પૂછવા</a:t>
            </a:r>
            <a:endParaRPr lang="fr-FR" dirty="0"/>
          </a:p>
          <a:p>
            <a:pPr marL="173490" indent="-173490">
              <a:buFont typeface="Arial" charset="0"/>
              <a:buChar char="•"/>
            </a:pPr>
            <a:r>
              <a:rPr lang="gu-IN" dirty="0"/>
              <a:t>વ્યક્તિની ચિંતાઓને સક્રિયતાથી સાંભળવી, સહાનુભૂતિ દર્શાવવી અને તેમની ચિંતાઓની કદર કરવી</a:t>
            </a:r>
            <a:endParaRPr lang="fr-FR" dirty="0"/>
          </a:p>
          <a:p>
            <a:pPr marL="173490" indent="-173490">
              <a:buFont typeface="Arial" charset="0"/>
              <a:buChar char="•"/>
            </a:pPr>
            <a:r>
              <a:rPr lang="gu-IN" dirty="0"/>
              <a:t>સહકાર આપવા ઉપર ભાર આપવો</a:t>
            </a:r>
            <a:r>
              <a:rPr lang="en-IN" dirty="0"/>
              <a:t>:</a:t>
            </a:r>
            <a:r>
              <a:rPr lang="gu-IN" dirty="0"/>
              <a:t> વ્યક્તિને સારું લાગવા માટે શું મદદરૂપ થઇ શકે, તે વિશેના તેમનાં વિચારો પૂછવા</a:t>
            </a:r>
            <a:endParaRPr lang="fr-FR" dirty="0"/>
          </a:p>
          <a:p>
            <a:endParaRPr lang="en-GB" dirty="0" smtClean="0"/>
          </a:p>
          <a:p>
            <a:endParaRPr lang="en-GB" dirty="0" smtClean="0"/>
          </a:p>
          <a:p>
            <a:r>
              <a:rPr lang="en-GB" b="1" dirty="0" smtClean="0"/>
              <a:t>Sources</a:t>
            </a:r>
            <a:r>
              <a:rPr lang="en-GB" dirty="0" smtClean="0"/>
              <a:t>: </a:t>
            </a:r>
            <a:r>
              <a:rPr lang="en-GB" dirty="0"/>
              <a:t>Steven Hughes, Melanie </a:t>
            </a:r>
            <a:r>
              <a:rPr lang="en-GB" dirty="0" err="1"/>
              <a:t>Oda</a:t>
            </a:r>
            <a:r>
              <a:rPr lang="en-GB" dirty="0"/>
              <a:t>, John </a:t>
            </a:r>
            <a:r>
              <a:rPr lang="en-GB" dirty="0" err="1"/>
              <a:t>Sawdon</a:t>
            </a:r>
            <a:r>
              <a:rPr lang="en-GB" dirty="0"/>
              <a:t> and Graham Vardy. The Crisis Escalation Spiral. CTI Canadian Training Institute. 1999.; NICE. Violence. The short term management of disturbed, violent behaviour in inpatient psychiatric services and emergency departments. 2005.</a:t>
            </a:r>
          </a:p>
          <a:p>
            <a:endParaRPr lang="en-GB" dirty="0"/>
          </a:p>
        </p:txBody>
      </p:sp>
      <p:sp>
        <p:nvSpPr>
          <p:cNvPr id="4" name="Slide Number Placeholder 3"/>
          <p:cNvSpPr>
            <a:spLocks noGrp="1"/>
          </p:cNvSpPr>
          <p:nvPr>
            <p:ph type="sldNum" sz="quarter" idx="10"/>
          </p:nvPr>
        </p:nvSpPr>
        <p:spPr/>
        <p:txBody>
          <a:bodyPr/>
          <a:lstStyle/>
          <a:p>
            <a:fld id="{08A90898-3483-46EC-94C7-3C6810DE366C}" type="slidenum">
              <a:rPr lang="en-GB" smtClean="0"/>
              <a:t>72</a:t>
            </a:fld>
            <a:endParaRPr lang="en-GB"/>
          </a:p>
        </p:txBody>
      </p:sp>
    </p:spTree>
    <p:extLst>
      <p:ext uri="{BB962C8B-B14F-4D97-AF65-F5344CB8AC3E}">
        <p14:creationId xmlns:p14="http://schemas.microsoft.com/office/powerpoint/2010/main" val="294181742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gu-IN" b="1" dirty="0"/>
              <a:t>ઘટના પછી</a:t>
            </a:r>
            <a:endParaRPr lang="fr-FR" dirty="0"/>
          </a:p>
          <a:p>
            <a:pPr marL="173490" indent="-173490">
              <a:buFont typeface="Arial" charset="0"/>
              <a:buChar char="•"/>
            </a:pPr>
            <a:r>
              <a:rPr lang="gu-IN" dirty="0"/>
              <a:t>ઘટના પછીનું પરીક્ષણ ઘટના થયાના ૭૨ કલાકમાં થવું જોઇએ</a:t>
            </a:r>
            <a:endParaRPr lang="fr-FR" dirty="0"/>
          </a:p>
          <a:p>
            <a:pPr marL="173490" indent="-173490">
              <a:buFont typeface="Arial" charset="0"/>
              <a:buChar char="•"/>
            </a:pPr>
            <a:r>
              <a:rPr lang="gu-IN" dirty="0"/>
              <a:t>આ પરિસ્થિતિ શેનાં લીધે થઇ, તેને કેવી રીતે નિયંત્રિત કરવામાં આવી, અને ભવિષ્યમાં આવી સમાન પરિસ્થિતિને અટકાવવા માટે શું કરી શકાય તે વિશેની ચર્ચા સેવાર્થી(દર્દી)ઓ અને આમાં સામેલ બધાજ કર્મચારીઓ સાથે કરવી</a:t>
            </a:r>
            <a:endParaRPr lang="fr-FR" dirty="0"/>
          </a:p>
          <a:p>
            <a:pPr marL="173490" indent="-173490">
              <a:buFont typeface="Arial" charset="0"/>
              <a:buChar char="•"/>
            </a:pPr>
            <a:r>
              <a:rPr lang="gu-IN" dirty="0"/>
              <a:t>કેન્દ્રમાં આ પરીક્ષણનો હેતુ બોધ લેવો, કર્મચારીઓ અને સેવાર્થી(દર્દી)ઓને ટેકો આપવાનો અને કર્મચારીઓ અને સેવાર્થી(દર્દી)ઓ વચ્ચે રોગનિવારક સંબંધોને પ્રોત્સાહિત કરવાનો છે</a:t>
            </a:r>
            <a:endParaRPr lang="fr-FR" dirty="0"/>
          </a:p>
          <a:p>
            <a:pPr marL="173490" indent="-173490">
              <a:buFont typeface="Arial" charset="0"/>
              <a:buChar char="•"/>
            </a:pPr>
            <a:r>
              <a:rPr lang="gu-IN" dirty="0"/>
              <a:t>આ પરીક્ષણના તારણોને જ્યારે યોગ્ય હોય ત્યારે સેવાર્થી(દર્દી)ઓનો વ્યક્તિગત યોજનાઓમાં સમાવેશ કરવો</a:t>
            </a:r>
            <a:r>
              <a:rPr lang="en-GB" dirty="0"/>
              <a:t> </a:t>
            </a:r>
            <a:endParaRPr lang="fr-FR" dirty="0"/>
          </a:p>
        </p:txBody>
      </p:sp>
      <p:sp>
        <p:nvSpPr>
          <p:cNvPr id="4" name="Slide Number Placeholder 3"/>
          <p:cNvSpPr>
            <a:spLocks noGrp="1"/>
          </p:cNvSpPr>
          <p:nvPr>
            <p:ph type="sldNum" sz="quarter" idx="10"/>
          </p:nvPr>
        </p:nvSpPr>
        <p:spPr/>
        <p:txBody>
          <a:bodyPr/>
          <a:lstStyle/>
          <a:p>
            <a:fld id="{08A90898-3483-46EC-94C7-3C6810DE366C}" type="slidenum">
              <a:rPr lang="en-GB" smtClean="0"/>
              <a:t>73</a:t>
            </a:fld>
            <a:endParaRPr lang="en-GB"/>
          </a:p>
        </p:txBody>
      </p:sp>
    </p:spTree>
    <p:extLst>
      <p:ext uri="{BB962C8B-B14F-4D97-AF65-F5344CB8AC3E}">
        <p14:creationId xmlns:p14="http://schemas.microsoft.com/office/powerpoint/2010/main" val="87538339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8138" y="28575"/>
            <a:ext cx="3281362" cy="2462213"/>
          </a:xfrm>
        </p:spPr>
      </p:sp>
      <p:sp>
        <p:nvSpPr>
          <p:cNvPr id="3" name="Notes Placeholder 2"/>
          <p:cNvSpPr>
            <a:spLocks noGrp="1"/>
          </p:cNvSpPr>
          <p:nvPr>
            <p:ph type="body" idx="1"/>
          </p:nvPr>
        </p:nvSpPr>
        <p:spPr>
          <a:xfrm>
            <a:off x="116956" y="2490646"/>
            <a:ext cx="6643138" cy="6823187"/>
          </a:xfrm>
        </p:spPr>
        <p:txBody>
          <a:bodyPr/>
          <a:lstStyle/>
          <a:p>
            <a:pPr defTabSz="906498">
              <a:defRPr/>
            </a:pPr>
            <a:r>
              <a:rPr lang="gu-IN" b="1" dirty="0"/>
              <a:t>અભ્યાસ</a:t>
            </a:r>
            <a:r>
              <a:rPr lang="en-GB" b="1" dirty="0"/>
              <a:t> </a:t>
            </a:r>
            <a:r>
              <a:rPr lang="gu-IN" b="1" dirty="0"/>
              <a:t>૨</a:t>
            </a:r>
            <a:r>
              <a:rPr lang="en-GB" b="1" dirty="0"/>
              <a:t>.</a:t>
            </a:r>
            <a:r>
              <a:rPr lang="gu-IN" b="1" dirty="0"/>
              <a:t>૨</a:t>
            </a:r>
            <a:r>
              <a:rPr lang="en-GB" b="1" i="0" dirty="0" smtClean="0"/>
              <a:t>: </a:t>
            </a:r>
            <a:r>
              <a:rPr lang="gu-IN" b="1" dirty="0"/>
              <a:t>મહત્વના મુદ્દાઓ</a:t>
            </a:r>
            <a:r>
              <a:rPr lang="gu-IN" b="1" i="1" dirty="0"/>
              <a:t> </a:t>
            </a:r>
            <a:endParaRPr lang="en-GB" b="1" i="0" dirty="0" smtClean="0"/>
          </a:p>
          <a:p>
            <a:r>
              <a:rPr lang="gu-IN" b="1" dirty="0"/>
              <a:t>સંકલનકારની નોંધઃ</a:t>
            </a:r>
            <a:r>
              <a:rPr lang="gu-IN" dirty="0"/>
              <a:t> એક પછી એક નીચે આપેલા દરેક વાક્યો ઉપર જૂથમાં ચર્ચા કરો અને તેમને વિચાર કરવા માટે પ્રોત્સાહિત કરો કે દરેક વાક્ય માટે સેવાર્થી(દર્દી)ઓને કેવું લાગશે.  તંગ પરિસ્થિતિઓ વખતે સહભાગીઓ દરેક વાક્ય માટે શું વિચારે છેઃ</a:t>
            </a:r>
            <a:endParaRPr lang="fr-FR" dirty="0">
              <a:solidFill>
                <a:schemeClr val="accent1"/>
              </a:solidFill>
            </a:endParaRPr>
          </a:p>
          <a:p>
            <a:r>
              <a:rPr lang="en-GB" dirty="0">
                <a:solidFill>
                  <a:schemeClr val="accent1"/>
                </a:solidFill>
              </a:rPr>
              <a:t>	</a:t>
            </a:r>
            <a:r>
              <a:rPr lang="gu-IN" dirty="0">
                <a:solidFill>
                  <a:schemeClr val="accent1"/>
                </a:solidFill>
              </a:rPr>
              <a:t>૧</a:t>
            </a:r>
            <a:r>
              <a:rPr lang="en-GB" dirty="0">
                <a:solidFill>
                  <a:schemeClr val="accent1"/>
                </a:solidFill>
              </a:rPr>
              <a:t>) </a:t>
            </a:r>
            <a:r>
              <a:rPr lang="gu-IN" dirty="0"/>
              <a:t>યોગ્ય અને સહાયક છે, અને કેમ</a:t>
            </a:r>
            <a:endParaRPr lang="fr-FR" dirty="0">
              <a:solidFill>
                <a:schemeClr val="accent1"/>
              </a:solidFill>
            </a:endParaRPr>
          </a:p>
          <a:p>
            <a:r>
              <a:rPr lang="en-GB" dirty="0">
                <a:solidFill>
                  <a:schemeClr val="accent1"/>
                </a:solidFill>
              </a:rPr>
              <a:t>		</a:t>
            </a:r>
            <a:r>
              <a:rPr lang="gu-IN" dirty="0"/>
              <a:t>અથવા</a:t>
            </a:r>
            <a:endParaRPr lang="fr-FR" dirty="0">
              <a:solidFill>
                <a:schemeClr val="accent1"/>
              </a:solidFill>
            </a:endParaRPr>
          </a:p>
          <a:p>
            <a:r>
              <a:rPr lang="en-GB" dirty="0">
                <a:solidFill>
                  <a:schemeClr val="accent1"/>
                </a:solidFill>
              </a:rPr>
              <a:t>	</a:t>
            </a:r>
            <a:r>
              <a:rPr lang="gu-IN" dirty="0">
                <a:solidFill>
                  <a:schemeClr val="accent1"/>
                </a:solidFill>
              </a:rPr>
              <a:t>૨</a:t>
            </a:r>
            <a:r>
              <a:rPr lang="en-GB" dirty="0">
                <a:solidFill>
                  <a:schemeClr val="accent1"/>
                </a:solidFill>
              </a:rPr>
              <a:t>) </a:t>
            </a:r>
            <a:r>
              <a:rPr lang="gu-IN" dirty="0"/>
              <a:t>અયોગ્ય અને નિરુપયોગી છે, અને કેમ</a:t>
            </a:r>
            <a:endParaRPr lang="fr-FR" dirty="0">
              <a:solidFill>
                <a:schemeClr val="accent1"/>
              </a:solidFill>
            </a:endParaRPr>
          </a:p>
          <a:p>
            <a:r>
              <a:rPr lang="en-GB" dirty="0"/>
              <a:t> </a:t>
            </a:r>
            <a:endParaRPr lang="fr-FR" dirty="0"/>
          </a:p>
          <a:p>
            <a:r>
              <a:rPr lang="gu-IN" b="1" dirty="0"/>
              <a:t>તંગ પરિસ્થિતિને શાંત કરવા માટેના મહત્વના મુદ્દાઓ</a:t>
            </a:r>
            <a:endParaRPr lang="fr-FR" dirty="0"/>
          </a:p>
          <a:p>
            <a:pPr lvl="0"/>
            <a:r>
              <a:rPr lang="gu-IN" dirty="0"/>
              <a:t>૧</a:t>
            </a:r>
            <a:r>
              <a:rPr lang="en-GB" dirty="0"/>
              <a:t>. </a:t>
            </a:r>
            <a:r>
              <a:rPr lang="gu-IN" dirty="0"/>
              <a:t>સાથે બેસીને સમસ્યા વિશે ચર્ચા કરીએ</a:t>
            </a:r>
            <a:endParaRPr lang="fr-FR" dirty="0"/>
          </a:p>
          <a:p>
            <a:r>
              <a:rPr lang="gu-IN" i="1" dirty="0"/>
              <a:t>દા.ત. યોગ્ય અને સહાયક છે, કારણ કે તે સેવાર્થી(દર્દી)ઓને ખાતરી અપાવે છે કે કોઇપણ જાતના દબાણ વગર કર્મચારીઓ અહીં તેમની મદદ કરી, તેમને શાંત કરાવીને પરિસ્થિતિનો ઉકેલ લાવવા માટે છે.</a:t>
            </a:r>
            <a:endParaRPr lang="fr-FR" dirty="0">
              <a:solidFill>
                <a:schemeClr val="accent1"/>
              </a:solidFill>
            </a:endParaRPr>
          </a:p>
          <a:p>
            <a:pPr lvl="0"/>
            <a:r>
              <a:rPr lang="gu-IN" dirty="0"/>
              <a:t>૨</a:t>
            </a:r>
            <a:r>
              <a:rPr lang="en-GB" dirty="0"/>
              <a:t>. </a:t>
            </a:r>
            <a:r>
              <a:rPr lang="gu-IN" dirty="0"/>
              <a:t>જો તમે શાંત ન થયા, તો મારે તમારા ઉપર કાબૂ મેળવવો પડશે</a:t>
            </a:r>
            <a:endParaRPr lang="fr-FR" dirty="0"/>
          </a:p>
          <a:p>
            <a:r>
              <a:rPr lang="gu-IN" i="1" dirty="0"/>
              <a:t>દા.ત. અયોગ્ય અને નિરુપયોગી છે કારણ કે તે જોખમી છે અને તે ધીરજ અને સહાનુભૂતિ દર્શાવતું નથી</a:t>
            </a:r>
            <a:endParaRPr lang="fr-FR" dirty="0">
              <a:solidFill>
                <a:schemeClr val="accent1"/>
              </a:solidFill>
            </a:endParaRPr>
          </a:p>
          <a:p>
            <a:pPr lvl="0"/>
            <a:r>
              <a:rPr lang="gu-IN" dirty="0"/>
              <a:t>૩.  તમને સારું થઇ જશે</a:t>
            </a:r>
            <a:endParaRPr lang="fr-FR" dirty="0"/>
          </a:p>
          <a:p>
            <a:pPr lvl="0"/>
            <a:r>
              <a:rPr lang="gu-IN" dirty="0"/>
              <a:t>૪.  અમે અહીં મદદ કરવા માટે છીએ</a:t>
            </a:r>
            <a:endParaRPr lang="fr-FR" dirty="0"/>
          </a:p>
          <a:p>
            <a:pPr lvl="0"/>
            <a:r>
              <a:rPr lang="gu-IN" dirty="0"/>
              <a:t>૫.  શાંત રહો!</a:t>
            </a:r>
            <a:endParaRPr lang="fr-FR" dirty="0"/>
          </a:p>
          <a:p>
            <a:pPr lvl="0"/>
            <a:r>
              <a:rPr lang="gu-IN" dirty="0"/>
              <a:t>૬.  હું અહીં તમારી મદદ કરવા માટે છું</a:t>
            </a:r>
            <a:endParaRPr lang="fr-FR" dirty="0"/>
          </a:p>
          <a:p>
            <a:pPr lvl="0"/>
            <a:r>
              <a:rPr lang="gu-IN" dirty="0"/>
              <a:t>૭.  તમે ગેરવાજબી વર્તી રહ્યા છો</a:t>
            </a:r>
            <a:endParaRPr lang="fr-FR" dirty="0"/>
          </a:p>
          <a:p>
            <a:pPr lvl="0"/>
            <a:r>
              <a:rPr lang="gu-IN" dirty="0"/>
              <a:t>૮.  આપણે સાથે મળીને આ સમસ્યાનું સમાધાન કરી શકીએ</a:t>
            </a:r>
            <a:endParaRPr lang="fr-FR" dirty="0"/>
          </a:p>
          <a:p>
            <a:pPr lvl="0"/>
            <a:r>
              <a:rPr lang="gu-IN" dirty="0"/>
              <a:t>૯.  તમે બરાબર છો, પણ તમારું વર્તન અયોગ્ય છે</a:t>
            </a:r>
            <a:endParaRPr lang="fr-FR" dirty="0"/>
          </a:p>
          <a:p>
            <a:pPr lvl="0"/>
            <a:r>
              <a:rPr lang="gu-IN" dirty="0"/>
              <a:t>૧૦. તમને કેવું લાગે છે એ વિશે તમે વાત કરવા માંગો છો?</a:t>
            </a:r>
            <a:endParaRPr lang="fr-FR" dirty="0"/>
          </a:p>
          <a:p>
            <a:pPr lvl="0"/>
            <a:r>
              <a:rPr lang="gu-IN" dirty="0"/>
              <a:t>૧૧. તમે બાલિશ વર્તન કરી રહ્યા છો</a:t>
            </a:r>
            <a:endParaRPr lang="fr-FR" dirty="0"/>
          </a:p>
          <a:p>
            <a:pPr lvl="0"/>
            <a:r>
              <a:rPr lang="gu-IN" dirty="0"/>
              <a:t>૧૨. મદદ કરવા માટે હું શું કરી શકું?</a:t>
            </a:r>
            <a:endParaRPr lang="fr-FR" dirty="0"/>
          </a:p>
          <a:p>
            <a:r>
              <a:rPr lang="en-GB" dirty="0"/>
              <a:t> </a:t>
            </a:r>
            <a:endParaRPr lang="fr-FR" dirty="0"/>
          </a:p>
          <a:p>
            <a:r>
              <a:rPr lang="gu-IN" dirty="0"/>
              <a:t>બધા વાક્યોમાંથી પસાર થયા પછી, જૂથને નીચે આપેલા પ્રશ્નો પૂછવા</a:t>
            </a:r>
            <a:r>
              <a:rPr lang="en-IN" dirty="0"/>
              <a:t>:</a:t>
            </a:r>
            <a:endParaRPr lang="fr-FR" dirty="0">
              <a:solidFill>
                <a:schemeClr val="accent1"/>
              </a:solidFill>
            </a:endParaRPr>
          </a:p>
          <a:p>
            <a:pPr marL="173490" indent="-173490">
              <a:buFont typeface="Arial" charset="0"/>
              <a:buChar char="•"/>
            </a:pPr>
            <a:r>
              <a:rPr lang="gu-IN" dirty="0"/>
              <a:t>તંગ પરિસ્થિતિને શાંત પાડવા માટે શું હાલમાં તમે આવી કોઇપણ વસ્તુઓ બોલો છો?</a:t>
            </a:r>
            <a:endParaRPr lang="fr-FR" dirty="0"/>
          </a:p>
          <a:p>
            <a:pPr marL="173490" indent="-173490">
              <a:buFont typeface="Arial" charset="0"/>
              <a:buChar char="•"/>
            </a:pPr>
            <a:r>
              <a:rPr lang="gu-IN" dirty="0"/>
              <a:t>તંગ પરિસ્થિતિને શાંત પાડવામાં મદદ થઈ શકે તેવી બીજી કોઇ વસ્તુઓ કહેવા માટે વિચારી શકો છો?</a:t>
            </a:r>
            <a:endParaRPr lang="fr-FR" dirty="0"/>
          </a:p>
          <a:p>
            <a:pPr marL="173490" indent="-173490">
              <a:buFont typeface="Arial" charset="0"/>
              <a:buChar char="•"/>
            </a:pPr>
            <a:r>
              <a:rPr lang="gu-IN" dirty="0"/>
              <a:t>એવી કોઇ વસ્તુઓ જે તમે અન્યોને કહેતા સાંભળી હોય પણ તે મદદરૂપ ન હોય?</a:t>
            </a:r>
            <a:endParaRPr lang="fr-FR" dirty="0"/>
          </a:p>
          <a:p>
            <a:pPr marL="173490" indent="-173490">
              <a:buFont typeface="Arial" charset="0"/>
              <a:buChar char="•"/>
            </a:pPr>
            <a:r>
              <a:rPr lang="gu-IN" dirty="0"/>
              <a:t>કહેવા માટેની આવી નિરુપયોગી વસ્તુઓના બદલે મદદમાં આવે એવા શબ્દો શું તમે વિચારી શકો છો?</a:t>
            </a:r>
            <a:endParaRPr lang="fr-FR" dirty="0"/>
          </a:p>
          <a:p>
            <a:pPr defTabSz="906498">
              <a:defRPr/>
            </a:pPr>
            <a:endParaRPr lang="en-GB" dirty="0" smtClean="0"/>
          </a:p>
          <a:p>
            <a:pPr defTabSz="906498">
              <a:defRPr/>
            </a:pPr>
            <a:r>
              <a:rPr lang="en-GB" sz="1000" b="1" dirty="0"/>
              <a:t>Source</a:t>
            </a:r>
            <a:r>
              <a:rPr lang="en-GB" sz="1000" dirty="0"/>
              <a:t>: Adapted from: </a:t>
            </a:r>
            <a:r>
              <a:rPr lang="en-US" sz="1000" dirty="0"/>
              <a:t>Center for Mental Health Services, Substance Abuse and Mental </a:t>
            </a:r>
            <a:r>
              <a:rPr lang="en-GB" sz="1000" dirty="0"/>
              <a:t>Health Services Administration</a:t>
            </a:r>
            <a:r>
              <a:rPr lang="en-US" sz="1000" dirty="0"/>
              <a:t> (SAMHSA), (2005).</a:t>
            </a:r>
            <a:r>
              <a:rPr lang="en-US" sz="1000" i="1" dirty="0"/>
              <a:t> Roadmap to seclusion and restraint free mental health services: </a:t>
            </a:r>
            <a:r>
              <a:rPr lang="en-GB" sz="1000" i="1" dirty="0"/>
              <a:t>Module1: The personal experience of seclusion and restraint</a:t>
            </a:r>
            <a:r>
              <a:rPr lang="en-US" sz="1000" i="1" dirty="0"/>
              <a:t>. </a:t>
            </a:r>
            <a:r>
              <a:rPr lang="en-US" sz="1000" dirty="0"/>
              <a:t>DHHS Pub. No. (SMA) 05-4055. Rockville, MD: SAMHSA.</a:t>
            </a:r>
            <a:r>
              <a:rPr lang="en-GB" sz="1000" i="1" dirty="0"/>
              <a:t> Accessed 2 December 2014 from </a:t>
            </a:r>
            <a:r>
              <a:rPr lang="en-GB" sz="1000" i="1" u="sng" dirty="0">
                <a:hlinkClick r:id="rId3"/>
              </a:rPr>
              <a:t>http://www.asca.net/system/assets/attachments/2661/Roadmap_Seclusion.pdf?1301083296</a:t>
            </a:r>
            <a:endParaRPr lang="en-GB" sz="1000" dirty="0"/>
          </a:p>
        </p:txBody>
      </p:sp>
      <p:sp>
        <p:nvSpPr>
          <p:cNvPr id="4" name="Slide Number Placeholder 3"/>
          <p:cNvSpPr>
            <a:spLocks noGrp="1"/>
          </p:cNvSpPr>
          <p:nvPr>
            <p:ph type="sldNum" sz="quarter" idx="10"/>
          </p:nvPr>
        </p:nvSpPr>
        <p:spPr/>
        <p:txBody>
          <a:bodyPr/>
          <a:lstStyle/>
          <a:p>
            <a:fld id="{08A90898-3483-46EC-94C7-3C6810DE366C}" type="slidenum">
              <a:rPr lang="en-GB" smtClean="0"/>
              <a:t>74</a:t>
            </a:fld>
            <a:endParaRPr lang="en-GB"/>
          </a:p>
        </p:txBody>
      </p:sp>
    </p:spTree>
    <p:extLst>
      <p:ext uri="{BB962C8B-B14F-4D97-AF65-F5344CB8AC3E}">
        <p14:creationId xmlns:p14="http://schemas.microsoft.com/office/powerpoint/2010/main" val="103351912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gu-IN" b="1" dirty="0"/>
              <a:t>વિષય ૪</a:t>
            </a:r>
            <a:r>
              <a:rPr lang="en-GB" b="1" dirty="0"/>
              <a:t>: </a:t>
            </a:r>
            <a:r>
              <a:rPr lang="gu-IN" b="1" dirty="0"/>
              <a:t>પડકારરૂપ વર્તનને સક્રિય કરતા પરિબળોને નાથવા માટેની વ્યક્તિગત યોજનાઓ</a:t>
            </a:r>
            <a:endParaRPr lang="en-GB" b="1" dirty="0"/>
          </a:p>
          <a:p>
            <a:endParaRPr lang="en-GB" b="1" dirty="0"/>
          </a:p>
          <a:p>
            <a:pPr defTabSz="925281">
              <a:defRPr/>
            </a:pPr>
            <a:r>
              <a:rPr lang="gu-IN" b="1" dirty="0"/>
              <a:t>સંકલનકારની નોંધ</a:t>
            </a:r>
            <a:r>
              <a:rPr lang="en-IN" b="1" dirty="0"/>
              <a:t>:</a:t>
            </a:r>
            <a:r>
              <a:rPr lang="gu-IN" b="1" dirty="0"/>
              <a:t> </a:t>
            </a:r>
            <a:r>
              <a:rPr lang="gu-IN" dirty="0"/>
              <a:t>આ સત્ર કટોકટીની શરૂઆત કરાવનાર પરિબળો(ટ્રિગર્સ)નું સંચાલન કરવા માટેની વ્યક્તિગત યોજના વિશે માહિતી આપે છે.  પહેલાં બે અભ્યાસો ઉશ્કેરાટ અને સંભવિત હિસંક વર્તનની શરૂઆત કરાવનાર પરિબળો(ટ્રિગર્સ) ઉપર અને તંગ પરિસ્થિતિઓને શાંત કરવા મદદમાં આવતા પગલાંઓ વિશે વિચારવા માટે સહભાગીઓને પ્રોત્સાહિત કરે છે. હવે પછી આ વ્યક્તિગત યોજનાઓની પ્રસ્તુતિ દ્વારા આ બન્ને અભ્યાસો ને સંભવિત પડકારરૂપ પરિસ્થિતિઓને શાંત કરવા માટે વ્યક્તિગત યોજનાઓ બનાવવાની પ્રક્રિયા કરીને તેનો ઉપયોગ કરવો અને ધ્યાન રાખવું કે સેવાર્થી(દર્દી)ઓ અને કર્મચારીઓના વિચારો, લાગણીઓ અને ઇચ્છાઓનો આદર થાય.  આ સત્ર અભ્યાસ ૪.૩ સાથે પૂરું થાય છે અને સહભાગીઓ જે શીખ્યા છે તે લાગુ કરીને ભાગીદાર સાથે વ્યક્તિગત યોજના બનાવવાનો અભ્યાસ કરશે.</a:t>
            </a:r>
            <a:endParaRPr lang="fr-FR" dirty="0">
              <a:solidFill>
                <a:schemeClr val="accent1"/>
              </a:solidFill>
            </a:endParaRPr>
          </a:p>
          <a:p>
            <a:endParaRPr lang="fr-FR" dirty="0"/>
          </a:p>
        </p:txBody>
      </p:sp>
      <p:sp>
        <p:nvSpPr>
          <p:cNvPr id="4" name="Espace réservé du numéro de diapositive 3"/>
          <p:cNvSpPr>
            <a:spLocks noGrp="1"/>
          </p:cNvSpPr>
          <p:nvPr>
            <p:ph type="sldNum" sz="quarter" idx="10"/>
          </p:nvPr>
        </p:nvSpPr>
        <p:spPr/>
        <p:txBody>
          <a:bodyPr/>
          <a:lstStyle/>
          <a:p>
            <a:fld id="{08A90898-3483-46EC-94C7-3C6810DE366C}" type="slidenum">
              <a:rPr lang="en-GB" smtClean="0"/>
              <a:t>75</a:t>
            </a:fld>
            <a:endParaRPr lang="en-GB"/>
          </a:p>
        </p:txBody>
      </p:sp>
    </p:spTree>
    <p:extLst>
      <p:ext uri="{BB962C8B-B14F-4D97-AF65-F5344CB8AC3E}">
        <p14:creationId xmlns:p14="http://schemas.microsoft.com/office/powerpoint/2010/main" val="207303254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gu-IN" b="1" i="0" dirty="0" smtClean="0"/>
              <a:t>પ્રસ્તુતિ</a:t>
            </a:r>
            <a:r>
              <a:rPr lang="en-GB" b="1" i="0" dirty="0" smtClean="0"/>
              <a:t> </a:t>
            </a:r>
            <a:r>
              <a:rPr lang="gu-IN" b="1" i="0" dirty="0" smtClean="0"/>
              <a:t>૩</a:t>
            </a:r>
            <a:r>
              <a:rPr lang="en-GB" b="1" i="0" dirty="0" smtClean="0"/>
              <a:t>.</a:t>
            </a:r>
            <a:r>
              <a:rPr lang="gu-IN" b="1" i="0" dirty="0" smtClean="0"/>
              <a:t>૧</a:t>
            </a:r>
            <a:r>
              <a:rPr lang="en-GB" b="1" dirty="0"/>
              <a:t>: </a:t>
            </a:r>
            <a:r>
              <a:rPr lang="gu-IN" b="1" dirty="0"/>
              <a:t>કટોકટાની શરૂઆત કરાવનાર પરિબળો(ટ્રિગર્સ) શું છે?</a:t>
            </a:r>
            <a:r>
              <a:rPr lang="gu-IN" b="1" i="1" dirty="0"/>
              <a:t> </a:t>
            </a:r>
            <a:r>
              <a:rPr lang="en-GB" b="1" dirty="0"/>
              <a:t> </a:t>
            </a:r>
            <a:endParaRPr lang="en-GB" i="0" dirty="0"/>
          </a:p>
        </p:txBody>
      </p:sp>
      <p:sp>
        <p:nvSpPr>
          <p:cNvPr id="4" name="Slide Number Placeholder 3"/>
          <p:cNvSpPr>
            <a:spLocks noGrp="1"/>
          </p:cNvSpPr>
          <p:nvPr>
            <p:ph type="sldNum" sz="quarter" idx="10"/>
          </p:nvPr>
        </p:nvSpPr>
        <p:spPr/>
        <p:txBody>
          <a:bodyPr/>
          <a:lstStyle/>
          <a:p>
            <a:fld id="{08A90898-3483-46EC-94C7-3C6810DE366C}" type="slidenum">
              <a:rPr lang="en-GB" smtClean="0"/>
              <a:t>76</a:t>
            </a:fld>
            <a:endParaRPr lang="en-GB"/>
          </a:p>
        </p:txBody>
      </p:sp>
    </p:spTree>
    <p:extLst>
      <p:ext uri="{BB962C8B-B14F-4D97-AF65-F5344CB8AC3E}">
        <p14:creationId xmlns:p14="http://schemas.microsoft.com/office/powerpoint/2010/main" val="169513970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22412" y="4364292"/>
            <a:ext cx="5560018" cy="4694922"/>
          </a:xfrm>
        </p:spPr>
        <p:txBody>
          <a:bodyPr/>
          <a:lstStyle/>
          <a:p>
            <a:pPr marL="173490" indent="-173490">
              <a:buFont typeface="Arial" panose="020B0604020202020204" pitchFamily="34" charset="0"/>
              <a:buChar char="•"/>
            </a:pPr>
            <a:r>
              <a:rPr lang="gu-IN" b="1" dirty="0"/>
              <a:t>કટોકટીની શરૂઆત કરાવનાર પરિબળ(ટ્રિગર) એક વર્તન હોઇ શકે જે ઘટના અથવા લાગણી છે જે પ્રક્રિયા કે ઘટનાઓની શ્રેણીઓને ઉત્તેજીત કરે છે.</a:t>
            </a:r>
            <a:r>
              <a:rPr lang="en-GB" sz="1100" dirty="0"/>
              <a:t> </a:t>
            </a:r>
          </a:p>
          <a:p>
            <a:pPr marL="171450" indent="-171450">
              <a:buFont typeface="Arial" panose="020B0604020202020204" pitchFamily="34" charset="0"/>
              <a:buChar char="•"/>
            </a:pPr>
            <a:r>
              <a:rPr lang="gu-IN" sz="1200" i="0" kern="1200" dirty="0" smtClean="0">
                <a:solidFill>
                  <a:schemeClr val="tx1"/>
                </a:solidFill>
                <a:effectLst/>
                <a:latin typeface="+mn-lt"/>
                <a:ea typeface="+mn-ea"/>
                <a:cs typeface="+mn-cs"/>
              </a:rPr>
              <a:t>આ સત્રમાં આપણે જે પરિબળોની ચર્ચા કરી રહ્યા છીએ તે એવા છે કે જો તેનું સંચાલન કરવામાં ન આવે તો તે મુશ્કેલ અને હિંસક વર્તનમાં પરિણામી શકે </a:t>
            </a:r>
            <a:endParaRPr lang="en-IN" sz="1200" i="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gu-IN" sz="1200" kern="1200" dirty="0" smtClean="0">
                <a:solidFill>
                  <a:schemeClr val="tx1"/>
                </a:solidFill>
                <a:effectLst/>
                <a:latin typeface="+mn-lt"/>
                <a:ea typeface="+mn-ea"/>
                <a:cs typeface="+mn-cs"/>
              </a:rPr>
              <a:t>આ સ્લાઇડમાં સંભવિત હિંસક વર્તનના પરિબળોના અમુક દાખલાઓ છે </a:t>
            </a:r>
            <a:endParaRPr lang="en-IN" sz="1200" kern="1200" dirty="0" smtClean="0">
              <a:solidFill>
                <a:schemeClr val="tx1"/>
              </a:solidFill>
              <a:effectLst/>
              <a:latin typeface="+mn-lt"/>
              <a:ea typeface="+mn-ea"/>
              <a:cs typeface="+mn-cs"/>
            </a:endParaRPr>
          </a:p>
          <a:p>
            <a:pPr marL="173490" marR="0" indent="-1734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gu-IN" sz="1200" kern="1200" dirty="0" smtClean="0">
                <a:solidFill>
                  <a:schemeClr val="tx1"/>
                </a:solidFill>
                <a:effectLst/>
                <a:latin typeface="+mn-lt"/>
                <a:ea typeface="+mn-ea"/>
                <a:cs typeface="+mn-cs"/>
              </a:rPr>
              <a:t>આ દરેક પરિબળો દ્વારા ભાવનાઓ ઉત્તપન્ન થાય છે જેમ કે ચિંતા અથવા ગુસ્સો જે આક્રમણમાં પરિણામે છે </a:t>
            </a:r>
            <a:endParaRPr lang="en-IN" sz="1200" kern="1200" dirty="0" smtClean="0">
              <a:solidFill>
                <a:schemeClr val="tx1"/>
              </a:solidFill>
              <a:effectLst/>
              <a:latin typeface="+mn-lt"/>
              <a:ea typeface="+mn-ea"/>
              <a:cs typeface="+mn-cs"/>
            </a:endParaRPr>
          </a:p>
          <a:p>
            <a:pPr marL="173490" indent="-173490">
              <a:buFont typeface="Arial" panose="020B0604020202020204" pitchFamily="34" charset="0"/>
              <a:buChar char="•"/>
            </a:pPr>
            <a:endParaRPr lang="en-GB" sz="110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gu-IN" sz="1200" kern="1200" dirty="0" smtClean="0">
                <a:solidFill>
                  <a:schemeClr val="tx1"/>
                </a:solidFill>
                <a:effectLst/>
                <a:latin typeface="+mn-lt"/>
                <a:ea typeface="+mn-ea"/>
                <a:cs typeface="+mn-cs"/>
              </a:rPr>
              <a:t>તમે જુઓ કે આ પરિબળો ચોક્કસ ક્રિયાઓ છે જે બીજા લોકો દ્વારા કરવામાં આવે છે( દા.ત. ચીસો પાડવી, કોઈને સાંભળવું નહીં), અમુક ઘટનાઓ છે(દા.ત. સુતી વખતે, ઓરડીઓ ચકાસતા), અને અમુક સમય સાથે સંકળાયેલા છે(દા.ત. દિવસ દરમ્યાન અમુક સમય) </a:t>
            </a:r>
            <a:endParaRPr lang="en-IN"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gu-IN" sz="1200" kern="1200" dirty="0" smtClean="0">
                <a:solidFill>
                  <a:schemeClr val="tx1"/>
                </a:solidFill>
                <a:effectLst/>
                <a:latin typeface="+mn-lt"/>
                <a:ea typeface="+mn-ea"/>
                <a:cs typeface="+mn-cs"/>
              </a:rPr>
              <a:t>જે લોકો આઘાતનો ઈતિહાસ ધરાવતા હોય અને જે દિવસના અમુક સમય સાથે સંકળાયલો હોય તેવા લોકોમાં આ છેલ્લો ઘણી વખત જોવા મળે છદાખલા તરીકે જે લોકોએ સાંજના સમયે આઘાત અનુભવ્યો હોય, તે સાંજે ઉશ્કેરાઇ જતાં હોય છે, ઘટના બની ગયા પછી પણ. બધાજ પ્રકારના પરિબળો ને ઓળખવા જોઈએ વ્યક્તિ પ્રમાણે મહત્વનું, ભલે પછી એ બીજી વ્યક્તિઓ માટે અર્થહીન હોય તો પણ.  </a:t>
            </a:r>
            <a:endParaRPr lang="en-GB" sz="1100" dirty="0"/>
          </a:p>
          <a:p>
            <a:pPr marL="171450" indent="-171450">
              <a:buFont typeface="Arial" panose="020B0604020202020204" pitchFamily="34" charset="0"/>
              <a:buChar char="•"/>
            </a:pPr>
            <a:r>
              <a:rPr lang="gu-IN" sz="1200" kern="1200" dirty="0" smtClean="0">
                <a:solidFill>
                  <a:schemeClr val="tx1"/>
                </a:solidFill>
                <a:effectLst/>
                <a:latin typeface="+mn-lt"/>
                <a:ea typeface="+mn-ea"/>
                <a:cs typeface="+mn-cs"/>
              </a:rPr>
              <a:t>પરિબળો વ્યક્તિગત છે.  જે પરિબળ એક વ્યક્તિ માટે પરિબળ હોય તે બીજી વ્યક્તિને હેરાન કરતો નથી.   તેવીજ રીતે એક વ્યક્તિ જેનાથી સંપૂર્ણપણે સ્વસ્થ હોય તે બીજી વ્યક્તિને ઉશ્કેરાટ અથવા ગુસ્સો અપાવે. </a:t>
            </a:r>
            <a:endParaRPr lang="en-IN" sz="1200" kern="1200" dirty="0" smtClean="0">
              <a:solidFill>
                <a:schemeClr val="tx1"/>
              </a:solidFill>
              <a:effectLst/>
              <a:latin typeface="+mn-lt"/>
              <a:ea typeface="+mn-ea"/>
              <a:cs typeface="+mn-cs"/>
            </a:endParaRPr>
          </a:p>
          <a:p>
            <a:endParaRPr lang="en-GB" sz="1100" dirty="0"/>
          </a:p>
          <a:p>
            <a:pPr defTabSz="925281">
              <a:defRPr/>
            </a:pPr>
            <a:r>
              <a:rPr lang="en-GB" sz="1100" b="1" dirty="0"/>
              <a:t>Source</a:t>
            </a:r>
            <a:r>
              <a:rPr lang="en-GB" sz="1100" dirty="0"/>
              <a:t>:  National Executive Training Institute (NETI), (2005) </a:t>
            </a:r>
            <a:r>
              <a:rPr lang="en-GB" sz="1100" i="1" dirty="0"/>
              <a:t>Training curriculum for reduction of seclusion and restraint. Draft curriculum manual</a:t>
            </a:r>
            <a:r>
              <a:rPr lang="en-GB" sz="1100" dirty="0"/>
              <a:t>. National Association of State Mental Health Program Directors (NASMHPD), National Technical Assistance </a:t>
            </a:r>
            <a:r>
              <a:rPr lang="en-GB" sz="1100" dirty="0" err="1"/>
              <a:t>Center</a:t>
            </a:r>
            <a:r>
              <a:rPr lang="en-GB" sz="1100" dirty="0"/>
              <a:t> for State Mental Health Planning (NTAC).Alexandria, VA: NETI. Accessed 2 December 2014 from: </a:t>
            </a:r>
            <a:r>
              <a:rPr lang="en-GB" sz="1100" u="sng" dirty="0">
                <a:hlinkClick r:id="rId3"/>
              </a:rPr>
              <a:t>http://www.health.vic.gov.au/chiefpsychiatrist/creatingsafety/ntac/module9.pdf</a:t>
            </a:r>
            <a:r>
              <a:rPr lang="en-GB" sz="1100" u="sng" dirty="0"/>
              <a:t>.</a:t>
            </a:r>
            <a:endParaRPr lang="en-GB" sz="1100" dirty="0"/>
          </a:p>
        </p:txBody>
      </p:sp>
      <p:sp>
        <p:nvSpPr>
          <p:cNvPr id="4" name="Slide Number Placeholder 3"/>
          <p:cNvSpPr>
            <a:spLocks noGrp="1"/>
          </p:cNvSpPr>
          <p:nvPr>
            <p:ph type="sldNum" sz="quarter" idx="10"/>
          </p:nvPr>
        </p:nvSpPr>
        <p:spPr/>
        <p:txBody>
          <a:bodyPr/>
          <a:lstStyle/>
          <a:p>
            <a:fld id="{08A90898-3483-46EC-94C7-3C6810DE366C}" type="slidenum">
              <a:rPr lang="en-GB" smtClean="0"/>
              <a:t>77</a:t>
            </a:fld>
            <a:endParaRPr lang="en-GB" dirty="0"/>
          </a:p>
        </p:txBody>
      </p:sp>
    </p:spTree>
    <p:extLst>
      <p:ext uri="{BB962C8B-B14F-4D97-AF65-F5344CB8AC3E}">
        <p14:creationId xmlns:p14="http://schemas.microsoft.com/office/powerpoint/2010/main" val="365139423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52638" y="109538"/>
            <a:ext cx="2736850" cy="2054225"/>
          </a:xfrm>
        </p:spPr>
      </p:sp>
      <p:sp>
        <p:nvSpPr>
          <p:cNvPr id="3" name="Notes Placeholder 2"/>
          <p:cNvSpPr>
            <a:spLocks noGrp="1"/>
          </p:cNvSpPr>
          <p:nvPr>
            <p:ph type="body" idx="1"/>
          </p:nvPr>
        </p:nvSpPr>
        <p:spPr>
          <a:xfrm>
            <a:off x="1" y="2236906"/>
            <a:ext cx="6875458" cy="7042382"/>
          </a:xfrm>
        </p:spPr>
        <p:txBody>
          <a:bodyPr/>
          <a:lstStyle/>
          <a:p>
            <a:r>
              <a:rPr lang="gu-IN" sz="1100" b="1" dirty="0"/>
              <a:t>અભ્યાસ</a:t>
            </a:r>
            <a:r>
              <a:rPr lang="en-GB" sz="1100" b="1" dirty="0"/>
              <a:t> </a:t>
            </a:r>
            <a:r>
              <a:rPr lang="gu-IN" sz="1100" b="1" dirty="0"/>
              <a:t>૩</a:t>
            </a:r>
            <a:r>
              <a:rPr lang="en-GB" sz="1100" b="1" dirty="0"/>
              <a:t>.</a:t>
            </a:r>
            <a:r>
              <a:rPr lang="gu-IN" sz="1100" b="1" dirty="0"/>
              <a:t>૨</a:t>
            </a:r>
            <a:r>
              <a:rPr lang="en-GB" sz="1100" b="1" dirty="0"/>
              <a:t>: </a:t>
            </a:r>
            <a:r>
              <a:rPr lang="gu-IN" sz="1100" b="1" dirty="0"/>
              <a:t>ચર્ચા</a:t>
            </a:r>
            <a:r>
              <a:rPr lang="en-IN" sz="1100" b="1" dirty="0"/>
              <a:t>: </a:t>
            </a:r>
            <a:r>
              <a:rPr lang="gu-IN" sz="1100" b="1" dirty="0"/>
              <a:t>કટોકટીની શરૂઆત કરાવનાર પરિબળો(ટ્રિગર) ને સમજવા</a:t>
            </a:r>
            <a:r>
              <a:rPr lang="en-GB" sz="1100" b="1" dirty="0"/>
              <a:t> </a:t>
            </a:r>
            <a:endParaRPr lang="en-GB" sz="1100" dirty="0"/>
          </a:p>
          <a:p>
            <a:r>
              <a:rPr lang="gu-IN" b="1" dirty="0"/>
              <a:t>સંકલનકારની નોંધ</a:t>
            </a:r>
            <a:r>
              <a:rPr lang="en-IN" b="1" dirty="0"/>
              <a:t>:</a:t>
            </a:r>
            <a:r>
              <a:rPr lang="en-IN" dirty="0"/>
              <a:t> </a:t>
            </a:r>
            <a:r>
              <a:rPr lang="gu-IN" dirty="0"/>
              <a:t>આ અભ્યાસનો હેતુ સહભાગીઓને એ દર્શાવવાનો છે કે દરેકના પરિબળો(ટ્રિગર્સ) હોય છે.</a:t>
            </a:r>
            <a:r>
              <a:rPr lang="en-IN" dirty="0"/>
              <a:t>  </a:t>
            </a:r>
            <a:r>
              <a:rPr lang="gu-IN" dirty="0"/>
              <a:t>આ અભ્યાસમાં બે ચર્ચાઓનો સમાવેશ થાય છે</a:t>
            </a:r>
            <a:r>
              <a:rPr lang="en-IN" dirty="0"/>
              <a:t>: </a:t>
            </a:r>
            <a:r>
              <a:rPr lang="gu-IN" dirty="0"/>
              <a:t>પહેલું જે સહભાગીઓને પોતાના પરિબળો(ટ્રિગર્સ) ઉપર કેન્દ્રિત છે, જે જૂથને વિચારવા માટે પ્રોત્સાહિત કરે કે જો તેઓ કોઇ પરિબળો(ટ્રિગર્સ) સામે છતાં થાય તો કેવી રીતે તેઓ ભયભીત, અશાંત કે ગુસ્સે થઇ જાય છે,(દા.ત. તેમને સાંભળવામાં ન આવે તો, વગેરે) બીજી ચર્ચા, સેવાર્થી(દર્દી)ઓનાં પોતાના કેન્દ્રોમાં અમુક પરિબળો(ટ્રિગર્સ) ઉપર કેન્દ્રિત છે.</a:t>
            </a:r>
            <a:endParaRPr lang="fr-FR" sz="1100" dirty="0">
              <a:solidFill>
                <a:schemeClr val="accent1"/>
              </a:solidFill>
            </a:endParaRPr>
          </a:p>
          <a:p>
            <a:r>
              <a:rPr lang="en-GB" sz="1100" dirty="0">
                <a:solidFill>
                  <a:schemeClr val="accent1"/>
                </a:solidFill>
              </a:rPr>
              <a:t> </a:t>
            </a:r>
            <a:endParaRPr lang="fr-FR" sz="1100" dirty="0">
              <a:solidFill>
                <a:schemeClr val="accent1"/>
              </a:solidFill>
            </a:endParaRPr>
          </a:p>
          <a:p>
            <a:r>
              <a:rPr lang="gu-IN" dirty="0"/>
              <a:t>આ ચર્ચાઓ દરમિયાન, સંકલનકારે પ્રકાશ પાડવો કે સામાન્ય રીતે જો કોઈ વ્યક્તિ</a:t>
            </a:r>
            <a:r>
              <a:rPr lang="en-IN" dirty="0"/>
              <a:t>,</a:t>
            </a:r>
            <a:r>
              <a:rPr lang="gu-IN" dirty="0"/>
              <a:t> કર્મચારી હોય કે સેવાર્થી(દર્દી) ઉશ્કેરાયેલા, ભયભીત કે અશાંત હોય, તો તેમનાં મુદ્દાઓ અને તેમની લાગણીઓને સંબોધવી જેથી તેઓ રચનાત્મક રીતે વાતચીત કરી શકે.</a:t>
            </a:r>
            <a:r>
              <a:rPr lang="en-IN" dirty="0"/>
              <a:t>  </a:t>
            </a:r>
            <a:r>
              <a:rPr lang="gu-IN" dirty="0"/>
              <a:t>આ અભ્યાસનો ઇરાદો એવો છે કે સહભાગીઓને એ સમજવામાં મદદ કરશે કે ઘણી વ્યક્તિઓના</a:t>
            </a:r>
            <a:r>
              <a:rPr lang="en-IN" dirty="0"/>
              <a:t>, </a:t>
            </a:r>
            <a:r>
              <a:rPr lang="gu-IN" dirty="0"/>
              <a:t>તેમની માનસિક પરિસ્થિતિ ગમે તેવી હોય તો પણ પરિબળો(ટ્રિગર્સ) સમાન હોય છે, તેથી પરિબળો(ટ્રિગર્સ)નું સંચાલન ધીરજ અને સહાનુભૂતિથી કરવું મહત્વનું છે.</a:t>
            </a:r>
            <a:endParaRPr lang="fr-FR" sz="1100" dirty="0">
              <a:solidFill>
                <a:schemeClr val="accent1"/>
              </a:solidFill>
            </a:endParaRPr>
          </a:p>
          <a:p>
            <a:r>
              <a:rPr lang="en-GB" sz="1100" dirty="0">
                <a:solidFill>
                  <a:schemeClr val="accent1"/>
                </a:solidFill>
              </a:rPr>
              <a:t> </a:t>
            </a:r>
            <a:endParaRPr lang="fr-FR" sz="1100" dirty="0">
              <a:solidFill>
                <a:schemeClr val="accent1"/>
              </a:solidFill>
            </a:endParaRPr>
          </a:p>
          <a:p>
            <a:r>
              <a:rPr lang="gu-IN" dirty="0"/>
              <a:t>સહભાગીઓને શું ભયભીત, અશાંત, ગુસ્સો, બેચેન કે ભારનો અનુભવ કરાવે છે, તે વિશે તેમને પોતાના માટે વિચાર કરવા આમંત્રિત કરીને શરૂઆત કરવી.  જૂથને નીચે આપેલો પ્રશ્ન પૂછવો અને ફ્લિપ ચાર્ટ ઉપર વિચારોની સૂચિ બનાવવી.</a:t>
            </a:r>
            <a:r>
              <a:rPr lang="en-GB" sz="1100" dirty="0">
                <a:solidFill>
                  <a:schemeClr val="accent1"/>
                </a:solidFill>
              </a:rPr>
              <a:t> </a:t>
            </a:r>
            <a:endParaRPr lang="fr-FR" sz="1100" dirty="0">
              <a:solidFill>
                <a:schemeClr val="accent1"/>
              </a:solidFill>
            </a:endParaRPr>
          </a:p>
          <a:p>
            <a:r>
              <a:rPr lang="en-GB" sz="1100" dirty="0"/>
              <a:t> </a:t>
            </a:r>
            <a:endParaRPr lang="fr-FR" sz="1100" dirty="0"/>
          </a:p>
          <a:p>
            <a:r>
              <a:rPr lang="gu-IN" dirty="0"/>
              <a:t>તમને શું ભયભીત, અશાંતિ, ગુસ્સો, બેચેન કે દુઃખી કરે છે, જેનાં લીધે તમારું વર્તન અન્ય વ્યક્તિઓ માટે પડકારરૂપ બને છે (દા.ત. ગુસ્સો કરવો, રડવું, સંઘર્ષાત્મક બનવું, વગેરે)?</a:t>
            </a:r>
            <a:endParaRPr lang="fr-FR" sz="1100" dirty="0"/>
          </a:p>
          <a:p>
            <a:r>
              <a:rPr lang="en-GB" sz="1100" dirty="0"/>
              <a:t> </a:t>
            </a:r>
            <a:r>
              <a:rPr lang="gu-IN" dirty="0"/>
              <a:t>૫ થી ૧૦ મિનિટના વ્યક્તિગત પ્રતિબિંબ પછી, સહભાગીઓને તેમનાં વિચારોની આપલે કરવા આવકારો. પ્રતિભાવોની સૂચિ  ફ્લિપ ચાર્ટ ઉપર લખો.  અમુક વિચારોમાં જેનો સમાવેશ થાય છે, પણ તે સીમિત નથી</a:t>
            </a:r>
            <a:r>
              <a:rPr lang="en-IN" dirty="0"/>
              <a:t>:</a:t>
            </a:r>
            <a:endParaRPr lang="fr-FR" sz="1100" dirty="0">
              <a:solidFill>
                <a:schemeClr val="accent1"/>
              </a:solidFill>
            </a:endParaRPr>
          </a:p>
          <a:p>
            <a:r>
              <a:rPr lang="en-GB" sz="1100" dirty="0">
                <a:solidFill>
                  <a:schemeClr val="accent1"/>
                </a:solidFill>
              </a:rPr>
              <a:t> </a:t>
            </a:r>
            <a:endParaRPr lang="fr-FR" sz="1100" dirty="0">
              <a:solidFill>
                <a:schemeClr val="accent1"/>
              </a:solidFill>
            </a:endParaRPr>
          </a:p>
          <a:p>
            <a:r>
              <a:rPr lang="gu-IN" u="sng" dirty="0"/>
              <a:t>ઉદારહરણોની સૂચિ (સહભાગીઓ એવા વિચારો બતાવી શકે છે જે અહીં સૂચિમાં આપેલ નથી</a:t>
            </a:r>
            <a:r>
              <a:rPr lang="en-IN" u="sng" dirty="0"/>
              <a:t>:</a:t>
            </a:r>
            <a:r>
              <a:rPr lang="en-GB" sz="1100" u="sng" dirty="0">
                <a:solidFill>
                  <a:schemeClr val="accent1"/>
                </a:solidFill>
              </a:rPr>
              <a:t> </a:t>
            </a:r>
            <a:endParaRPr lang="fr-FR" sz="1100" dirty="0">
              <a:solidFill>
                <a:schemeClr val="accent1"/>
              </a:solidFill>
            </a:endParaRPr>
          </a:p>
          <a:p>
            <a:pPr marL="173490" indent="-173490">
              <a:buFont typeface="Arial" charset="0"/>
              <a:buChar char="•"/>
            </a:pPr>
            <a:r>
              <a:rPr lang="gu-IN" dirty="0"/>
              <a:t>સાંભળવુ નહીં</a:t>
            </a:r>
            <a:endParaRPr lang="fr-FR" sz="1100" dirty="0">
              <a:solidFill>
                <a:schemeClr val="accent1"/>
              </a:solidFill>
            </a:endParaRPr>
          </a:p>
          <a:p>
            <a:pPr marL="173490" indent="-173490">
              <a:buFont typeface="Arial" charset="0"/>
              <a:buChar char="•"/>
            </a:pPr>
            <a:r>
              <a:rPr lang="gu-IN" dirty="0"/>
              <a:t>જે ન કરવું હોય તે કરવાનું કહેવામાં આવવું</a:t>
            </a:r>
            <a:endParaRPr lang="fr-FR" sz="1100" dirty="0">
              <a:solidFill>
                <a:schemeClr val="accent1"/>
              </a:solidFill>
            </a:endParaRPr>
          </a:p>
          <a:p>
            <a:pPr marL="173490" indent="-173490">
              <a:buFont typeface="Arial" charset="0"/>
              <a:buChar char="•"/>
            </a:pPr>
            <a:r>
              <a:rPr lang="gu-IN" dirty="0"/>
              <a:t>ગોપનીયતાનો અભાવ</a:t>
            </a:r>
            <a:r>
              <a:rPr lang="en-GB" sz="1100" dirty="0">
                <a:solidFill>
                  <a:schemeClr val="accent1"/>
                </a:solidFill>
              </a:rPr>
              <a:t> </a:t>
            </a:r>
            <a:endParaRPr lang="fr-FR" sz="1100" dirty="0">
              <a:solidFill>
                <a:schemeClr val="accent1"/>
              </a:solidFill>
            </a:endParaRPr>
          </a:p>
          <a:p>
            <a:pPr marL="173490" indent="-173490">
              <a:buFont typeface="Arial" charset="0"/>
              <a:buChar char="•"/>
            </a:pPr>
            <a:r>
              <a:rPr lang="gu-IN" dirty="0"/>
              <a:t>એકલતાની લાગણી</a:t>
            </a:r>
            <a:r>
              <a:rPr lang="en-GB" sz="1100" dirty="0">
                <a:solidFill>
                  <a:schemeClr val="accent1"/>
                </a:solidFill>
              </a:rPr>
              <a:t> </a:t>
            </a:r>
            <a:endParaRPr lang="fr-FR" sz="1100" dirty="0">
              <a:solidFill>
                <a:schemeClr val="accent1"/>
              </a:solidFill>
            </a:endParaRPr>
          </a:p>
          <a:p>
            <a:pPr marL="173490" indent="-173490">
              <a:buFont typeface="Arial" charset="0"/>
              <a:buChar char="•"/>
            </a:pPr>
            <a:r>
              <a:rPr lang="gu-IN" dirty="0"/>
              <a:t>અંધકાર</a:t>
            </a:r>
            <a:endParaRPr lang="fr-FR" sz="1100" dirty="0">
              <a:solidFill>
                <a:schemeClr val="accent1"/>
              </a:solidFill>
            </a:endParaRPr>
          </a:p>
          <a:p>
            <a:pPr marL="173490" indent="-173490">
              <a:buFont typeface="Arial" charset="0"/>
              <a:buChar char="•"/>
            </a:pPr>
            <a:r>
              <a:rPr lang="gu-IN" dirty="0"/>
              <a:t>ટીખળ કરવી અથવા નિશાન બનાવવું</a:t>
            </a:r>
            <a:r>
              <a:rPr lang="en-GB" sz="1100" dirty="0">
                <a:solidFill>
                  <a:schemeClr val="accent1"/>
                </a:solidFill>
              </a:rPr>
              <a:t> </a:t>
            </a:r>
            <a:endParaRPr lang="fr-FR" sz="1100" dirty="0">
              <a:solidFill>
                <a:schemeClr val="accent1"/>
              </a:solidFill>
            </a:endParaRPr>
          </a:p>
          <a:p>
            <a:pPr marL="173490" indent="-173490">
              <a:buFont typeface="Arial" charset="0"/>
              <a:buChar char="•"/>
            </a:pPr>
            <a:r>
              <a:rPr lang="gu-IN" dirty="0"/>
              <a:t>ભાર લાગવો</a:t>
            </a:r>
            <a:endParaRPr lang="fr-FR" sz="1100" dirty="0">
              <a:solidFill>
                <a:schemeClr val="accent1"/>
              </a:solidFill>
            </a:endParaRPr>
          </a:p>
          <a:p>
            <a:pPr marL="173490" indent="-173490">
              <a:buFont typeface="Arial" charset="0"/>
              <a:buChar char="•"/>
            </a:pPr>
            <a:r>
              <a:rPr lang="gu-IN" dirty="0"/>
              <a:t>લોકો ચીસો પાડતા હોય</a:t>
            </a:r>
            <a:endParaRPr lang="fr-FR" sz="1100" dirty="0">
              <a:solidFill>
                <a:schemeClr val="accent1"/>
              </a:solidFill>
            </a:endParaRPr>
          </a:p>
          <a:p>
            <a:pPr marL="173490" indent="-173490">
              <a:buFont typeface="Arial" charset="0"/>
              <a:buChar char="•"/>
            </a:pPr>
            <a:r>
              <a:rPr lang="gu-IN" dirty="0"/>
              <a:t>લોકો તમારા રૂમની તપાસ કરતા હોય</a:t>
            </a:r>
            <a:endParaRPr lang="fr-FR" sz="1100" dirty="0">
              <a:solidFill>
                <a:schemeClr val="accent1"/>
              </a:solidFill>
            </a:endParaRPr>
          </a:p>
          <a:p>
            <a:pPr marL="173490" indent="-173490">
              <a:buFont typeface="Arial" charset="0"/>
              <a:buChar char="•"/>
            </a:pPr>
            <a:r>
              <a:rPr lang="gu-IN" dirty="0"/>
              <a:t>દલીલો</a:t>
            </a:r>
            <a:endParaRPr lang="fr-FR" sz="1100" dirty="0">
              <a:solidFill>
                <a:schemeClr val="accent1"/>
              </a:solidFill>
            </a:endParaRPr>
          </a:p>
          <a:p>
            <a:pPr marL="173490" indent="-173490">
              <a:buFont typeface="Arial" charset="0"/>
              <a:buChar char="•"/>
            </a:pPr>
            <a:r>
              <a:rPr lang="gu-IN" dirty="0"/>
              <a:t>એકલા પાડી દેવું</a:t>
            </a:r>
            <a:endParaRPr lang="fr-FR" sz="1100" dirty="0">
              <a:solidFill>
                <a:schemeClr val="accent1"/>
              </a:solidFill>
            </a:endParaRPr>
          </a:p>
          <a:p>
            <a:pPr marL="173490" indent="-173490">
              <a:buFont typeface="Arial" charset="0"/>
              <a:buChar char="•"/>
            </a:pPr>
            <a:r>
              <a:rPr lang="gu-IN" dirty="0"/>
              <a:t>અડવું</a:t>
            </a:r>
            <a:endParaRPr lang="fr-FR" sz="1100" dirty="0">
              <a:solidFill>
                <a:schemeClr val="accent1"/>
              </a:solidFill>
            </a:endParaRPr>
          </a:p>
          <a:p>
            <a:pPr marL="173490" indent="-173490">
              <a:buFont typeface="Arial" charset="0"/>
              <a:buChar char="•"/>
            </a:pPr>
            <a:r>
              <a:rPr lang="gu-IN" dirty="0"/>
              <a:t>ઘોંઘાટ</a:t>
            </a:r>
            <a:endParaRPr lang="fr-FR" sz="1100" dirty="0">
              <a:solidFill>
                <a:schemeClr val="accent1"/>
              </a:solidFill>
            </a:endParaRPr>
          </a:p>
          <a:p>
            <a:pPr marL="173490" indent="-173490">
              <a:buFont typeface="Arial" charset="0"/>
              <a:buChar char="•"/>
            </a:pPr>
            <a:r>
              <a:rPr lang="gu-IN" dirty="0"/>
              <a:t>અંકુશ ન રહેવું</a:t>
            </a:r>
            <a:r>
              <a:rPr lang="en-GB" sz="1100" dirty="0">
                <a:solidFill>
                  <a:schemeClr val="accent1"/>
                </a:solidFill>
              </a:rPr>
              <a:t> </a:t>
            </a:r>
            <a:endParaRPr lang="fr-FR" sz="1100" dirty="0">
              <a:solidFill>
                <a:schemeClr val="accent1"/>
              </a:solidFill>
            </a:endParaRPr>
          </a:p>
          <a:p>
            <a:pPr marL="173490" indent="-173490">
              <a:buFont typeface="Arial" charset="0"/>
              <a:buChar char="•"/>
            </a:pPr>
            <a:r>
              <a:rPr lang="gu-IN" dirty="0"/>
              <a:t>ઘૂરૂવું</a:t>
            </a:r>
            <a:endParaRPr lang="fr-FR" sz="1100" dirty="0">
              <a:solidFill>
                <a:schemeClr val="accent1"/>
              </a:solidFill>
            </a:endParaRPr>
          </a:p>
          <a:p>
            <a:pPr marL="173490" indent="-173490">
              <a:buFont typeface="Arial" charset="0"/>
              <a:buChar char="•"/>
            </a:pPr>
            <a:r>
              <a:rPr lang="gu-IN" dirty="0"/>
              <a:t>અન્ય</a:t>
            </a:r>
            <a:r>
              <a:rPr lang="en-GB" sz="1100" dirty="0">
                <a:solidFill>
                  <a:schemeClr val="accent1"/>
                </a:solidFill>
              </a:rPr>
              <a:t> </a:t>
            </a:r>
            <a:endParaRPr lang="en-GB" sz="1100" b="1" dirty="0"/>
          </a:p>
          <a:p>
            <a:endParaRPr lang="en-GB" sz="1100" dirty="0"/>
          </a:p>
          <a:p>
            <a:pPr defTabSz="925281">
              <a:defRPr/>
            </a:pPr>
            <a:r>
              <a:rPr lang="en-GB" sz="1000" b="1" dirty="0"/>
              <a:t>Source: </a:t>
            </a:r>
            <a:r>
              <a:rPr lang="en-GB" sz="1000" dirty="0"/>
              <a:t>Adapted from: National Executive Training Institute (NETI), (2005) </a:t>
            </a:r>
            <a:r>
              <a:rPr lang="en-GB" sz="1000" i="1" dirty="0"/>
              <a:t>Training curriculum for reduction of seclusion and restraint. Draft curriculum manual</a:t>
            </a:r>
            <a:r>
              <a:rPr lang="en-GB" sz="1000" dirty="0"/>
              <a:t>. National Association of State Mental Health Program Directors (NASMHPD), National Technical Assistance </a:t>
            </a:r>
            <a:r>
              <a:rPr lang="en-GB" sz="1000" dirty="0" err="1"/>
              <a:t>Center</a:t>
            </a:r>
            <a:r>
              <a:rPr lang="en-GB" sz="1000" dirty="0"/>
              <a:t> for State Mental Health Planning (NTAC). Alexandria, VA: NETI. Accessed 2 December 2014 from: </a:t>
            </a:r>
            <a:r>
              <a:rPr lang="en-GB" sz="1000" u="sng" dirty="0">
                <a:hlinkClick r:id="rId3"/>
              </a:rPr>
              <a:t>http://www.health.vic.gov.au/chiefpsychiatrist/creatingsafety/ntac/module9.pdf</a:t>
            </a:r>
            <a:r>
              <a:rPr lang="en-GB" sz="1000" dirty="0"/>
              <a:t>.</a:t>
            </a:r>
          </a:p>
          <a:p>
            <a:endParaRPr lang="en-GB" sz="1000" dirty="0"/>
          </a:p>
        </p:txBody>
      </p:sp>
      <p:sp>
        <p:nvSpPr>
          <p:cNvPr id="4" name="Slide Number Placeholder 3"/>
          <p:cNvSpPr>
            <a:spLocks noGrp="1"/>
          </p:cNvSpPr>
          <p:nvPr>
            <p:ph type="sldNum" sz="quarter" idx="10"/>
          </p:nvPr>
        </p:nvSpPr>
        <p:spPr/>
        <p:txBody>
          <a:bodyPr/>
          <a:lstStyle/>
          <a:p>
            <a:fld id="{08A90898-3483-46EC-94C7-3C6810DE366C}" type="slidenum">
              <a:rPr lang="en-GB" smtClean="0"/>
              <a:t>78</a:t>
            </a:fld>
            <a:endParaRPr lang="en-GB"/>
          </a:p>
        </p:txBody>
      </p:sp>
    </p:spTree>
    <p:extLst>
      <p:ext uri="{BB962C8B-B14F-4D97-AF65-F5344CB8AC3E}">
        <p14:creationId xmlns:p14="http://schemas.microsoft.com/office/powerpoint/2010/main" val="335752836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87705" y="4424839"/>
            <a:ext cx="5711349" cy="4781092"/>
          </a:xfrm>
        </p:spPr>
        <p:txBody>
          <a:bodyPr/>
          <a:lstStyle/>
          <a:p>
            <a:r>
              <a:rPr lang="gu-IN" dirty="0"/>
              <a:t>સૂચિ બન્યા પછી, જૂથને આવકારીને અને ભેગા થઈને એવી વસ્તુઓની સૂચિ બનાવવાનું કહો જેનાં લીધે સેવાર્થી(દર્દી)ઓ ભયભીત, અશાંત, ગુસ્સો, બેચેન કે માનસિક દબાણનો અનુભવ કરતા હોય.  હમણાં જ બનાવેલી સૂચિની બાજુમાં વિચારોની એક નવી સૂચિ બનાવો (સમાન ઉદાહરણોની સૂચિ માટે નીચે જુઓ)</a:t>
            </a:r>
            <a:r>
              <a:rPr lang="en-IN" dirty="0"/>
              <a:t>:</a:t>
            </a:r>
            <a:endParaRPr lang="fr-FR" dirty="0">
              <a:solidFill>
                <a:schemeClr val="accent1"/>
              </a:solidFill>
            </a:endParaRPr>
          </a:p>
          <a:p>
            <a:r>
              <a:rPr lang="en-GB" dirty="0"/>
              <a:t> </a:t>
            </a:r>
            <a:endParaRPr lang="fr-FR" dirty="0"/>
          </a:p>
          <a:p>
            <a:r>
              <a:rPr lang="gu-IN" dirty="0"/>
              <a:t>તમારા વિચારો મુજબ એવી કઈ વસ્તુઓ છે જે તમારા કેન્દ્રોમાં સેવાર્થી(દર્દી)ઓને ભયભીત, અશાંત, ગુસ્સો, બેચેન કે દુઃખી કરે છે, જેનાં લીધે તેઓ એવું વર્તન કરે જે અન્ય વ્યક્તિઓ માટે પડકારરૂપ હોય (દા.ત. ગુસ્સો કરવો, રડવું, સંઘર્ષાત્મક બનવું, વગેરે)?</a:t>
            </a:r>
            <a:endParaRPr lang="fr-FR" dirty="0"/>
          </a:p>
          <a:p>
            <a:r>
              <a:rPr lang="en-GB" dirty="0"/>
              <a:t> </a:t>
            </a:r>
            <a:endParaRPr lang="fr-FR" dirty="0"/>
          </a:p>
          <a:p>
            <a:r>
              <a:rPr lang="gu-IN" u="sng" dirty="0"/>
              <a:t>ઉદારહરણોની સૂચિ (સહભાગીઓ એવા વિચારો બતાવી શકે છે જે અહીં સૂચિમાં આપેલ નથી</a:t>
            </a:r>
            <a:r>
              <a:rPr lang="en-IN" u="sng" dirty="0"/>
              <a:t>:</a:t>
            </a:r>
            <a:endParaRPr lang="fr-FR" sz="1100" dirty="0">
              <a:solidFill>
                <a:schemeClr val="accent1"/>
              </a:solidFill>
            </a:endParaRPr>
          </a:p>
          <a:p>
            <a:pPr marL="173490" indent="-173490">
              <a:buFont typeface="Arial" charset="0"/>
              <a:buChar char="•"/>
            </a:pPr>
            <a:r>
              <a:rPr lang="gu-IN" dirty="0"/>
              <a:t>સાંભળવુ નહીં</a:t>
            </a:r>
            <a:endParaRPr lang="fr-FR" sz="1100" dirty="0">
              <a:solidFill>
                <a:schemeClr val="accent1"/>
              </a:solidFill>
            </a:endParaRPr>
          </a:p>
          <a:p>
            <a:pPr marL="173490" indent="-173490">
              <a:buFont typeface="Arial" charset="0"/>
              <a:buChar char="•"/>
            </a:pPr>
            <a:r>
              <a:rPr lang="gu-IN" dirty="0"/>
              <a:t>જે ન કરવું હોય તે કરવાનું કહેવામાં આવવું</a:t>
            </a:r>
            <a:endParaRPr lang="fr-FR" sz="1100" dirty="0">
              <a:solidFill>
                <a:schemeClr val="accent1"/>
              </a:solidFill>
            </a:endParaRPr>
          </a:p>
          <a:p>
            <a:pPr marL="173490" indent="-173490">
              <a:buFont typeface="Arial" charset="0"/>
              <a:buChar char="•"/>
            </a:pPr>
            <a:r>
              <a:rPr lang="gu-IN" dirty="0"/>
              <a:t>ગોપનીયતાનો અભાવ</a:t>
            </a:r>
            <a:r>
              <a:rPr lang="en-GB" sz="1100" dirty="0">
                <a:solidFill>
                  <a:schemeClr val="accent1"/>
                </a:solidFill>
              </a:rPr>
              <a:t> </a:t>
            </a:r>
            <a:endParaRPr lang="fr-FR" sz="1100" dirty="0">
              <a:solidFill>
                <a:schemeClr val="accent1"/>
              </a:solidFill>
            </a:endParaRPr>
          </a:p>
          <a:p>
            <a:pPr marL="173490" indent="-173490">
              <a:buFont typeface="Arial" charset="0"/>
              <a:buChar char="•"/>
            </a:pPr>
            <a:r>
              <a:rPr lang="gu-IN" dirty="0"/>
              <a:t>એકલતાની લાગણી</a:t>
            </a:r>
            <a:r>
              <a:rPr lang="en-GB" sz="1100" dirty="0">
                <a:solidFill>
                  <a:schemeClr val="accent1"/>
                </a:solidFill>
              </a:rPr>
              <a:t> </a:t>
            </a:r>
            <a:endParaRPr lang="fr-FR" sz="1100" dirty="0">
              <a:solidFill>
                <a:schemeClr val="accent1"/>
              </a:solidFill>
            </a:endParaRPr>
          </a:p>
          <a:p>
            <a:pPr marL="173490" indent="-173490">
              <a:buFont typeface="Arial" charset="0"/>
              <a:buChar char="•"/>
            </a:pPr>
            <a:r>
              <a:rPr lang="gu-IN" dirty="0"/>
              <a:t>અંધકાર</a:t>
            </a:r>
            <a:endParaRPr lang="fr-FR" sz="1100" dirty="0">
              <a:solidFill>
                <a:schemeClr val="accent1"/>
              </a:solidFill>
            </a:endParaRPr>
          </a:p>
          <a:p>
            <a:pPr marL="173490" indent="-173490">
              <a:buFont typeface="Arial" charset="0"/>
              <a:buChar char="•"/>
            </a:pPr>
            <a:r>
              <a:rPr lang="gu-IN" dirty="0"/>
              <a:t>ટીખળ કરવી અથવા નિશાન બનાવવું</a:t>
            </a:r>
            <a:r>
              <a:rPr lang="en-GB" sz="1100" dirty="0">
                <a:solidFill>
                  <a:schemeClr val="accent1"/>
                </a:solidFill>
              </a:rPr>
              <a:t> </a:t>
            </a:r>
            <a:endParaRPr lang="fr-FR" sz="1100" dirty="0">
              <a:solidFill>
                <a:schemeClr val="accent1"/>
              </a:solidFill>
            </a:endParaRPr>
          </a:p>
          <a:p>
            <a:pPr marL="173490" indent="-173490">
              <a:buFont typeface="Arial" charset="0"/>
              <a:buChar char="•"/>
            </a:pPr>
            <a:r>
              <a:rPr lang="gu-IN" dirty="0"/>
              <a:t>ભાર લાગવો</a:t>
            </a:r>
            <a:endParaRPr lang="fr-FR" sz="1100" dirty="0">
              <a:solidFill>
                <a:schemeClr val="accent1"/>
              </a:solidFill>
            </a:endParaRPr>
          </a:p>
          <a:p>
            <a:pPr marL="173490" indent="-173490">
              <a:buFont typeface="Arial" charset="0"/>
              <a:buChar char="•"/>
            </a:pPr>
            <a:r>
              <a:rPr lang="gu-IN" dirty="0"/>
              <a:t>લોકો ચીસો પાડતા હોય</a:t>
            </a:r>
            <a:endParaRPr lang="fr-FR" sz="1100" dirty="0">
              <a:solidFill>
                <a:schemeClr val="accent1"/>
              </a:solidFill>
            </a:endParaRPr>
          </a:p>
          <a:p>
            <a:pPr marL="173490" indent="-173490">
              <a:buFont typeface="Arial" charset="0"/>
              <a:buChar char="•"/>
            </a:pPr>
            <a:r>
              <a:rPr lang="gu-IN" dirty="0"/>
              <a:t>લોકો તમારા રૂમની તપાસ કરતા હોય</a:t>
            </a:r>
            <a:endParaRPr lang="fr-FR" sz="1100" dirty="0">
              <a:solidFill>
                <a:schemeClr val="accent1"/>
              </a:solidFill>
            </a:endParaRPr>
          </a:p>
          <a:p>
            <a:pPr marL="173490" indent="-173490">
              <a:buFont typeface="Arial" charset="0"/>
              <a:buChar char="•"/>
            </a:pPr>
            <a:r>
              <a:rPr lang="gu-IN" dirty="0"/>
              <a:t>દલીલો</a:t>
            </a:r>
            <a:endParaRPr lang="fr-FR" sz="1100" dirty="0">
              <a:solidFill>
                <a:schemeClr val="accent1"/>
              </a:solidFill>
            </a:endParaRPr>
          </a:p>
          <a:p>
            <a:pPr marL="173490" indent="-173490">
              <a:buFont typeface="Arial" charset="0"/>
              <a:buChar char="•"/>
            </a:pPr>
            <a:r>
              <a:rPr lang="gu-IN" dirty="0"/>
              <a:t>એકલા પાડી દેવું</a:t>
            </a:r>
            <a:endParaRPr lang="fr-FR" sz="1100" dirty="0">
              <a:solidFill>
                <a:schemeClr val="accent1"/>
              </a:solidFill>
            </a:endParaRPr>
          </a:p>
          <a:p>
            <a:pPr marL="173490" indent="-173490">
              <a:buFont typeface="Arial" charset="0"/>
              <a:buChar char="•"/>
            </a:pPr>
            <a:r>
              <a:rPr lang="gu-IN" dirty="0"/>
              <a:t>અડવું</a:t>
            </a:r>
            <a:endParaRPr lang="fr-FR" sz="1100" dirty="0">
              <a:solidFill>
                <a:schemeClr val="accent1"/>
              </a:solidFill>
            </a:endParaRPr>
          </a:p>
          <a:p>
            <a:pPr marL="173490" indent="-173490">
              <a:buFont typeface="Arial" charset="0"/>
              <a:buChar char="•"/>
            </a:pPr>
            <a:r>
              <a:rPr lang="gu-IN" dirty="0"/>
              <a:t>ઘોંઘાટ</a:t>
            </a:r>
            <a:endParaRPr lang="fr-FR" sz="1100" dirty="0">
              <a:solidFill>
                <a:schemeClr val="accent1"/>
              </a:solidFill>
            </a:endParaRPr>
          </a:p>
          <a:p>
            <a:pPr marL="173490" indent="-173490">
              <a:buFont typeface="Arial" charset="0"/>
              <a:buChar char="•"/>
            </a:pPr>
            <a:r>
              <a:rPr lang="gu-IN" dirty="0"/>
              <a:t>અંકુશ ન રહેવું</a:t>
            </a:r>
            <a:r>
              <a:rPr lang="en-GB" sz="1100" dirty="0">
                <a:solidFill>
                  <a:schemeClr val="accent1"/>
                </a:solidFill>
              </a:rPr>
              <a:t> </a:t>
            </a:r>
            <a:endParaRPr lang="fr-FR" sz="1100" dirty="0">
              <a:solidFill>
                <a:schemeClr val="accent1"/>
              </a:solidFill>
            </a:endParaRPr>
          </a:p>
          <a:p>
            <a:pPr marL="173490" indent="-173490">
              <a:buFont typeface="Arial" charset="0"/>
              <a:buChar char="•"/>
            </a:pPr>
            <a:r>
              <a:rPr lang="gu-IN" dirty="0"/>
              <a:t>ઘૂરૂવું</a:t>
            </a:r>
            <a:endParaRPr lang="fr-FR" sz="1100" dirty="0">
              <a:solidFill>
                <a:schemeClr val="accent1"/>
              </a:solidFill>
            </a:endParaRPr>
          </a:p>
          <a:p>
            <a:pPr marL="173490" indent="-173490">
              <a:buFont typeface="Arial" charset="0"/>
              <a:buChar char="•"/>
            </a:pPr>
            <a:r>
              <a:rPr lang="gu-IN" dirty="0"/>
              <a:t>અન્ય</a:t>
            </a:r>
            <a:r>
              <a:rPr lang="en-GB" dirty="0">
                <a:solidFill>
                  <a:schemeClr val="accent1"/>
                </a:solidFill>
              </a:rPr>
              <a:t> </a:t>
            </a:r>
            <a:endParaRPr lang="fr-FR" dirty="0">
              <a:solidFill>
                <a:schemeClr val="accent1"/>
              </a:solidFill>
            </a:endParaRPr>
          </a:p>
        </p:txBody>
      </p:sp>
      <p:sp>
        <p:nvSpPr>
          <p:cNvPr id="4" name="Espace réservé du numéro de diapositive 3"/>
          <p:cNvSpPr>
            <a:spLocks noGrp="1"/>
          </p:cNvSpPr>
          <p:nvPr>
            <p:ph type="sldNum" sz="quarter" idx="10"/>
          </p:nvPr>
        </p:nvSpPr>
        <p:spPr/>
        <p:txBody>
          <a:bodyPr/>
          <a:lstStyle/>
          <a:p>
            <a:fld id="{08A90898-3483-46EC-94C7-3C6810DE366C}" type="slidenum">
              <a:rPr lang="en-GB" smtClean="0"/>
              <a:t>79</a:t>
            </a:fld>
            <a:endParaRPr lang="en-GB"/>
          </a:p>
        </p:txBody>
      </p:sp>
    </p:spTree>
    <p:extLst>
      <p:ext uri="{BB962C8B-B14F-4D97-AF65-F5344CB8AC3E}">
        <p14:creationId xmlns:p14="http://schemas.microsoft.com/office/powerpoint/2010/main" val="215231052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81188" y="255588"/>
            <a:ext cx="2932112" cy="2200275"/>
          </a:xfrm>
        </p:spPr>
      </p:sp>
      <p:sp>
        <p:nvSpPr>
          <p:cNvPr id="3" name="Notes Placeholder 2"/>
          <p:cNvSpPr>
            <a:spLocks noGrp="1"/>
          </p:cNvSpPr>
          <p:nvPr>
            <p:ph type="body" idx="1"/>
          </p:nvPr>
        </p:nvSpPr>
        <p:spPr>
          <a:xfrm>
            <a:off x="189164" y="2677055"/>
            <a:ext cx="6354306" cy="6235443"/>
          </a:xfrm>
        </p:spPr>
        <p:txBody>
          <a:bodyPr/>
          <a:lstStyle/>
          <a:p>
            <a:r>
              <a:rPr lang="gu-IN" b="1" dirty="0"/>
              <a:t>અભ્યાસ</a:t>
            </a:r>
            <a:r>
              <a:rPr lang="en-GB" b="1" dirty="0"/>
              <a:t> </a:t>
            </a:r>
            <a:r>
              <a:rPr lang="gu-IN" b="1" dirty="0"/>
              <a:t>૩</a:t>
            </a:r>
            <a:r>
              <a:rPr lang="en-GB" b="1" dirty="0"/>
              <a:t>.</a:t>
            </a:r>
            <a:r>
              <a:rPr lang="gu-IN" b="1" dirty="0"/>
              <a:t>૩</a:t>
            </a:r>
            <a:r>
              <a:rPr lang="en-GB" b="1" dirty="0"/>
              <a:t>: </a:t>
            </a:r>
            <a:r>
              <a:rPr lang="gu-IN" b="1" dirty="0"/>
              <a:t>શાંત થવા માટેના પગલાંઓ</a:t>
            </a:r>
            <a:r>
              <a:rPr lang="fr-FR" i="0" dirty="0" smtClean="0">
                <a:effectLst/>
              </a:rPr>
              <a:t> </a:t>
            </a:r>
            <a:endParaRPr lang="en-GB" dirty="0"/>
          </a:p>
          <a:p>
            <a:endParaRPr lang="en-GB" dirty="0"/>
          </a:p>
          <a:p>
            <a:r>
              <a:rPr lang="gu-IN" b="1" dirty="0"/>
              <a:t>સંકલનકારની નોંધઃ </a:t>
            </a:r>
            <a:r>
              <a:rPr lang="gu-IN" dirty="0"/>
              <a:t>આગળના અભ્યાસોની જેમજ</a:t>
            </a:r>
            <a:r>
              <a:rPr lang="en-IN" dirty="0"/>
              <a:t>, </a:t>
            </a:r>
            <a:r>
              <a:rPr lang="gu-IN" dirty="0"/>
              <a:t>આ અભ્યાસમાં પણ બે ભાગ છેઃ પહેલો ભાગ સહભાગીઓને પોતાના પરિબળો(ટ્રિગર્સ)ના લીધે થતી</a:t>
            </a:r>
            <a:r>
              <a:rPr lang="gu-IN" b="1" dirty="0"/>
              <a:t> </a:t>
            </a:r>
            <a:r>
              <a:rPr lang="gu-IN" dirty="0"/>
              <a:t>બેચેની અને તંગ પરિસ્થિતિઓને શાંત કરવા માટે લેવામાં આવતા પગલાંઓ વિશે વિચારવા પ્રોત્સાહિત કરે છે, જ્યારે બીજો ભાગ સેવાર્થી(દર્દી)ઓને શાંત પાડવામાં મદદરૂપ થતાં પગલાંઓ ઉપર કેન્દ્રિત થાય છે.  આના દ્વારા એવો ભાર મૂકવામાં છે કે દરેક જણ કોઈક વસ્તુથી ઉદાસ અથવા ગુસ્સે થઈ શકે અને આવી તંગ પરિસ્થિતિઓને શાંત પાડવા માટે વાસ્તવિક, આદરપૂર્વક અને અસરકારક રસ્તાઓ છે.</a:t>
            </a:r>
            <a:endParaRPr lang="fr-FR" dirty="0">
              <a:solidFill>
                <a:schemeClr val="accent1"/>
              </a:solidFill>
            </a:endParaRPr>
          </a:p>
          <a:p>
            <a:r>
              <a:rPr lang="en-GB" dirty="0">
                <a:solidFill>
                  <a:schemeClr val="accent1"/>
                </a:solidFill>
              </a:rPr>
              <a:t> </a:t>
            </a:r>
            <a:endParaRPr lang="fr-FR" dirty="0">
              <a:solidFill>
                <a:schemeClr val="accent1"/>
              </a:solidFill>
            </a:endParaRPr>
          </a:p>
          <a:p>
            <a:r>
              <a:rPr lang="gu-IN" dirty="0"/>
              <a:t>સહભાગીઓને તેમની તંગ પરિસ્થિતિઓને શાંત પાડવા માટેના ચોક્કસ પગલાં લેવા માટે વિચારવાનું કહીને આવકારો. જૂથને નીચેનો પ્રશ્ન પૂછોઃ</a:t>
            </a:r>
            <a:endParaRPr lang="fr-FR" dirty="0">
              <a:solidFill>
                <a:schemeClr val="accent1"/>
              </a:solidFill>
            </a:endParaRPr>
          </a:p>
          <a:p>
            <a:r>
              <a:rPr lang="en-GB" b="1" dirty="0"/>
              <a:t> </a:t>
            </a:r>
            <a:endParaRPr lang="fr-FR" dirty="0"/>
          </a:p>
          <a:p>
            <a:r>
              <a:rPr lang="gu-IN" dirty="0"/>
              <a:t>તમે જ્યારે ઉશ્કેરાયેલા અથવા હતાશ હો ત્યારે કેવા પગલાં લેશો અથવા લેવામાં આવે જેથી તમને શાંત થવામાં મદદ મળે?</a:t>
            </a:r>
            <a:endParaRPr lang="fr-FR" dirty="0"/>
          </a:p>
          <a:p>
            <a:r>
              <a:rPr lang="en-GB" dirty="0"/>
              <a:t> </a:t>
            </a:r>
            <a:endParaRPr lang="fr-FR" dirty="0"/>
          </a:p>
          <a:p>
            <a:r>
              <a:rPr lang="gu-IN" dirty="0"/>
              <a:t>૫ થી ૧૦ મિનિટના વ્યક્તિગત પ્રતિબીંબ પછી, સહભાગીઓને તેમનાં વિચારોની આપલે કરવા આવકારો. પ્રતિભાવોની સૂચિ  ફ્લિપ ચાર્ટ ઉપર લખો.  અમુક વિચારોમાં જેનો સમાવેશ થાય છે, પણ તે સીમિત નથી</a:t>
            </a:r>
            <a:r>
              <a:rPr lang="en-IN" dirty="0"/>
              <a:t>:</a:t>
            </a:r>
            <a:r>
              <a:rPr lang="gu-IN" dirty="0"/>
              <a:t> </a:t>
            </a:r>
            <a:endParaRPr lang="en-IN" dirty="0"/>
          </a:p>
          <a:p>
            <a:pPr marL="173490" indent="-173490">
              <a:buFont typeface="Arial" panose="020B0604020202020204" pitchFamily="34" charset="0"/>
              <a:buChar char="•"/>
            </a:pPr>
            <a:r>
              <a:rPr lang="gu-IN" dirty="0"/>
              <a:t>ચાલવા જવું </a:t>
            </a:r>
            <a:endParaRPr lang="en-IN" dirty="0"/>
          </a:p>
          <a:p>
            <a:pPr marL="173490" indent="-173490">
              <a:buFont typeface="Arial" panose="020B0604020202020204" pitchFamily="34" charset="0"/>
              <a:buChar char="•"/>
            </a:pPr>
            <a:r>
              <a:rPr lang="gu-IN" dirty="0"/>
              <a:t>સંગીત સાંભળવું</a:t>
            </a:r>
            <a:endParaRPr lang="en-IN" dirty="0"/>
          </a:p>
          <a:p>
            <a:pPr marL="173490" indent="-173490">
              <a:buFont typeface="Arial" panose="020B0604020202020204" pitchFamily="34" charset="0"/>
              <a:buChar char="•"/>
            </a:pPr>
            <a:r>
              <a:rPr lang="gu-IN" dirty="0"/>
              <a:t>એવા સાથે વાત કરવી જે સાંભળે</a:t>
            </a:r>
            <a:endParaRPr lang="en-IN" dirty="0"/>
          </a:p>
          <a:p>
            <a:pPr marL="173490" indent="-173490">
              <a:buFont typeface="Arial" panose="020B0604020202020204" pitchFamily="34" charset="0"/>
              <a:buChar char="•"/>
            </a:pPr>
            <a:r>
              <a:rPr lang="gu-IN" dirty="0"/>
              <a:t>એકલા સમય વિતાવવો</a:t>
            </a:r>
            <a:endParaRPr lang="en-IN" dirty="0"/>
          </a:p>
          <a:p>
            <a:pPr marL="173490" indent="-173490">
              <a:buFont typeface="Arial" panose="020B0604020202020204" pitchFamily="34" charset="0"/>
              <a:buChar char="•"/>
            </a:pPr>
            <a:r>
              <a:rPr lang="gu-IN" dirty="0"/>
              <a:t>પુસ્તક અથવા સામયિક વાંચવું</a:t>
            </a:r>
            <a:endParaRPr lang="en-IN" dirty="0"/>
          </a:p>
          <a:p>
            <a:pPr marL="173490" indent="-173490">
              <a:buFont typeface="Arial" panose="020B0604020202020204" pitchFamily="34" charset="0"/>
              <a:buChar char="•"/>
            </a:pPr>
            <a:r>
              <a:rPr lang="gu-IN" dirty="0"/>
              <a:t>ઊંડા શ્વાસોવાળી કસરત કરવી</a:t>
            </a:r>
            <a:endParaRPr lang="en-IN" dirty="0"/>
          </a:p>
          <a:p>
            <a:pPr marL="173490" indent="-173490">
              <a:buFont typeface="Arial" panose="020B0604020202020204" pitchFamily="34" charset="0"/>
              <a:buChar char="•"/>
            </a:pPr>
            <a:r>
              <a:rPr lang="gu-IN" dirty="0"/>
              <a:t>મિત્ર અથવા પરિવારના સભ્યને ફોન કરવો</a:t>
            </a:r>
            <a:endParaRPr lang="en-IN" dirty="0"/>
          </a:p>
          <a:p>
            <a:pPr marL="173490" indent="-173490">
              <a:buFont typeface="Arial" panose="020B0604020202020204" pitchFamily="34" charset="0"/>
              <a:buChar char="•"/>
            </a:pPr>
            <a:r>
              <a:rPr lang="gu-IN" dirty="0"/>
              <a:t>કાગળ ફાડવું</a:t>
            </a:r>
            <a:endParaRPr lang="en-IN" dirty="0"/>
          </a:p>
          <a:p>
            <a:pPr marL="173490" indent="-173490">
              <a:buFont typeface="Arial" panose="020B0604020202020204" pitchFamily="34" charset="0"/>
              <a:buChar char="•"/>
            </a:pPr>
            <a:r>
              <a:rPr lang="gu-IN" dirty="0"/>
              <a:t>રોજનીશી(જર્નલ) લખવી</a:t>
            </a:r>
            <a:endParaRPr lang="en-IN" dirty="0"/>
          </a:p>
          <a:p>
            <a:pPr marL="173490" indent="-173490">
              <a:buFont typeface="Arial" panose="020B0604020202020204" pitchFamily="34" charset="0"/>
              <a:buChar char="•"/>
            </a:pPr>
            <a:r>
              <a:rPr lang="gu-IN" dirty="0"/>
              <a:t>ગરમ અથવા ઠંડા પાણીથી નહાવું</a:t>
            </a:r>
            <a:endParaRPr lang="en-IN" dirty="0"/>
          </a:p>
          <a:p>
            <a:pPr marL="173490" indent="-173490">
              <a:buFont typeface="Arial" panose="020B0604020202020204" pitchFamily="34" charset="0"/>
              <a:buChar char="•"/>
            </a:pPr>
            <a:r>
              <a:rPr lang="gu-IN" dirty="0"/>
              <a:t>ઓશિકામાં મોઢું નાખીને ચીસો પાડવી</a:t>
            </a:r>
            <a:endParaRPr lang="en-IN" dirty="0"/>
          </a:p>
          <a:p>
            <a:pPr marL="173490" indent="-173490">
              <a:buFont typeface="Arial" panose="020B0604020202020204" pitchFamily="34" charset="0"/>
              <a:buChar char="•"/>
            </a:pPr>
            <a:r>
              <a:rPr lang="gu-IN" dirty="0"/>
              <a:t>શાંત ઓરડીમાં બેસવું</a:t>
            </a:r>
            <a:endParaRPr lang="en-IN" dirty="0"/>
          </a:p>
          <a:p>
            <a:pPr marL="173490" indent="-173490">
              <a:buFont typeface="Arial" panose="020B0604020202020204" pitchFamily="34" charset="0"/>
              <a:buChar char="•"/>
            </a:pPr>
            <a:r>
              <a:rPr lang="gu-IN" dirty="0"/>
              <a:t>આધ્યાત્મિક પ્રથાઓઃ પ્રાર્થના, ધ્યાન ધરવું, વગેરે.</a:t>
            </a:r>
            <a:endParaRPr lang="fr-FR" dirty="0">
              <a:solidFill>
                <a:schemeClr val="accent1"/>
              </a:solidFill>
            </a:endParaRPr>
          </a:p>
          <a:p>
            <a:endParaRPr lang="en-GB" dirty="0"/>
          </a:p>
        </p:txBody>
      </p:sp>
      <p:sp>
        <p:nvSpPr>
          <p:cNvPr id="4" name="Slide Number Placeholder 3"/>
          <p:cNvSpPr>
            <a:spLocks noGrp="1"/>
          </p:cNvSpPr>
          <p:nvPr>
            <p:ph type="sldNum" sz="quarter" idx="10"/>
          </p:nvPr>
        </p:nvSpPr>
        <p:spPr/>
        <p:txBody>
          <a:bodyPr/>
          <a:lstStyle/>
          <a:p>
            <a:fld id="{08A90898-3483-46EC-94C7-3C6810DE366C}" type="slidenum">
              <a:rPr lang="en-GB" smtClean="0"/>
              <a:t>80</a:t>
            </a:fld>
            <a:endParaRPr lang="en-GB" dirty="0"/>
          </a:p>
        </p:txBody>
      </p:sp>
    </p:spTree>
    <p:extLst>
      <p:ext uri="{BB962C8B-B14F-4D97-AF65-F5344CB8AC3E}">
        <p14:creationId xmlns:p14="http://schemas.microsoft.com/office/powerpoint/2010/main" val="216796853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gu-IN" dirty="0"/>
              <a:t>તમે સૂચિ બનાવી લીધા પછી, સેવાર્થી(દર્દી)ઓને શાંત પાડવા માટે ચોક્કસ પગલાંઓ લઈ શકાય તેની સૂચિ સાથે મળીને બનાવવા માટે જૂથને આવકારો. જૂથને નીચે આપેલો પ્રશ્ન પૂછો અને તમે જે સૂચિ બનાવી એની બાજુમાં વિચારોની એક નવી સૂચિ બનાવો (ઉદાહરણોની સમાન સૂચિ માટે નીચે જૂઓ)</a:t>
            </a:r>
            <a:r>
              <a:rPr lang="en-IN" dirty="0"/>
              <a:t>:</a:t>
            </a:r>
            <a:endParaRPr lang="fr-FR" dirty="0">
              <a:solidFill>
                <a:schemeClr val="accent1"/>
              </a:solidFill>
            </a:endParaRPr>
          </a:p>
          <a:p>
            <a:r>
              <a:rPr lang="en-GB" dirty="0"/>
              <a:t> </a:t>
            </a:r>
            <a:endParaRPr lang="fr-FR" dirty="0"/>
          </a:p>
          <a:p>
            <a:r>
              <a:rPr lang="gu-IN" dirty="0"/>
              <a:t>જ્યારે સ્વાર્થી(દર્દી)ઓ ઉશ્કેરાયેલા અથવા હતાશ  હોય ત્યારે તેમને જાતે શાંત કરવા માટે કેવા પગલાંઓ લઈ શકાય?</a:t>
            </a:r>
            <a:endParaRPr lang="fr-FR" dirty="0"/>
          </a:p>
          <a:p>
            <a:r>
              <a:rPr lang="en-GB" dirty="0"/>
              <a:t> </a:t>
            </a:r>
            <a:endParaRPr lang="fr-FR" dirty="0"/>
          </a:p>
          <a:p>
            <a:r>
              <a:rPr lang="gu-IN" b="1" u="sng" dirty="0"/>
              <a:t>ઉદાહરણોની સૂચિ(પણ આ સીમિત નથી)</a:t>
            </a:r>
            <a:r>
              <a:rPr lang="en-IN" u="sng" dirty="0"/>
              <a:t>:</a:t>
            </a:r>
            <a:endParaRPr lang="en-IN" dirty="0"/>
          </a:p>
          <a:p>
            <a:pPr marL="173490" indent="-173490">
              <a:buFont typeface="Arial" panose="020B0604020202020204" pitchFamily="34" charset="0"/>
              <a:buChar char="•"/>
            </a:pPr>
            <a:r>
              <a:rPr lang="gu-IN" dirty="0"/>
              <a:t>ચાલવા જવું </a:t>
            </a:r>
            <a:endParaRPr lang="en-IN" dirty="0"/>
          </a:p>
          <a:p>
            <a:pPr marL="173490" indent="-173490">
              <a:buFont typeface="Arial" panose="020B0604020202020204" pitchFamily="34" charset="0"/>
              <a:buChar char="•"/>
            </a:pPr>
            <a:r>
              <a:rPr lang="gu-IN" dirty="0"/>
              <a:t>સંગીત સાંભળવું</a:t>
            </a:r>
            <a:endParaRPr lang="en-IN" dirty="0"/>
          </a:p>
          <a:p>
            <a:pPr marL="173490" indent="-173490">
              <a:buFont typeface="Arial" panose="020B0604020202020204" pitchFamily="34" charset="0"/>
              <a:buChar char="•"/>
            </a:pPr>
            <a:r>
              <a:rPr lang="gu-IN" dirty="0"/>
              <a:t>એવા સાથે વાત કરવી જે સાંભળે</a:t>
            </a:r>
            <a:endParaRPr lang="en-IN" dirty="0"/>
          </a:p>
          <a:p>
            <a:pPr marL="173490" indent="-173490">
              <a:buFont typeface="Arial" panose="020B0604020202020204" pitchFamily="34" charset="0"/>
              <a:buChar char="•"/>
            </a:pPr>
            <a:r>
              <a:rPr lang="gu-IN" dirty="0"/>
              <a:t>એકલા સમય વિતાવવો</a:t>
            </a:r>
            <a:endParaRPr lang="en-IN" dirty="0"/>
          </a:p>
          <a:p>
            <a:pPr marL="173490" indent="-173490">
              <a:buFont typeface="Arial" panose="020B0604020202020204" pitchFamily="34" charset="0"/>
              <a:buChar char="•"/>
            </a:pPr>
            <a:r>
              <a:rPr lang="gu-IN" dirty="0"/>
              <a:t>પુસ્તક અથવા સામયિક વાંચવું</a:t>
            </a:r>
            <a:endParaRPr lang="en-IN" dirty="0"/>
          </a:p>
          <a:p>
            <a:pPr marL="173490" indent="-173490">
              <a:buFont typeface="Arial" panose="020B0604020202020204" pitchFamily="34" charset="0"/>
              <a:buChar char="•"/>
            </a:pPr>
            <a:r>
              <a:rPr lang="gu-IN" dirty="0"/>
              <a:t>ઊંડા શ્વાસોવાળી કસરત કરવી</a:t>
            </a:r>
            <a:endParaRPr lang="en-IN" dirty="0"/>
          </a:p>
          <a:p>
            <a:pPr marL="173490" indent="-173490">
              <a:buFont typeface="Arial" panose="020B0604020202020204" pitchFamily="34" charset="0"/>
              <a:buChar char="•"/>
            </a:pPr>
            <a:r>
              <a:rPr lang="gu-IN" dirty="0"/>
              <a:t>મિત્ર અથવા પરિવારના સભ્યને ફોન કરવો</a:t>
            </a:r>
            <a:endParaRPr lang="en-IN" dirty="0"/>
          </a:p>
          <a:p>
            <a:pPr marL="173490" indent="-173490">
              <a:buFont typeface="Arial" panose="020B0604020202020204" pitchFamily="34" charset="0"/>
              <a:buChar char="•"/>
            </a:pPr>
            <a:r>
              <a:rPr lang="gu-IN" dirty="0"/>
              <a:t>કાગળ ફાડવું</a:t>
            </a:r>
            <a:endParaRPr lang="en-IN" dirty="0"/>
          </a:p>
          <a:p>
            <a:pPr marL="173490" indent="-173490">
              <a:buFont typeface="Arial" panose="020B0604020202020204" pitchFamily="34" charset="0"/>
              <a:buChar char="•"/>
            </a:pPr>
            <a:r>
              <a:rPr lang="gu-IN" dirty="0"/>
              <a:t>રોજનીશી(જર્નલ) લખવી</a:t>
            </a:r>
            <a:endParaRPr lang="en-IN" dirty="0"/>
          </a:p>
          <a:p>
            <a:pPr marL="173490" indent="-173490">
              <a:buFont typeface="Arial" panose="020B0604020202020204" pitchFamily="34" charset="0"/>
              <a:buChar char="•"/>
            </a:pPr>
            <a:r>
              <a:rPr lang="gu-IN" dirty="0"/>
              <a:t>ગરમ અથવા ઠંડા પાણીથી નહાવું</a:t>
            </a:r>
            <a:endParaRPr lang="en-IN" dirty="0"/>
          </a:p>
          <a:p>
            <a:pPr marL="173490" indent="-173490">
              <a:buFont typeface="Arial" panose="020B0604020202020204" pitchFamily="34" charset="0"/>
              <a:buChar char="•"/>
            </a:pPr>
            <a:r>
              <a:rPr lang="gu-IN" dirty="0"/>
              <a:t>ઓશિકામાં મોઢું નાખીને ચીસો પાડવી</a:t>
            </a:r>
            <a:endParaRPr lang="en-IN" dirty="0"/>
          </a:p>
          <a:p>
            <a:pPr marL="173490" indent="-173490">
              <a:buFont typeface="Arial" panose="020B0604020202020204" pitchFamily="34" charset="0"/>
              <a:buChar char="•"/>
            </a:pPr>
            <a:r>
              <a:rPr lang="gu-IN" dirty="0"/>
              <a:t>શાંત ઓરડીમાં બેસવું</a:t>
            </a:r>
            <a:endParaRPr lang="en-IN" dirty="0"/>
          </a:p>
          <a:p>
            <a:pPr marL="173490" indent="-173490">
              <a:buFont typeface="Arial" panose="020B0604020202020204" pitchFamily="34" charset="0"/>
              <a:buChar char="•"/>
            </a:pPr>
            <a:r>
              <a:rPr lang="gu-IN" dirty="0"/>
              <a:t>આધ્યાત્મિક પ્રથાઓઃ પ્રાર્થના, ધ્યાન ધરવું, વગેરે.</a:t>
            </a:r>
            <a:endParaRPr lang="fr-FR" dirty="0">
              <a:solidFill>
                <a:schemeClr val="accent1"/>
              </a:solidFill>
            </a:endParaRPr>
          </a:p>
          <a:p>
            <a:endParaRPr lang="en-GB" dirty="0"/>
          </a:p>
        </p:txBody>
      </p:sp>
      <p:sp>
        <p:nvSpPr>
          <p:cNvPr id="4" name="Espace réservé du numéro de diapositive 3"/>
          <p:cNvSpPr>
            <a:spLocks noGrp="1"/>
          </p:cNvSpPr>
          <p:nvPr>
            <p:ph type="sldNum" sz="quarter" idx="10"/>
          </p:nvPr>
        </p:nvSpPr>
        <p:spPr/>
        <p:txBody>
          <a:bodyPr/>
          <a:lstStyle/>
          <a:p>
            <a:fld id="{08A90898-3483-46EC-94C7-3C6810DE366C}" type="slidenum">
              <a:rPr lang="en-GB" smtClean="0"/>
              <a:t>81</a:t>
            </a:fld>
            <a:endParaRPr lang="en-GB"/>
          </a:p>
        </p:txBody>
      </p:sp>
    </p:spTree>
    <p:extLst>
      <p:ext uri="{BB962C8B-B14F-4D97-AF65-F5344CB8AC3E}">
        <p14:creationId xmlns:p14="http://schemas.microsoft.com/office/powerpoint/2010/main" val="1019201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10"/>
          </p:nvPr>
        </p:nvSpPr>
        <p:spPr/>
        <p:txBody>
          <a:bodyPr/>
          <a:lstStyle/>
          <a:p>
            <a:fld id="{08A90898-3483-46EC-94C7-3C6810DE366C}" type="slidenum">
              <a:rPr lang="en-GB" smtClean="0"/>
              <a:t>8</a:t>
            </a:fld>
            <a:endParaRPr lang="en-GB"/>
          </a:p>
        </p:txBody>
      </p:sp>
    </p:spTree>
    <p:extLst>
      <p:ext uri="{BB962C8B-B14F-4D97-AF65-F5344CB8AC3E}">
        <p14:creationId xmlns:p14="http://schemas.microsoft.com/office/powerpoint/2010/main" val="42894994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gu-IN" b="1" dirty="0"/>
              <a:t>પ્રસ્તુતિ ૩.૪</a:t>
            </a:r>
            <a:r>
              <a:rPr lang="en-GB" b="1" dirty="0"/>
              <a:t>: </a:t>
            </a:r>
            <a:r>
              <a:rPr lang="gu-IN" b="1" dirty="0"/>
              <a:t>પરિબળો(ટ્રિગર્સ)ને સંભાળવા માટેની વ્યક્તિગત યોજનાઓ</a:t>
            </a:r>
            <a:r>
              <a:rPr lang="en-GB" b="1" dirty="0"/>
              <a:t> </a:t>
            </a:r>
          </a:p>
          <a:p>
            <a:endParaRPr lang="en-GB" b="1" dirty="0"/>
          </a:p>
          <a:p>
            <a:pPr defTabSz="925281">
              <a:defRPr/>
            </a:pPr>
            <a:r>
              <a:rPr lang="gu-IN" b="1" dirty="0"/>
              <a:t>સંકલનકારની નોંધઃ </a:t>
            </a:r>
            <a:r>
              <a:rPr lang="gu-IN" dirty="0"/>
              <a:t>આ પ્રસ્તુતિ,</a:t>
            </a:r>
            <a:r>
              <a:rPr lang="gu-IN" b="1" dirty="0"/>
              <a:t> </a:t>
            </a:r>
            <a:r>
              <a:rPr lang="gu-IN" dirty="0"/>
              <a:t>પરિબળો(ટ્રિગર્સ)નું સંચાલન કરવા માટે,</a:t>
            </a:r>
            <a:r>
              <a:rPr lang="gu-IN" b="1" dirty="0"/>
              <a:t> </a:t>
            </a:r>
            <a:r>
              <a:rPr lang="gu-IN" dirty="0"/>
              <a:t>આગળના બે અભ્યાસોમાં દર્શાવેલી વ્યક્તિગત યોજનાઓ બનાવીને વિકસાવવાની પ્રક્રિયાને લાગુ પાડશે. જૂથે પ્રસ્તુત કરેલા મગજ કસતા</a:t>
            </a:r>
            <a:r>
              <a:rPr lang="gu-IN" i="1" dirty="0"/>
              <a:t>(બ્રેન-સ્ટોર્મીંગ)</a:t>
            </a:r>
            <a:r>
              <a:rPr lang="gu-IN" dirty="0"/>
              <a:t> પ્રયોગોના પ્રતિભાવો વચ્ચે જોડાણ બતાવવાથી સહભાગીઓ તેમની યોજનાઓને વધુ અનુરૂપ અને અગત્યની બનાવી શકશે.</a:t>
            </a:r>
            <a:endParaRPr lang="fr-FR" dirty="0">
              <a:solidFill>
                <a:schemeClr val="accent1"/>
              </a:solidFill>
            </a:endParaRPr>
          </a:p>
          <a:p>
            <a:endParaRPr lang="en-GB" i="0" dirty="0">
              <a:solidFill>
                <a:schemeClr val="accent1"/>
              </a:solidFill>
            </a:endParaRPr>
          </a:p>
        </p:txBody>
      </p:sp>
      <p:sp>
        <p:nvSpPr>
          <p:cNvPr id="4" name="Slide Number Placeholder 3"/>
          <p:cNvSpPr>
            <a:spLocks noGrp="1"/>
          </p:cNvSpPr>
          <p:nvPr>
            <p:ph type="sldNum" sz="quarter" idx="10"/>
          </p:nvPr>
        </p:nvSpPr>
        <p:spPr/>
        <p:txBody>
          <a:bodyPr/>
          <a:lstStyle/>
          <a:p>
            <a:fld id="{08A90898-3483-46EC-94C7-3C6810DE366C}" type="slidenum">
              <a:rPr lang="en-GB" smtClean="0"/>
              <a:t>82</a:t>
            </a:fld>
            <a:endParaRPr lang="en-GB"/>
          </a:p>
        </p:txBody>
      </p:sp>
    </p:spTree>
    <p:extLst>
      <p:ext uri="{BB962C8B-B14F-4D97-AF65-F5344CB8AC3E}">
        <p14:creationId xmlns:p14="http://schemas.microsoft.com/office/powerpoint/2010/main" val="159363087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gu-IN" sz="1200" kern="1200" dirty="0" smtClean="0">
                <a:solidFill>
                  <a:schemeClr val="tx1"/>
                </a:solidFill>
                <a:effectLst/>
                <a:latin typeface="+mn-lt"/>
                <a:ea typeface="+mn-ea"/>
                <a:cs typeface="+mn-cs"/>
              </a:rPr>
              <a:t>વ્યક્તિગત યોજનાઓનો હેતુ એ છે એ કે કર્મચારીઓ અને સેવાર્થી(દર્દી)ઓને તંગ પરિસ્થિતિ સર્જાવાથી પહેલાં ચેતવણીના ચિહ્નો આપે અને નક્કી કરેલાં પગલાંઓ દ્વારા તેને ઉગ્ર બનતા અટકાવી શકાય   </a:t>
            </a:r>
            <a:endParaRPr lang="en-IN" sz="1200" kern="1200" dirty="0" smtClean="0">
              <a:solidFill>
                <a:schemeClr val="tx1"/>
              </a:solidFill>
              <a:effectLst/>
              <a:latin typeface="+mn-lt"/>
              <a:ea typeface="+mn-ea"/>
              <a:cs typeface="+mn-cs"/>
            </a:endParaRPr>
          </a:p>
          <a:p>
            <a:pPr marL="173490" indent="-173490">
              <a:buFont typeface="Arial" panose="020B0604020202020204" pitchFamily="34" charset="0"/>
              <a:buChar char="•"/>
            </a:pPr>
            <a:endParaRPr lang="en-GB" dirty="0"/>
          </a:p>
          <a:p>
            <a:pPr marL="171450" indent="-171450">
              <a:buFont typeface="Arial" panose="020B0604020202020204" pitchFamily="34" charset="0"/>
              <a:buChar char="•"/>
            </a:pPr>
            <a:r>
              <a:rPr lang="gu-IN" sz="1200" kern="1200" dirty="0" smtClean="0">
                <a:solidFill>
                  <a:schemeClr val="tx1"/>
                </a:solidFill>
                <a:effectLst/>
                <a:latin typeface="+mn-lt"/>
                <a:ea typeface="+mn-ea"/>
                <a:cs typeface="+mn-cs"/>
              </a:rPr>
              <a:t>યોજનાઓ કર્મચારીઓ અને સેવાર્થી(દર્દી)ઓના સહકારથી બનાવવી જોઈએ અને બન્ને ભાગીદારોની સહમતીથી તેમાં શાંત પાડવાની વ્યૂહરચનાઓનો સમાવેશ હોવો જોઈએ. </a:t>
            </a:r>
            <a:endParaRPr lang="en-IN" sz="1200" kern="1200" dirty="0" smtClean="0">
              <a:solidFill>
                <a:schemeClr val="tx1"/>
              </a:solidFill>
              <a:effectLst/>
              <a:latin typeface="+mn-lt"/>
              <a:ea typeface="+mn-ea"/>
              <a:cs typeface="+mn-cs"/>
            </a:endParaRPr>
          </a:p>
          <a:p>
            <a:endParaRPr lang="en-GB" baseline="0" dirty="0" smtClean="0"/>
          </a:p>
          <a:p>
            <a:endParaRPr lang="en-GB" baseline="0" dirty="0" smtClean="0"/>
          </a:p>
          <a:p>
            <a:r>
              <a:rPr lang="en-GB" b="1" dirty="0" smtClean="0"/>
              <a:t>Sources</a:t>
            </a:r>
            <a:r>
              <a:rPr lang="en-GB" dirty="0" smtClean="0"/>
              <a:t>: </a:t>
            </a:r>
            <a:r>
              <a:rPr lang="en-GB" dirty="0"/>
              <a:t>National Association of State Mental Health Program Directors (NASMHPD). (2006). </a:t>
            </a:r>
            <a:r>
              <a:rPr lang="en-GB" i="1" dirty="0"/>
              <a:t>Training curriculum for the reduction of seclusion and restraint</a:t>
            </a:r>
            <a:r>
              <a:rPr lang="en-GB" dirty="0"/>
              <a:t>. Alexandria: National Association of State Mental Health Program Directors</a:t>
            </a:r>
            <a:r>
              <a:rPr lang="en-GB" dirty="0" smtClean="0"/>
              <a:t>.;</a:t>
            </a:r>
            <a:r>
              <a:rPr lang="en-GB" baseline="0" dirty="0" smtClean="0"/>
              <a:t> </a:t>
            </a:r>
            <a:r>
              <a:rPr lang="en-GB" dirty="0" smtClean="0"/>
              <a:t>O’Hagan </a:t>
            </a:r>
            <a:r>
              <a:rPr lang="en-GB" dirty="0"/>
              <a:t>M, </a:t>
            </a:r>
            <a:r>
              <a:rPr lang="en-GB" dirty="0" err="1"/>
              <a:t>Divis</a:t>
            </a:r>
            <a:r>
              <a:rPr lang="en-GB" dirty="0"/>
              <a:t> M, Long J. (2008). </a:t>
            </a:r>
            <a:r>
              <a:rPr lang="en-GB" i="1" dirty="0"/>
              <a:t>Best Practice in the reduction and elimination of seclusion and restraint; Seclusion. Time for change</a:t>
            </a:r>
            <a:r>
              <a:rPr lang="en-GB" dirty="0"/>
              <a:t>. Auckland: </a:t>
            </a:r>
            <a:r>
              <a:rPr lang="en-GB" dirty="0" err="1"/>
              <a:t>Te</a:t>
            </a:r>
            <a:r>
              <a:rPr lang="en-GB" dirty="0"/>
              <a:t> </a:t>
            </a:r>
            <a:r>
              <a:rPr lang="en-GB" dirty="0" err="1"/>
              <a:t>Pou</a:t>
            </a:r>
            <a:r>
              <a:rPr lang="en-GB" dirty="0"/>
              <a:t> </a:t>
            </a:r>
            <a:r>
              <a:rPr lang="en-GB" dirty="0" err="1"/>
              <a:t>Te</a:t>
            </a:r>
            <a:r>
              <a:rPr lang="en-GB" dirty="0"/>
              <a:t> </a:t>
            </a:r>
            <a:r>
              <a:rPr lang="en-GB" dirty="0" err="1"/>
              <a:t>Whakaaro</a:t>
            </a:r>
            <a:r>
              <a:rPr lang="en-GB" dirty="0"/>
              <a:t> Nui: the National Centre of Mental Health Research, Information and Workforce Development.</a:t>
            </a:r>
          </a:p>
          <a:p>
            <a:endParaRPr lang="en-GB" dirty="0"/>
          </a:p>
        </p:txBody>
      </p:sp>
      <p:sp>
        <p:nvSpPr>
          <p:cNvPr id="4" name="Slide Number Placeholder 3"/>
          <p:cNvSpPr>
            <a:spLocks noGrp="1"/>
          </p:cNvSpPr>
          <p:nvPr>
            <p:ph type="sldNum" sz="quarter" idx="10"/>
          </p:nvPr>
        </p:nvSpPr>
        <p:spPr/>
        <p:txBody>
          <a:bodyPr/>
          <a:lstStyle/>
          <a:p>
            <a:fld id="{5773C815-CE39-4F62-A0DA-8630C6035D8D}" type="slidenum">
              <a:rPr lang="en-GB" smtClean="0"/>
              <a:t>83</a:t>
            </a:fld>
            <a:endParaRPr lang="en-GB"/>
          </a:p>
        </p:txBody>
      </p:sp>
    </p:spTree>
    <p:extLst>
      <p:ext uri="{BB962C8B-B14F-4D97-AF65-F5344CB8AC3E}">
        <p14:creationId xmlns:p14="http://schemas.microsoft.com/office/powerpoint/2010/main" val="352565214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endParaRPr lang="en-GB" baseline="0" dirty="0" smtClean="0"/>
          </a:p>
          <a:p>
            <a:pPr defTabSz="906498">
              <a:defRPr/>
            </a:pPr>
            <a:r>
              <a:rPr lang="en-GB" b="1" dirty="0" smtClean="0"/>
              <a:t>Sources</a:t>
            </a:r>
            <a:r>
              <a:rPr lang="en-GB" dirty="0" smtClean="0"/>
              <a:t>:</a:t>
            </a:r>
            <a:r>
              <a:rPr lang="en-GB" baseline="0" dirty="0" smtClean="0"/>
              <a:t> </a:t>
            </a:r>
            <a:r>
              <a:rPr lang="en-GB" dirty="0"/>
              <a:t>Emanuel LL, Taylor L, </a:t>
            </a:r>
            <a:r>
              <a:rPr lang="en-GB" dirty="0" err="1"/>
              <a:t>Hain</a:t>
            </a:r>
            <a:r>
              <a:rPr lang="en-GB" dirty="0"/>
              <a:t> A, </a:t>
            </a:r>
            <a:r>
              <a:rPr lang="en-GB" dirty="0" err="1"/>
              <a:t>Combes</a:t>
            </a:r>
            <a:r>
              <a:rPr lang="en-GB" dirty="0"/>
              <a:t> JR, </a:t>
            </a:r>
            <a:r>
              <a:rPr lang="en-GB" dirty="0" err="1"/>
              <a:t>Hatlie</a:t>
            </a:r>
            <a:r>
              <a:rPr lang="en-GB" dirty="0"/>
              <a:t> MJ, Karsh B, Lau DT, </a:t>
            </a:r>
            <a:r>
              <a:rPr lang="en-GB" dirty="0" err="1"/>
              <a:t>Shalowitz</a:t>
            </a:r>
            <a:r>
              <a:rPr lang="en-GB" dirty="0"/>
              <a:t> J, Shaw T, Walton M, eds. </a:t>
            </a:r>
            <a:r>
              <a:rPr lang="en-GB" i="1" dirty="0"/>
              <a:t>The Patient Safety Education Program - Canada (PSEP - Canada) Curriculum: Module 13d: </a:t>
            </a:r>
            <a:r>
              <a:rPr lang="en-US" i="1" dirty="0"/>
              <a:t>Mental Health Care: Seclusion and Restraints: When All Else Fails</a:t>
            </a:r>
            <a:r>
              <a:rPr lang="en-US" dirty="0"/>
              <a:t>. PSEP - Canada and the Ontario Hospital Association (OHA). Ottawa, 2010.; Center for Mental Health Services, Substance Abuse and Mental </a:t>
            </a:r>
            <a:r>
              <a:rPr lang="en-GB" dirty="0"/>
              <a:t>Health Services Administration</a:t>
            </a:r>
            <a:r>
              <a:rPr lang="en-US" dirty="0"/>
              <a:t> (SAMHSA), (2005).</a:t>
            </a:r>
            <a:r>
              <a:rPr lang="en-US" i="1" dirty="0"/>
              <a:t> Roadmap to seclusion and restraint free mental health services: </a:t>
            </a:r>
            <a:r>
              <a:rPr lang="en-GB" i="1" dirty="0"/>
              <a:t>Module1: The personal experience of seclusion and restraint</a:t>
            </a:r>
            <a:r>
              <a:rPr lang="en-US" i="1" dirty="0"/>
              <a:t>. </a:t>
            </a:r>
            <a:r>
              <a:rPr lang="en-US" dirty="0"/>
              <a:t>DHHS Pub. No. (SMA) 05-4055. Rockville, MD: SAMHSA.</a:t>
            </a:r>
            <a:r>
              <a:rPr lang="en-GB" i="1" dirty="0"/>
              <a:t> Accessed 2 December 2014 from </a:t>
            </a:r>
            <a:r>
              <a:rPr lang="en-GB" i="1" u="sng" dirty="0">
                <a:hlinkClick r:id="rId3"/>
              </a:rPr>
              <a:t>http://www.asca.net/system/assets/attachments/2661/Roadmap_Seclusion.pdf?1301083296</a:t>
            </a:r>
            <a:endParaRPr lang="en-GB" baseline="0" dirty="0" smtClean="0"/>
          </a:p>
        </p:txBody>
      </p:sp>
      <p:sp>
        <p:nvSpPr>
          <p:cNvPr id="4" name="Slide Number Placeholder 3"/>
          <p:cNvSpPr>
            <a:spLocks noGrp="1"/>
          </p:cNvSpPr>
          <p:nvPr>
            <p:ph type="sldNum" sz="quarter" idx="10"/>
          </p:nvPr>
        </p:nvSpPr>
        <p:spPr/>
        <p:txBody>
          <a:bodyPr/>
          <a:lstStyle/>
          <a:p>
            <a:fld id="{5773C815-CE39-4F62-A0DA-8630C6035D8D}" type="slidenum">
              <a:rPr lang="en-GB" smtClean="0"/>
              <a:t>84</a:t>
            </a:fld>
            <a:endParaRPr lang="en-GB"/>
          </a:p>
        </p:txBody>
      </p:sp>
    </p:spTree>
    <p:extLst>
      <p:ext uri="{BB962C8B-B14F-4D97-AF65-F5344CB8AC3E}">
        <p14:creationId xmlns:p14="http://schemas.microsoft.com/office/powerpoint/2010/main" val="420774652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endParaRPr lang="en-GB" baseline="0" dirty="0" smtClean="0"/>
          </a:p>
          <a:p>
            <a:pPr defTabSz="906498">
              <a:defRPr/>
            </a:pPr>
            <a:r>
              <a:rPr lang="en-GB" b="1" dirty="0" smtClean="0"/>
              <a:t>Sources</a:t>
            </a:r>
            <a:r>
              <a:rPr lang="en-GB" dirty="0" smtClean="0"/>
              <a:t>:</a:t>
            </a:r>
            <a:r>
              <a:rPr lang="en-GB" baseline="0" dirty="0" smtClean="0"/>
              <a:t> </a:t>
            </a:r>
            <a:r>
              <a:rPr lang="en-GB" i="1" baseline="0" dirty="0" smtClean="0"/>
              <a:t>In Their Own Words</a:t>
            </a:r>
            <a:r>
              <a:rPr lang="en-GB" i="0" baseline="0" dirty="0" smtClean="0"/>
              <a:t>. Maine Trauma Advisory Groups Report 2007, 2007.; </a:t>
            </a:r>
            <a:r>
              <a:rPr lang="en-US" dirty="0"/>
              <a:t>Center for Mental Health Services, Substance Abuse and Mental </a:t>
            </a:r>
            <a:r>
              <a:rPr lang="en-GB" dirty="0"/>
              <a:t>Health Services Administration</a:t>
            </a:r>
            <a:r>
              <a:rPr lang="en-US" dirty="0"/>
              <a:t> (SAMHSA), (2005).</a:t>
            </a:r>
            <a:r>
              <a:rPr lang="en-US" i="1" dirty="0"/>
              <a:t> Roadmap to seclusion and restraint free mental health services: </a:t>
            </a:r>
            <a:r>
              <a:rPr lang="en-GB" i="1" dirty="0"/>
              <a:t>Module1: The personal experience of seclusion and restraint</a:t>
            </a:r>
            <a:r>
              <a:rPr lang="en-US" i="1" dirty="0"/>
              <a:t>. </a:t>
            </a:r>
            <a:r>
              <a:rPr lang="en-US" dirty="0"/>
              <a:t>DHHS Pub. No. (SMA) 05-4055. Rockville, MD: SAMHSA.</a:t>
            </a:r>
            <a:r>
              <a:rPr lang="en-GB" i="1" dirty="0"/>
              <a:t> Accessed 2 December 2014 from </a:t>
            </a:r>
            <a:r>
              <a:rPr lang="en-GB" i="1" u="sng" dirty="0">
                <a:hlinkClick r:id="rId3"/>
              </a:rPr>
              <a:t>http://www.asca.net/system/assets/attachments/2661/Roadmap_Seclusion.pdf?1301083296</a:t>
            </a:r>
            <a:endParaRPr lang="en-GB" b="0" baseline="0" dirty="0" smtClean="0"/>
          </a:p>
        </p:txBody>
      </p:sp>
      <p:sp>
        <p:nvSpPr>
          <p:cNvPr id="4" name="Slide Number Placeholder 3"/>
          <p:cNvSpPr>
            <a:spLocks noGrp="1"/>
          </p:cNvSpPr>
          <p:nvPr>
            <p:ph type="sldNum" sz="quarter" idx="10"/>
          </p:nvPr>
        </p:nvSpPr>
        <p:spPr/>
        <p:txBody>
          <a:bodyPr/>
          <a:lstStyle/>
          <a:p>
            <a:fld id="{5773C815-CE39-4F62-A0DA-8630C6035D8D}" type="slidenum">
              <a:rPr lang="en-GB" smtClean="0"/>
              <a:t>85</a:t>
            </a:fld>
            <a:endParaRPr lang="en-GB"/>
          </a:p>
        </p:txBody>
      </p:sp>
    </p:spTree>
    <p:extLst>
      <p:ext uri="{BB962C8B-B14F-4D97-AF65-F5344CB8AC3E}">
        <p14:creationId xmlns:p14="http://schemas.microsoft.com/office/powerpoint/2010/main" val="74969267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solidFill>
                <a:srgbClr val="FF0000"/>
              </a:solidFill>
            </a:endParaRPr>
          </a:p>
        </p:txBody>
      </p:sp>
      <p:sp>
        <p:nvSpPr>
          <p:cNvPr id="4" name="Slide Number Placeholder 3"/>
          <p:cNvSpPr>
            <a:spLocks noGrp="1"/>
          </p:cNvSpPr>
          <p:nvPr>
            <p:ph type="sldNum" sz="quarter" idx="10"/>
          </p:nvPr>
        </p:nvSpPr>
        <p:spPr/>
        <p:txBody>
          <a:bodyPr/>
          <a:lstStyle/>
          <a:p>
            <a:fld id="{5773C815-CE39-4F62-A0DA-8630C6035D8D}" type="slidenum">
              <a:rPr lang="en-GB" smtClean="0"/>
              <a:t>86</a:t>
            </a:fld>
            <a:endParaRPr lang="en-GB"/>
          </a:p>
        </p:txBody>
      </p:sp>
    </p:spTree>
    <p:extLst>
      <p:ext uri="{BB962C8B-B14F-4D97-AF65-F5344CB8AC3E}">
        <p14:creationId xmlns:p14="http://schemas.microsoft.com/office/powerpoint/2010/main" val="32735543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endParaRPr lang="en-GB" baseline="0" dirty="0" smtClean="0"/>
          </a:p>
          <a:p>
            <a:pPr defTabSz="906498">
              <a:defRPr/>
            </a:pPr>
            <a:r>
              <a:rPr lang="en-GB" b="1" dirty="0" smtClean="0"/>
              <a:t>Sources</a:t>
            </a:r>
            <a:r>
              <a:rPr lang="en-GB" dirty="0" smtClean="0"/>
              <a:t>: </a:t>
            </a:r>
            <a:r>
              <a:rPr lang="en-GB" i="1" baseline="0" dirty="0" smtClean="0"/>
              <a:t>National Executive Training Institute (NETI). (2005). Training curriculum for reduction of seclusion and restraint. Draft curriculum manual. Alexandria, VA: National Association of State Mental Health Program Directors (NASMHPD), National Technical Assistance </a:t>
            </a:r>
            <a:r>
              <a:rPr lang="en-GB" i="1" baseline="0" dirty="0" err="1" smtClean="0"/>
              <a:t>Center</a:t>
            </a:r>
            <a:r>
              <a:rPr lang="en-GB" i="1" baseline="0" dirty="0" smtClean="0"/>
              <a:t> for State Mental Health Planning (NTAC). </a:t>
            </a:r>
            <a:r>
              <a:rPr lang="en-GB" i="0" baseline="0" dirty="0" smtClean="0"/>
              <a:t>Accessed 31 October 2014 from http://www.health.vic.gov.au/chiefpsychiatrist/creatingsafety/ntac/module9.pdf.</a:t>
            </a:r>
            <a:endParaRPr lang="en-GB" i="1" baseline="0" dirty="0" smtClean="0"/>
          </a:p>
          <a:p>
            <a:pPr defTabSz="906498">
              <a:defRPr/>
            </a:pPr>
            <a:endParaRPr lang="en-GB" baseline="0" dirty="0" smtClean="0"/>
          </a:p>
        </p:txBody>
      </p:sp>
      <p:sp>
        <p:nvSpPr>
          <p:cNvPr id="4" name="Slide Number Placeholder 3"/>
          <p:cNvSpPr>
            <a:spLocks noGrp="1"/>
          </p:cNvSpPr>
          <p:nvPr>
            <p:ph type="sldNum" sz="quarter" idx="10"/>
          </p:nvPr>
        </p:nvSpPr>
        <p:spPr/>
        <p:txBody>
          <a:bodyPr/>
          <a:lstStyle/>
          <a:p>
            <a:fld id="{5773C815-CE39-4F62-A0DA-8630C6035D8D}" type="slidenum">
              <a:rPr lang="en-GB" smtClean="0"/>
              <a:t>87</a:t>
            </a:fld>
            <a:endParaRPr lang="en-GB"/>
          </a:p>
        </p:txBody>
      </p:sp>
    </p:spTree>
    <p:extLst>
      <p:ext uri="{BB962C8B-B14F-4D97-AF65-F5344CB8AC3E}">
        <p14:creationId xmlns:p14="http://schemas.microsoft.com/office/powerpoint/2010/main" val="306967133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smtClean="0"/>
          </a:p>
          <a:p>
            <a:r>
              <a:rPr lang="en-GB" b="1" dirty="0" smtClean="0"/>
              <a:t>Source</a:t>
            </a:r>
            <a:r>
              <a:rPr lang="en-GB" dirty="0" smtClean="0"/>
              <a:t>:</a:t>
            </a:r>
            <a:r>
              <a:rPr lang="en-GB" baseline="0" dirty="0" smtClean="0"/>
              <a:t> </a:t>
            </a:r>
            <a:r>
              <a:rPr lang="en-US" dirty="0"/>
              <a:t>Center for Mental Health Services, Substance Abuse and Mental </a:t>
            </a:r>
            <a:r>
              <a:rPr lang="en-GB" dirty="0"/>
              <a:t>Health Services Administration</a:t>
            </a:r>
            <a:r>
              <a:rPr lang="en-US" dirty="0"/>
              <a:t> (SAMHSA), (2005).</a:t>
            </a:r>
            <a:r>
              <a:rPr lang="en-US" i="1" dirty="0"/>
              <a:t> Roadmap to seclusion and restraint free mental health services: </a:t>
            </a:r>
            <a:r>
              <a:rPr lang="en-GB" i="1" dirty="0"/>
              <a:t>Module1: The personal experience of seclusion and restraint</a:t>
            </a:r>
            <a:r>
              <a:rPr lang="en-US" i="1" dirty="0"/>
              <a:t>. </a:t>
            </a:r>
            <a:r>
              <a:rPr lang="en-US" dirty="0"/>
              <a:t>DHHS Pub. No. (SMA) 05-4055. Rockville, MD: SAMHSA.</a:t>
            </a:r>
            <a:r>
              <a:rPr lang="en-GB" i="1" dirty="0"/>
              <a:t> Accessed 2 December 2014 from </a:t>
            </a:r>
            <a:r>
              <a:rPr lang="en-GB" i="1" u="sng" dirty="0">
                <a:hlinkClick r:id="rId3"/>
              </a:rPr>
              <a:t>http://www.asca.net/system/assets/attachments/2661/Roadmap_Seclusion.pdf?1301083296</a:t>
            </a:r>
            <a:endParaRPr lang="en-GB" baseline="0" dirty="0" smtClean="0"/>
          </a:p>
        </p:txBody>
      </p:sp>
      <p:sp>
        <p:nvSpPr>
          <p:cNvPr id="4" name="Slide Number Placeholder 3"/>
          <p:cNvSpPr>
            <a:spLocks noGrp="1"/>
          </p:cNvSpPr>
          <p:nvPr>
            <p:ph type="sldNum" sz="quarter" idx="10"/>
          </p:nvPr>
        </p:nvSpPr>
        <p:spPr/>
        <p:txBody>
          <a:bodyPr/>
          <a:lstStyle/>
          <a:p>
            <a:fld id="{5773C815-CE39-4F62-A0DA-8630C6035D8D}" type="slidenum">
              <a:rPr lang="en-GB" smtClean="0"/>
              <a:t>88</a:t>
            </a:fld>
            <a:endParaRPr lang="en-GB"/>
          </a:p>
        </p:txBody>
      </p:sp>
    </p:spTree>
    <p:extLst>
      <p:ext uri="{BB962C8B-B14F-4D97-AF65-F5344CB8AC3E}">
        <p14:creationId xmlns:p14="http://schemas.microsoft.com/office/powerpoint/2010/main" val="224723470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endParaRPr lang="en-GB" baseline="0" dirty="0" smtClean="0"/>
          </a:p>
          <a:p>
            <a:r>
              <a:rPr lang="en-GB" b="1" dirty="0" smtClean="0"/>
              <a:t>Sources</a:t>
            </a:r>
            <a:r>
              <a:rPr lang="en-GB" dirty="0" smtClean="0"/>
              <a:t>:</a:t>
            </a:r>
            <a:r>
              <a:rPr lang="en-GB" baseline="0" dirty="0" smtClean="0"/>
              <a:t> </a:t>
            </a:r>
            <a:r>
              <a:rPr lang="en-US" dirty="0"/>
              <a:t>Center for Mental Health Services, Substance Abuse and Mental </a:t>
            </a:r>
            <a:r>
              <a:rPr lang="en-GB" dirty="0"/>
              <a:t>Health Services Administration</a:t>
            </a:r>
            <a:r>
              <a:rPr lang="en-US" dirty="0"/>
              <a:t> (SAMHSA), (2005).</a:t>
            </a:r>
            <a:r>
              <a:rPr lang="en-US" i="1" dirty="0"/>
              <a:t> Roadmap to seclusion and restraint free mental health services: </a:t>
            </a:r>
            <a:r>
              <a:rPr lang="en-GB" i="1" dirty="0"/>
              <a:t>Module1: The personal experience of seclusion and restraint</a:t>
            </a:r>
            <a:r>
              <a:rPr lang="en-US" i="1" dirty="0"/>
              <a:t>. </a:t>
            </a:r>
            <a:r>
              <a:rPr lang="en-US" dirty="0"/>
              <a:t>DHHS Pub. No. (SMA) 05-4055. Rockville, MD: SAMHSA.</a:t>
            </a:r>
            <a:r>
              <a:rPr lang="en-GB" i="1" dirty="0"/>
              <a:t> Accessed 2 December 2014 from </a:t>
            </a:r>
            <a:r>
              <a:rPr lang="en-GB" i="1" u="sng" dirty="0">
                <a:hlinkClick r:id="rId3"/>
              </a:rPr>
              <a:t>http://www.asca.net/system/assets/attachments/2661/Roadmap_Seclusion.pdf?1301083296</a:t>
            </a:r>
            <a:r>
              <a:rPr lang="en-GB" dirty="0" smtClean="0"/>
              <a:t>.; </a:t>
            </a:r>
            <a:r>
              <a:rPr lang="en-GB" i="1" dirty="0"/>
              <a:t>Chapter 6: Managing Challenging Behaviour</a:t>
            </a:r>
            <a:r>
              <a:rPr lang="en-GB" dirty="0"/>
              <a:t>. Alberta Learning, Alberta Canada. 2003. Accessed 1 October 2014 from https://education.alberta.ca/media/512928/autism4.pdf.</a:t>
            </a:r>
            <a:endParaRPr lang="en-GB" baseline="0" dirty="0" smtClean="0"/>
          </a:p>
        </p:txBody>
      </p:sp>
      <p:sp>
        <p:nvSpPr>
          <p:cNvPr id="4" name="Slide Number Placeholder 3"/>
          <p:cNvSpPr>
            <a:spLocks noGrp="1"/>
          </p:cNvSpPr>
          <p:nvPr>
            <p:ph type="sldNum" sz="quarter" idx="10"/>
          </p:nvPr>
        </p:nvSpPr>
        <p:spPr/>
        <p:txBody>
          <a:bodyPr/>
          <a:lstStyle/>
          <a:p>
            <a:fld id="{5773C815-CE39-4F62-A0DA-8630C6035D8D}" type="slidenum">
              <a:rPr lang="en-GB" smtClean="0"/>
              <a:t>89</a:t>
            </a:fld>
            <a:endParaRPr lang="en-GB"/>
          </a:p>
        </p:txBody>
      </p:sp>
    </p:spTree>
    <p:extLst>
      <p:ext uri="{BB962C8B-B14F-4D97-AF65-F5344CB8AC3E}">
        <p14:creationId xmlns:p14="http://schemas.microsoft.com/office/powerpoint/2010/main" val="71928271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endParaRPr lang="en-GB" baseline="0" dirty="0" smtClean="0"/>
          </a:p>
          <a:p>
            <a:r>
              <a:rPr lang="en-GB" b="1" dirty="0" smtClean="0"/>
              <a:t>Sources</a:t>
            </a:r>
            <a:r>
              <a:rPr lang="en-GB" dirty="0" smtClean="0"/>
              <a:t>: </a:t>
            </a:r>
            <a:r>
              <a:rPr lang="en-GB" i="0" baseline="0" dirty="0" smtClean="0"/>
              <a:t>National Executive Training Institute (NETI). (2005). </a:t>
            </a:r>
            <a:r>
              <a:rPr lang="en-GB" i="1" baseline="0" dirty="0" smtClean="0"/>
              <a:t>Training curriculum for reduction of seclusion and restraint. Draft curriculum manual. </a:t>
            </a:r>
            <a:r>
              <a:rPr lang="en-GB" i="0" baseline="0" dirty="0" smtClean="0"/>
              <a:t>Alexandria, VA: National Association of State Mental Health Program Directors (NASMHPD), National Technical Assistance </a:t>
            </a:r>
            <a:r>
              <a:rPr lang="en-GB" i="0" baseline="0" dirty="0" err="1" smtClean="0"/>
              <a:t>Center</a:t>
            </a:r>
            <a:r>
              <a:rPr lang="en-GB" i="0" baseline="0" dirty="0" smtClean="0"/>
              <a:t> for State Mental Health Planning (NTAC). Accessed 31 October 2014 from http://www.health.vic.gov.au/chiefpsychiatrist/creatingsafety/ntac/module9.pdf.</a:t>
            </a:r>
            <a:endParaRPr lang="en-GB" i="1" baseline="0" dirty="0" smtClean="0"/>
          </a:p>
        </p:txBody>
      </p:sp>
      <p:sp>
        <p:nvSpPr>
          <p:cNvPr id="4" name="Slide Number Placeholder 3"/>
          <p:cNvSpPr>
            <a:spLocks noGrp="1"/>
          </p:cNvSpPr>
          <p:nvPr>
            <p:ph type="sldNum" sz="quarter" idx="10"/>
          </p:nvPr>
        </p:nvSpPr>
        <p:spPr/>
        <p:txBody>
          <a:bodyPr/>
          <a:lstStyle/>
          <a:p>
            <a:fld id="{5773C815-CE39-4F62-A0DA-8630C6035D8D}" type="slidenum">
              <a:rPr lang="en-GB" smtClean="0"/>
              <a:t>90</a:t>
            </a:fld>
            <a:endParaRPr lang="en-GB"/>
          </a:p>
        </p:txBody>
      </p:sp>
    </p:spTree>
    <p:extLst>
      <p:ext uri="{BB962C8B-B14F-4D97-AF65-F5344CB8AC3E}">
        <p14:creationId xmlns:p14="http://schemas.microsoft.com/office/powerpoint/2010/main" val="264847539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73C815-CE39-4F62-A0DA-8630C6035D8D}" type="slidenum">
              <a:rPr lang="en-GB" smtClean="0"/>
              <a:t>91</a:t>
            </a:fld>
            <a:endParaRPr lang="en-GB"/>
          </a:p>
        </p:txBody>
      </p:sp>
    </p:spTree>
    <p:extLst>
      <p:ext uri="{BB962C8B-B14F-4D97-AF65-F5344CB8AC3E}">
        <p14:creationId xmlns:p14="http://schemas.microsoft.com/office/powerpoint/2010/main" val="3053636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281">
              <a:defRPr/>
            </a:pPr>
            <a:r>
              <a:rPr lang="gu-IN" b="1" dirty="0"/>
              <a:t>અભ્યાસ</a:t>
            </a:r>
            <a:r>
              <a:rPr lang="en-GB" b="1" dirty="0"/>
              <a:t> </a:t>
            </a:r>
            <a:r>
              <a:rPr lang="gu-IN" b="1" dirty="0"/>
              <a:t>૧</a:t>
            </a:r>
            <a:r>
              <a:rPr lang="en-GB" b="1" dirty="0"/>
              <a:t>.</a:t>
            </a:r>
            <a:r>
              <a:rPr lang="gu-IN" b="1" dirty="0"/>
              <a:t>૧</a:t>
            </a:r>
            <a:r>
              <a:rPr lang="en-GB" b="1" dirty="0"/>
              <a:t>: </a:t>
            </a:r>
            <a:r>
              <a:rPr lang="gu-IN" b="1" dirty="0"/>
              <a:t>એકાંત અને નિયંત્રણના પ્રકારો</a:t>
            </a:r>
            <a:r>
              <a:rPr lang="en-GB" b="1" dirty="0"/>
              <a:t> </a:t>
            </a:r>
            <a:endParaRPr lang="en-GB" b="1" dirty="0">
              <a:solidFill>
                <a:schemeClr val="accent1"/>
              </a:solidFill>
            </a:endParaRPr>
          </a:p>
          <a:p>
            <a:pPr defTabSz="925281">
              <a:defRPr/>
            </a:pPr>
            <a:endParaRPr lang="en-GB" b="1" dirty="0">
              <a:solidFill>
                <a:schemeClr val="accent1"/>
              </a:solidFill>
            </a:endParaRPr>
          </a:p>
          <a:p>
            <a:pPr defTabSz="925281">
              <a:defRPr/>
            </a:pPr>
            <a:r>
              <a:rPr lang="gu-IN" b="1" dirty="0"/>
              <a:t>સંકલનકાર </a:t>
            </a:r>
            <a:r>
              <a:rPr lang="gu-IN" b="1" i="1" dirty="0"/>
              <a:t>(ફેસીલીટેટર)</a:t>
            </a:r>
            <a:r>
              <a:rPr lang="gu-IN" b="1" dirty="0"/>
              <a:t>ની નોંધઃ</a:t>
            </a:r>
            <a:r>
              <a:rPr lang="en-GB" b="1" dirty="0">
                <a:solidFill>
                  <a:schemeClr val="accent1"/>
                </a:solidFill>
              </a:rPr>
              <a:t> </a:t>
            </a:r>
            <a:r>
              <a:rPr lang="gu-IN" dirty="0"/>
              <a:t>સહભાગીઓની “એકાંત” અને “નિયંત્રણ” માટેની પ્રારંભિક સમજ શું છે, તે વિષય ઉપર સંક્ષિપ્ત સામાન્ય ચર્ચા સાથે શરૂઆત કરો</a:t>
            </a:r>
            <a:r>
              <a:rPr lang="en-IN" dirty="0"/>
              <a:t>.</a:t>
            </a:r>
            <a:r>
              <a:rPr lang="en-GB" dirty="0">
                <a:solidFill>
                  <a:schemeClr val="accent1"/>
                </a:solidFill>
              </a:rPr>
              <a:t> </a:t>
            </a:r>
          </a:p>
          <a:p>
            <a:pPr defTabSz="925281">
              <a:defRPr/>
            </a:pPr>
            <a:endParaRPr lang="en-GB" dirty="0">
              <a:solidFill>
                <a:schemeClr val="accent1"/>
              </a:solidFill>
            </a:endParaRPr>
          </a:p>
          <a:p>
            <a:pPr defTabSz="925281">
              <a:defRPr/>
            </a:pPr>
            <a:r>
              <a:rPr lang="gu-IN" dirty="0"/>
              <a:t>જૂથને નીચે આપેલ પ્રશ્ન પૂછો અને તેમનાં વિચારો વ્યક્ત કરવા માટે આવકારો</a:t>
            </a:r>
            <a:r>
              <a:rPr lang="en-GB" dirty="0">
                <a:solidFill>
                  <a:schemeClr val="accent1"/>
                </a:solidFill>
              </a:rPr>
              <a:t>:</a:t>
            </a:r>
          </a:p>
          <a:p>
            <a:pPr defTabSz="925281">
              <a:defRPr/>
            </a:pPr>
            <a:endParaRPr lang="en-GB" dirty="0">
              <a:solidFill>
                <a:schemeClr val="accent1"/>
              </a:solidFill>
            </a:endParaRPr>
          </a:p>
          <a:p>
            <a:pPr defTabSz="925281">
              <a:defRPr/>
            </a:pPr>
            <a:r>
              <a:rPr lang="gu-IN" b="1" u="sng" dirty="0" smtClean="0"/>
              <a:t>એકાંત</a:t>
            </a:r>
            <a:r>
              <a:rPr lang="gu-IN" dirty="0" smtClean="0"/>
              <a:t> અને </a:t>
            </a:r>
            <a:r>
              <a:rPr lang="gu-IN" b="1" u="sng" dirty="0" smtClean="0"/>
              <a:t>નિયંત્રણ</a:t>
            </a:r>
            <a:r>
              <a:rPr lang="gu-IN" dirty="0" smtClean="0"/>
              <a:t> જેવા શબ્દો માટેની તમારી સમજ શું છે?</a:t>
            </a:r>
            <a:endParaRPr lang="en-GB" dirty="0"/>
          </a:p>
          <a:p>
            <a:pPr defTabSz="925281">
              <a:defRPr/>
            </a:pPr>
            <a:endParaRPr lang="en-GB" dirty="0">
              <a:solidFill>
                <a:schemeClr val="accent1"/>
              </a:solidFill>
            </a:endParaRPr>
          </a:p>
          <a:p>
            <a:pPr defTabSz="925281">
              <a:defRPr/>
            </a:pPr>
            <a:r>
              <a:rPr lang="gu-IN" dirty="0"/>
              <a:t>આનો ઉદ્દેશ્ય એ છે કે જૂથ સર્જનાત્મક અને વિવેચનાત્મક રીતે વિચારે.</a:t>
            </a:r>
            <a:r>
              <a:rPr lang="en-GB" dirty="0">
                <a:solidFill>
                  <a:schemeClr val="accent1"/>
                </a:solidFill>
              </a:rPr>
              <a:t> </a:t>
            </a:r>
            <a:r>
              <a:rPr lang="gu-IN" dirty="0"/>
              <a:t>આ સમયે</a:t>
            </a:r>
            <a:r>
              <a:rPr lang="gu-IN" b="1" dirty="0"/>
              <a:t> </a:t>
            </a:r>
            <a:r>
              <a:rPr lang="gu-IN" dirty="0"/>
              <a:t>જે વ્યાખ્યા આપતો મુદ્દો ઉભરી આવે તેની ચિંતા ન કરશો કારણ કે તે મુદ્દાને તમે આગળ આવતી રજૂઆતમાં વ્યાખ્યાયિત કરી શકશો.</a:t>
            </a:r>
            <a:endParaRPr lang="fr-FR" dirty="0">
              <a:solidFill>
                <a:schemeClr val="accent1"/>
              </a:solidFill>
            </a:endParaRPr>
          </a:p>
          <a:p>
            <a:endParaRPr lang="en-GB" i="0" dirty="0">
              <a:solidFill>
                <a:schemeClr val="accent1"/>
              </a:solidFill>
            </a:endParaRPr>
          </a:p>
        </p:txBody>
      </p:sp>
      <p:sp>
        <p:nvSpPr>
          <p:cNvPr id="4" name="Slide Number Placeholder 3"/>
          <p:cNvSpPr>
            <a:spLocks noGrp="1"/>
          </p:cNvSpPr>
          <p:nvPr>
            <p:ph type="sldNum" sz="quarter" idx="10"/>
          </p:nvPr>
        </p:nvSpPr>
        <p:spPr/>
        <p:txBody>
          <a:bodyPr/>
          <a:lstStyle/>
          <a:p>
            <a:fld id="{5773C815-CE39-4F62-A0DA-8630C6035D8D}" type="slidenum">
              <a:rPr lang="en-GB" smtClean="0"/>
              <a:t>9</a:t>
            </a:fld>
            <a:endParaRPr lang="en-GB"/>
          </a:p>
        </p:txBody>
      </p:sp>
    </p:spTree>
    <p:extLst>
      <p:ext uri="{BB962C8B-B14F-4D97-AF65-F5344CB8AC3E}">
        <p14:creationId xmlns:p14="http://schemas.microsoft.com/office/powerpoint/2010/main" val="229823159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gu-IN" b="1" dirty="0"/>
              <a:t>અભ્યાસ ૩.૫</a:t>
            </a:r>
            <a:r>
              <a:rPr lang="en-GB" b="1" dirty="0"/>
              <a:t>: </a:t>
            </a:r>
            <a:r>
              <a:rPr lang="gu-IN" b="1" dirty="0"/>
              <a:t>વાસ્તવિક દુનિયાની યોજનાઓના ઉદાહરણ</a:t>
            </a:r>
            <a:r>
              <a:rPr lang="en-GB" b="1" dirty="0"/>
              <a:t> </a:t>
            </a:r>
            <a:endParaRPr lang="en-GB" dirty="0"/>
          </a:p>
          <a:p>
            <a:endParaRPr lang="en-GB" dirty="0">
              <a:solidFill>
                <a:schemeClr val="accent1"/>
              </a:solidFill>
            </a:endParaRPr>
          </a:p>
          <a:p>
            <a:r>
              <a:rPr lang="gu-IN" b="1" dirty="0"/>
              <a:t>સંકલનકારની નોંધઃ </a:t>
            </a:r>
            <a:r>
              <a:rPr lang="gu-IN" dirty="0"/>
              <a:t>આ પ્રયોગમાં સહભાગીઓને આગળના પ્રયોગોમાં આવરી લીધેલા વિચારોને અમલમાં મુકવાનો મોકો મળશે.</a:t>
            </a:r>
            <a:r>
              <a:rPr lang="gu-IN" b="1" dirty="0"/>
              <a:t> </a:t>
            </a:r>
            <a:r>
              <a:rPr lang="gu-IN" dirty="0"/>
              <a:t>પ્રથમ(સુઝાન)ઘટનાક્રમને વાંચી જાઓ અને જૂથને </a:t>
            </a:r>
            <a:r>
              <a:rPr lang="gu-IN" i="1" dirty="0"/>
              <a:t>(ઈટાલીક્સમાં)</a:t>
            </a:r>
            <a:r>
              <a:rPr lang="gu-IN" dirty="0"/>
              <a:t> આપેલા પ્રશ્નો પૂછો. પછી બીજો (રોબર્ટ)ઘટનાક્રમ વાંચો અને પ્રશ્નો ઉપર ચર્ચા કરો.  બન્ને ઘટનાક્રમોનાં ત્રીજા પ્રશ્નની જ્યારે ચર્ચા કરો જેમાં શાંત પાડવાની પ્રક્રિયા છે, ત્યારે વાસ્તવિક દુનિયામાં શાંત પાડવાની વ્યૂહરચનાઓ જેનાં માટે બનાવવાની છે તે કર્મચારીઓ અને સેવાર્થી(દર્દી)ઓની ભાગીદારીથી બનવી જોઈએ, આ પ્રશ્ન આ પ્રયોગમાં દરેક ધટનાક્રમમાં લોકોની મદદ કરવા માટે, સહભાગીઓ વિવિધ વિકલ્પો વિચારી શકે તે માટે પ્રોત્સાહિત કરવાનો છે.</a:t>
            </a:r>
            <a:endParaRPr lang="fr-FR" dirty="0">
              <a:solidFill>
                <a:schemeClr val="accent1"/>
              </a:solidFill>
            </a:endParaRPr>
          </a:p>
          <a:p>
            <a:r>
              <a:rPr lang="en-GB" dirty="0">
                <a:solidFill>
                  <a:schemeClr val="accent1"/>
                </a:solidFill>
              </a:rPr>
              <a:t> </a:t>
            </a:r>
            <a:endParaRPr lang="fr-FR" dirty="0">
              <a:solidFill>
                <a:schemeClr val="accent1"/>
              </a:solidFill>
            </a:endParaRPr>
          </a:p>
          <a:p>
            <a:r>
              <a:rPr lang="gu-IN" b="1" dirty="0">
                <a:solidFill>
                  <a:schemeClr val="accent1"/>
                </a:solidFill>
              </a:rPr>
              <a:t>૧</a:t>
            </a:r>
            <a:r>
              <a:rPr lang="en-GB" b="1" dirty="0">
                <a:solidFill>
                  <a:schemeClr val="accent1"/>
                </a:solidFill>
              </a:rPr>
              <a:t>)</a:t>
            </a:r>
            <a:r>
              <a:rPr lang="en-GB" dirty="0">
                <a:solidFill>
                  <a:schemeClr val="accent1"/>
                </a:solidFill>
              </a:rPr>
              <a:t> </a:t>
            </a:r>
            <a:r>
              <a:rPr lang="gu-IN" b="1" dirty="0"/>
              <a:t>નીચે આપેલો ઘટનાક્રમ વાંચો,</a:t>
            </a:r>
            <a:endParaRPr lang="fr-FR" b="1" dirty="0">
              <a:solidFill>
                <a:schemeClr val="accent1"/>
              </a:solidFill>
            </a:endParaRPr>
          </a:p>
          <a:p>
            <a:r>
              <a:rPr lang="gu-IN" b="1" dirty="0"/>
              <a:t>૨) સહભાગીઓ સાથે </a:t>
            </a:r>
            <a:r>
              <a:rPr lang="gu-IN" b="1" i="1" dirty="0"/>
              <a:t>(ઈટાલીક્સમાં)</a:t>
            </a:r>
            <a:r>
              <a:rPr lang="gu-IN" b="1" dirty="0"/>
              <a:t> આપેલા પ્રશ્નોની ચર્ચા કરો</a:t>
            </a:r>
            <a:r>
              <a:rPr lang="gu-IN" dirty="0"/>
              <a:t> અને પછી,</a:t>
            </a:r>
            <a:endParaRPr lang="fr-FR" dirty="0">
              <a:solidFill>
                <a:schemeClr val="accent1"/>
              </a:solidFill>
            </a:endParaRPr>
          </a:p>
          <a:p>
            <a:r>
              <a:rPr lang="gu-IN" dirty="0"/>
              <a:t>૩) વપરાયેલી પ્રત્યક્ષ વ્યૂહરચનાઓ વાંચોઃ</a:t>
            </a:r>
            <a:endParaRPr lang="fr-FR" dirty="0">
              <a:solidFill>
                <a:schemeClr val="accent1"/>
              </a:solidFill>
            </a:endParaRPr>
          </a:p>
          <a:p>
            <a:r>
              <a:rPr lang="en-GB" dirty="0"/>
              <a:t> </a:t>
            </a:r>
            <a:endParaRPr lang="fr-FR" dirty="0"/>
          </a:p>
          <a:p>
            <a:endParaRPr lang="en-GB" dirty="0"/>
          </a:p>
          <a:p>
            <a:endParaRPr lang="en-GB" dirty="0"/>
          </a:p>
          <a:p>
            <a:r>
              <a:rPr lang="en-GB" b="1" dirty="0"/>
              <a:t>Source: </a:t>
            </a:r>
            <a:r>
              <a:rPr lang="en-GB" dirty="0"/>
              <a:t>Adapted from: National Executive Training Institute (NETI), (2005) </a:t>
            </a:r>
            <a:r>
              <a:rPr lang="en-GB" i="1" dirty="0"/>
              <a:t>Training curriculum for reduction of seclusion and restraint. Draft curriculum manual</a:t>
            </a:r>
            <a:r>
              <a:rPr lang="en-GB" dirty="0"/>
              <a:t>. National Association of State Mental Health Program Directors (NASMHPD), National Technical Assistance </a:t>
            </a:r>
            <a:r>
              <a:rPr lang="en-GB" dirty="0" err="1"/>
              <a:t>Center</a:t>
            </a:r>
            <a:r>
              <a:rPr lang="en-GB" dirty="0"/>
              <a:t> for State Mental Health Planning (NTAC). Alexandria, VA: NETI. Accessed 2 December 2014 from: </a:t>
            </a:r>
            <a:r>
              <a:rPr lang="en-GB" u="sng" dirty="0">
                <a:hlinkClick r:id="rId3"/>
              </a:rPr>
              <a:t>http://www.health.vic.gov.au/chiefpsychiatrist/creatingsafety/ntac/module9.pdf</a:t>
            </a:r>
            <a:r>
              <a:rPr lang="en-GB" dirty="0"/>
              <a:t>.</a:t>
            </a:r>
          </a:p>
          <a:p>
            <a:endParaRPr lang="en-GB" dirty="0"/>
          </a:p>
        </p:txBody>
      </p:sp>
      <p:sp>
        <p:nvSpPr>
          <p:cNvPr id="4" name="Slide Number Placeholder 3"/>
          <p:cNvSpPr>
            <a:spLocks noGrp="1"/>
          </p:cNvSpPr>
          <p:nvPr>
            <p:ph type="sldNum" sz="quarter" idx="10"/>
          </p:nvPr>
        </p:nvSpPr>
        <p:spPr/>
        <p:txBody>
          <a:bodyPr/>
          <a:lstStyle/>
          <a:p>
            <a:fld id="{08A90898-3483-46EC-94C7-3C6810DE366C}" type="slidenum">
              <a:rPr lang="en-GB" smtClean="0"/>
              <a:t>92</a:t>
            </a:fld>
            <a:endParaRPr lang="en-GB"/>
          </a:p>
        </p:txBody>
      </p:sp>
    </p:spTree>
    <p:extLst>
      <p:ext uri="{BB962C8B-B14F-4D97-AF65-F5344CB8AC3E}">
        <p14:creationId xmlns:p14="http://schemas.microsoft.com/office/powerpoint/2010/main" val="32288805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gu-IN" dirty="0"/>
              <a:t>૧) નીચે આપેલી ઘટનાક્રમ વાંચો,</a:t>
            </a:r>
            <a:endParaRPr lang="en-IN" dirty="0"/>
          </a:p>
          <a:p>
            <a:r>
              <a:rPr lang="gu-IN" dirty="0"/>
              <a:t>૨) સહભાગીઓ સાથે </a:t>
            </a:r>
            <a:r>
              <a:rPr lang="gu-IN" i="1" dirty="0"/>
              <a:t>(ઈટાલીક્સમાં)</a:t>
            </a:r>
            <a:r>
              <a:rPr lang="gu-IN" dirty="0"/>
              <a:t> આપેલા પ્રશ્નોની ચર્ચા કરો અને પછી,</a:t>
            </a:r>
            <a:endParaRPr lang="en-IN" dirty="0"/>
          </a:p>
          <a:p>
            <a:r>
              <a:rPr lang="gu-IN" b="1" dirty="0"/>
              <a:t>૩) વપરાયેલી પ્રત્યક્ષ વ્યૂહરચનાઓ વાંચો</a:t>
            </a:r>
            <a:endParaRPr lang="fr-FR" b="1" dirty="0"/>
          </a:p>
          <a:p>
            <a:endParaRPr lang="en-GB" b="1" dirty="0"/>
          </a:p>
          <a:p>
            <a:r>
              <a:rPr lang="en-GB" b="1" dirty="0"/>
              <a:t>Source: </a:t>
            </a:r>
            <a:r>
              <a:rPr lang="en-GB" dirty="0"/>
              <a:t>Adapted from: National Executive Training Institute (NETI), (2005) </a:t>
            </a:r>
            <a:r>
              <a:rPr lang="en-GB" i="1" dirty="0"/>
              <a:t>Training curriculum for reduction of seclusion and restraint. Draft curriculum manual</a:t>
            </a:r>
            <a:r>
              <a:rPr lang="en-GB" dirty="0"/>
              <a:t>. National Association of State Mental Health Program Directors (NASMHPD), National Technical Assistance </a:t>
            </a:r>
            <a:r>
              <a:rPr lang="en-GB" dirty="0" err="1"/>
              <a:t>Center</a:t>
            </a:r>
            <a:r>
              <a:rPr lang="en-GB" dirty="0"/>
              <a:t> for State Mental Health Planning (NTAC). Alexandria, VA: NETI. Accessed 2 December 2014 from: </a:t>
            </a:r>
            <a:r>
              <a:rPr lang="en-GB" u="sng" dirty="0">
                <a:hlinkClick r:id="rId3"/>
              </a:rPr>
              <a:t>http://www.health.vic.gov.au/chiefpsychiatrist/creatingsafety/ntac/module9.pdf</a:t>
            </a:r>
            <a:r>
              <a:rPr lang="en-GB" dirty="0"/>
              <a:t>.</a:t>
            </a:r>
          </a:p>
          <a:p>
            <a:endParaRPr lang="en-GB" dirty="0"/>
          </a:p>
        </p:txBody>
      </p:sp>
      <p:sp>
        <p:nvSpPr>
          <p:cNvPr id="4" name="Slide Number Placeholder 3"/>
          <p:cNvSpPr>
            <a:spLocks noGrp="1"/>
          </p:cNvSpPr>
          <p:nvPr>
            <p:ph type="sldNum" sz="quarter" idx="10"/>
          </p:nvPr>
        </p:nvSpPr>
        <p:spPr/>
        <p:txBody>
          <a:bodyPr/>
          <a:lstStyle/>
          <a:p>
            <a:fld id="{08A90898-3483-46EC-94C7-3C6810DE366C}" type="slidenum">
              <a:rPr lang="en-GB" smtClean="0"/>
              <a:t>93</a:t>
            </a:fld>
            <a:endParaRPr lang="en-GB"/>
          </a:p>
        </p:txBody>
      </p:sp>
    </p:spTree>
    <p:extLst>
      <p:ext uri="{BB962C8B-B14F-4D97-AF65-F5344CB8AC3E}">
        <p14:creationId xmlns:p14="http://schemas.microsoft.com/office/powerpoint/2010/main" val="117195503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a:p>
            <a:r>
              <a:rPr lang="gu-IN" b="1" dirty="0"/>
              <a:t>૧) નીચે આપેલી ઘટનાક્રમ વાંચો,</a:t>
            </a:r>
            <a:endParaRPr lang="en-IN" b="1" dirty="0"/>
          </a:p>
          <a:p>
            <a:r>
              <a:rPr lang="gu-IN" b="1" dirty="0"/>
              <a:t>૨) સહભાગીઓ સાથે </a:t>
            </a:r>
            <a:r>
              <a:rPr lang="gu-IN" b="1" i="1" dirty="0"/>
              <a:t>(ઈટાલીક્સમાં)</a:t>
            </a:r>
            <a:r>
              <a:rPr lang="gu-IN" b="1" dirty="0"/>
              <a:t> આપેલા પ્રશ્નોની ચર્ચા કરો અને પછી,</a:t>
            </a:r>
            <a:endParaRPr lang="en-IN" b="1" dirty="0"/>
          </a:p>
          <a:p>
            <a:r>
              <a:rPr lang="gu-IN" dirty="0"/>
              <a:t>૩) વપરાયેલી પ્રત્યક્ષ વ્યૂહરચનાઓ વાંચો</a:t>
            </a:r>
            <a:endParaRPr lang="en-GB" dirty="0">
              <a:solidFill>
                <a:schemeClr val="accent1"/>
              </a:solidFill>
            </a:endParaRPr>
          </a:p>
          <a:p>
            <a:endParaRPr lang="en-GB" dirty="0"/>
          </a:p>
          <a:p>
            <a:r>
              <a:rPr lang="en-GB" b="1" dirty="0"/>
              <a:t>Source: </a:t>
            </a:r>
            <a:r>
              <a:rPr lang="en-GB" dirty="0"/>
              <a:t>Adapted from: National Executive Training Institute (NETI), (2005) </a:t>
            </a:r>
            <a:r>
              <a:rPr lang="en-GB" i="1" dirty="0"/>
              <a:t>Training curriculum for reduction of seclusion and restraint. Draft curriculum manual</a:t>
            </a:r>
            <a:r>
              <a:rPr lang="en-GB" dirty="0"/>
              <a:t>. National Association of State Mental Health Program Directors (NASMHPD), National Technical Assistance </a:t>
            </a:r>
            <a:r>
              <a:rPr lang="en-GB" dirty="0" err="1"/>
              <a:t>Center</a:t>
            </a:r>
            <a:r>
              <a:rPr lang="en-GB" dirty="0"/>
              <a:t> for State Mental Health Planning (NTAC). Alexandria, VA: NETI. Accessed 2 December 2014 from: </a:t>
            </a:r>
            <a:r>
              <a:rPr lang="en-GB" u="sng" dirty="0">
                <a:hlinkClick r:id="rId3"/>
              </a:rPr>
              <a:t>http://www.health.vic.gov.au/chiefpsychiatrist/creatingsafety/ntac/module9.pdf</a:t>
            </a:r>
            <a:r>
              <a:rPr lang="en-GB" dirty="0"/>
              <a:t>.</a:t>
            </a:r>
          </a:p>
          <a:p>
            <a:endParaRPr lang="en-GB" dirty="0"/>
          </a:p>
        </p:txBody>
      </p:sp>
      <p:sp>
        <p:nvSpPr>
          <p:cNvPr id="4" name="Slide Number Placeholder 3"/>
          <p:cNvSpPr>
            <a:spLocks noGrp="1"/>
          </p:cNvSpPr>
          <p:nvPr>
            <p:ph type="sldNum" sz="quarter" idx="10"/>
          </p:nvPr>
        </p:nvSpPr>
        <p:spPr/>
        <p:txBody>
          <a:bodyPr/>
          <a:lstStyle/>
          <a:p>
            <a:fld id="{08A90898-3483-46EC-94C7-3C6810DE366C}" type="slidenum">
              <a:rPr lang="en-GB" smtClean="0"/>
              <a:t>94</a:t>
            </a:fld>
            <a:endParaRPr lang="en-GB"/>
          </a:p>
        </p:txBody>
      </p:sp>
    </p:spTree>
    <p:extLst>
      <p:ext uri="{BB962C8B-B14F-4D97-AF65-F5344CB8AC3E}">
        <p14:creationId xmlns:p14="http://schemas.microsoft.com/office/powerpoint/2010/main" val="226876911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gu-IN" dirty="0"/>
              <a:t>૧) નીચે આપેલી ઘટનાક્રમ વાંચો,</a:t>
            </a:r>
            <a:endParaRPr lang="en-IN" dirty="0"/>
          </a:p>
          <a:p>
            <a:r>
              <a:rPr lang="gu-IN" dirty="0"/>
              <a:t>૨) સહભાગીઓ સાથે </a:t>
            </a:r>
            <a:r>
              <a:rPr lang="gu-IN" i="1" dirty="0"/>
              <a:t>(ઈટાલીક્સમાં)</a:t>
            </a:r>
            <a:r>
              <a:rPr lang="gu-IN" dirty="0"/>
              <a:t> આપેલા પ્રશ્નોની ચર્ચા કરો અને પછી,</a:t>
            </a:r>
            <a:endParaRPr lang="en-IN" dirty="0"/>
          </a:p>
          <a:p>
            <a:r>
              <a:rPr lang="gu-IN" b="1" dirty="0"/>
              <a:t>૩) વપરાયેલી પ્રત્યક્ષ વ્યૂહરચનાઓ વાંચો</a:t>
            </a:r>
            <a:endParaRPr lang="en-GB" b="1" dirty="0">
              <a:solidFill>
                <a:schemeClr val="accent1"/>
              </a:solidFill>
            </a:endParaRPr>
          </a:p>
          <a:p>
            <a:endParaRPr lang="en-GB" dirty="0"/>
          </a:p>
          <a:p>
            <a:r>
              <a:rPr lang="en-GB" b="1" dirty="0"/>
              <a:t>Source: </a:t>
            </a:r>
            <a:r>
              <a:rPr lang="en-GB" dirty="0"/>
              <a:t>Adapted from: National Executive Training Institute (NETI), (2005) </a:t>
            </a:r>
            <a:r>
              <a:rPr lang="en-GB" i="1" dirty="0"/>
              <a:t>Training curriculum for reduction of seclusion and restraint. Draft curriculum manual</a:t>
            </a:r>
            <a:r>
              <a:rPr lang="en-GB" dirty="0"/>
              <a:t>. National Association of State Mental Health Program Directors (NASMHPD), National Technical Assistance </a:t>
            </a:r>
            <a:r>
              <a:rPr lang="en-GB" dirty="0" err="1"/>
              <a:t>Center</a:t>
            </a:r>
            <a:r>
              <a:rPr lang="en-GB" dirty="0"/>
              <a:t> for State Mental Health Planning (NTAC). Alexandria, VA: NETI. Accessed 2 December 2014 from: </a:t>
            </a:r>
            <a:r>
              <a:rPr lang="en-GB" u="sng" dirty="0">
                <a:hlinkClick r:id="rId3"/>
              </a:rPr>
              <a:t>http://www.health.vic.gov.au/chiefpsychiatrist/creatingsafety/ntac/module9.pdf</a:t>
            </a:r>
            <a:r>
              <a:rPr lang="en-GB" dirty="0"/>
              <a:t>.</a:t>
            </a:r>
          </a:p>
          <a:p>
            <a:endParaRPr lang="en-GB" dirty="0"/>
          </a:p>
        </p:txBody>
      </p:sp>
      <p:sp>
        <p:nvSpPr>
          <p:cNvPr id="4" name="Slide Number Placeholder 3"/>
          <p:cNvSpPr>
            <a:spLocks noGrp="1"/>
          </p:cNvSpPr>
          <p:nvPr>
            <p:ph type="sldNum" sz="quarter" idx="10"/>
          </p:nvPr>
        </p:nvSpPr>
        <p:spPr/>
        <p:txBody>
          <a:bodyPr/>
          <a:lstStyle/>
          <a:p>
            <a:fld id="{08A90898-3483-46EC-94C7-3C6810DE366C}" type="slidenum">
              <a:rPr lang="en-GB" smtClean="0"/>
              <a:t>95</a:t>
            </a:fld>
            <a:endParaRPr lang="en-GB"/>
          </a:p>
        </p:txBody>
      </p:sp>
    </p:spTree>
    <p:extLst>
      <p:ext uri="{BB962C8B-B14F-4D97-AF65-F5344CB8AC3E}">
        <p14:creationId xmlns:p14="http://schemas.microsoft.com/office/powerpoint/2010/main" val="352431093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7213" y="698500"/>
            <a:ext cx="3222625" cy="2417763"/>
          </a:xfrm>
        </p:spPr>
      </p:sp>
      <p:sp>
        <p:nvSpPr>
          <p:cNvPr id="3" name="Notes Placeholder 2"/>
          <p:cNvSpPr>
            <a:spLocks noGrp="1"/>
          </p:cNvSpPr>
          <p:nvPr>
            <p:ph type="body" idx="1"/>
          </p:nvPr>
        </p:nvSpPr>
        <p:spPr>
          <a:xfrm>
            <a:off x="405788" y="3190562"/>
            <a:ext cx="6065474" cy="5426229"/>
          </a:xfrm>
        </p:spPr>
        <p:txBody>
          <a:bodyPr/>
          <a:lstStyle/>
          <a:p>
            <a:r>
              <a:rPr lang="gu-IN" b="1" dirty="0"/>
              <a:t>અભ્યાસ</a:t>
            </a:r>
            <a:r>
              <a:rPr lang="en-GB" b="1" dirty="0"/>
              <a:t> </a:t>
            </a:r>
            <a:r>
              <a:rPr lang="gu-IN" b="1" dirty="0"/>
              <a:t>૩</a:t>
            </a:r>
            <a:r>
              <a:rPr lang="en-GB" b="1" dirty="0"/>
              <a:t>.</a:t>
            </a:r>
            <a:r>
              <a:rPr lang="gu-IN" b="1" dirty="0"/>
              <a:t>૬</a:t>
            </a:r>
            <a:r>
              <a:rPr lang="en-GB" b="1" dirty="0"/>
              <a:t>: </a:t>
            </a:r>
            <a:r>
              <a:rPr lang="gu-IN" b="1" dirty="0"/>
              <a:t>વ્યક્તિગત યોજના બનાવવી (૨૦ મિનિટ)</a:t>
            </a:r>
            <a:r>
              <a:rPr lang="fr-FR" i="0" dirty="0" smtClean="0">
                <a:effectLst/>
              </a:rPr>
              <a:t> </a:t>
            </a:r>
            <a:endParaRPr lang="en-GB" b="1" dirty="0">
              <a:solidFill>
                <a:schemeClr val="accent1"/>
              </a:solidFill>
            </a:endParaRPr>
          </a:p>
          <a:p>
            <a:endParaRPr lang="en-GB" b="1" dirty="0">
              <a:solidFill>
                <a:schemeClr val="accent1"/>
              </a:solidFill>
            </a:endParaRPr>
          </a:p>
          <a:p>
            <a:r>
              <a:rPr lang="gu-IN" b="1" dirty="0"/>
              <a:t>સંકલનકારની નોંધઃ </a:t>
            </a:r>
            <a:r>
              <a:rPr lang="gu-IN" dirty="0"/>
              <a:t>જૂથને જોડીઓમાં ભાગી નાખો</a:t>
            </a:r>
            <a:r>
              <a:rPr lang="en-IN" dirty="0"/>
              <a:t>. </a:t>
            </a:r>
            <a:r>
              <a:rPr lang="gu-IN" dirty="0"/>
              <a:t> દરેક જોડી, એક વ્યક્તિ માટે નીચે આપેલું કોષ્ટક (જુઓ એનેક્સ ૩) ભરવાનું કહો.</a:t>
            </a:r>
            <a:r>
              <a:rPr lang="en-GB" dirty="0">
                <a:solidFill>
                  <a:schemeClr val="accent1"/>
                </a:solidFill>
              </a:rPr>
              <a:t> </a:t>
            </a:r>
            <a:r>
              <a:rPr lang="gu-IN" dirty="0"/>
              <a:t>આ પ્રયોગની શરૂઆત જોડીમાંની એક વ્યક્તિની બીજી વ્યક્તિ દ્વારા મુલાકાત લેવાનું કહો જેમાં તેમને પૂછો કે તેઓ શેનાં લીધે હતાશ, બેચેન અથવા ઉશ્કેરાટ અનુભવે છે.  બન્ને જોડીદારો પછી એ ચર્ચા કરશે કે આ વ્યક્તિને તંગ પરિસ્થિતિ વખતે શું શાંત પાડી શકે</a:t>
            </a:r>
            <a:r>
              <a:rPr lang="en-IN" dirty="0"/>
              <a:t>.</a:t>
            </a:r>
            <a:endParaRPr lang="en-GB" dirty="0">
              <a:solidFill>
                <a:schemeClr val="accent1"/>
              </a:solidFill>
            </a:endParaRPr>
          </a:p>
          <a:p>
            <a:endParaRPr lang="en-GB" dirty="0">
              <a:solidFill>
                <a:schemeClr val="accent1"/>
              </a:solidFill>
            </a:endParaRPr>
          </a:p>
          <a:p>
            <a:r>
              <a:rPr lang="en-IN" dirty="0"/>
              <a:t> </a:t>
            </a:r>
            <a:r>
              <a:rPr lang="gu-IN" dirty="0"/>
              <a:t>આખરે, તંગ પરિસ્થિતિમાં વ્યક્તિને શાંત પાડવાની મદદ માટે લેવાના થતાં પગલાઓને જોડી ઓળખાવશે. વ્યક્તિગત યોજનાઓમાં યોગ્ય હોય એ બધાજ પાસાઓ યોજનામાં હોવા જોઈએ. (દા. ત. પરિબળોને ઓળખવા, શાંત પાડવાની વ્યૂહરચનાઓ, મુખ્ય શબ્દો અથવા વાક્યો, શાંત ખંડોનો ઉપયોગ, વગેરે).</a:t>
            </a:r>
            <a:r>
              <a:rPr lang="en-GB" dirty="0">
                <a:solidFill>
                  <a:schemeClr val="accent1"/>
                </a:solidFill>
              </a:rPr>
              <a:t> </a:t>
            </a:r>
          </a:p>
          <a:p>
            <a:endParaRPr lang="en-GB" dirty="0">
              <a:solidFill>
                <a:schemeClr val="accent1"/>
              </a:solidFill>
            </a:endParaRPr>
          </a:p>
          <a:p>
            <a:r>
              <a:rPr lang="gu-IN" dirty="0"/>
              <a:t>આ પ્રથમ તબક્કા પછી જોડીમાં ભૂમિકાઓ બદલીને આ પ્રયોગ ફરી પાછું કરવા કહો.</a:t>
            </a:r>
            <a:r>
              <a:rPr lang="fr-FR" dirty="0" smtClean="0">
                <a:solidFill>
                  <a:schemeClr val="accent1"/>
                </a:solidFill>
                <a:effectLst/>
              </a:rPr>
              <a:t> </a:t>
            </a:r>
            <a:endParaRPr lang="en-GB" dirty="0">
              <a:solidFill>
                <a:schemeClr val="accent1"/>
              </a:solidFill>
            </a:endParaRPr>
          </a:p>
          <a:p>
            <a:endParaRPr lang="en-GB" u="sng" dirty="0">
              <a:solidFill>
                <a:schemeClr val="accent1"/>
              </a:solidFill>
            </a:endParaRPr>
          </a:p>
          <a:p>
            <a:endParaRPr lang="en-GB" dirty="0">
              <a:solidFill>
                <a:schemeClr val="accent1"/>
              </a:solidFill>
            </a:endParaRPr>
          </a:p>
        </p:txBody>
      </p:sp>
      <p:sp>
        <p:nvSpPr>
          <p:cNvPr id="4" name="Slide Number Placeholder 3"/>
          <p:cNvSpPr>
            <a:spLocks noGrp="1"/>
          </p:cNvSpPr>
          <p:nvPr>
            <p:ph type="sldNum" sz="quarter" idx="10"/>
          </p:nvPr>
        </p:nvSpPr>
        <p:spPr/>
        <p:txBody>
          <a:bodyPr/>
          <a:lstStyle/>
          <a:p>
            <a:fld id="{08A90898-3483-46EC-94C7-3C6810DE366C}" type="slidenum">
              <a:rPr lang="en-GB" smtClean="0"/>
              <a:t>96</a:t>
            </a:fld>
            <a:endParaRPr lang="en-GB"/>
          </a:p>
        </p:txBody>
      </p:sp>
    </p:spTree>
    <p:extLst>
      <p:ext uri="{BB962C8B-B14F-4D97-AF65-F5344CB8AC3E}">
        <p14:creationId xmlns:p14="http://schemas.microsoft.com/office/powerpoint/2010/main" val="10684378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25281">
              <a:defRPr/>
            </a:pPr>
            <a:r>
              <a:rPr lang="gu-IN" b="1" dirty="0"/>
              <a:t>વિષય ૪</a:t>
            </a:r>
            <a:r>
              <a:rPr lang="en-GB" b="1" dirty="0"/>
              <a:t>: </a:t>
            </a:r>
            <a:r>
              <a:rPr lang="gu-IN" b="1" dirty="0"/>
              <a:t>“હા કહેવું” અને “થઈ શકે છે” એવી સંસ્કૃતિ નિર્માણ કરવી</a:t>
            </a:r>
            <a:endParaRPr lang="en-GB" b="1" i="0" dirty="0" smtClean="0"/>
          </a:p>
          <a:p>
            <a:pPr defTabSz="925281">
              <a:defRPr/>
            </a:pPr>
            <a:endParaRPr lang="en-GB" dirty="0" smtClean="0"/>
          </a:p>
          <a:p>
            <a:pPr defTabSz="925281">
              <a:defRPr/>
            </a:pPr>
            <a:r>
              <a:rPr lang="en-GB" dirty="0" smtClean="0"/>
              <a:t>Source: This topic is </a:t>
            </a:r>
            <a:r>
              <a:rPr lang="en-GB" dirty="0"/>
              <a:t>modified from </a:t>
            </a:r>
            <a:r>
              <a:rPr lang="en-GB" dirty="0" err="1"/>
              <a:t>Manaan</a:t>
            </a:r>
            <a:r>
              <a:rPr lang="en-GB" dirty="0"/>
              <a:t> </a:t>
            </a:r>
            <a:r>
              <a:rPr lang="en-GB" dirty="0" err="1"/>
              <a:t>Kar</a:t>
            </a:r>
            <a:r>
              <a:rPr lang="en-GB" dirty="0"/>
              <a:t> Ray &amp; Sarah Rae. ‘No Audit: Reflect to Reframe’ in </a:t>
            </a:r>
            <a:r>
              <a:rPr lang="en-GB" i="1" dirty="0"/>
              <a:t>Power to empower Lies beyond Binaries</a:t>
            </a:r>
            <a:r>
              <a:rPr lang="en-GB" dirty="0"/>
              <a:t>.  PROMISE: </a:t>
            </a:r>
            <a:r>
              <a:rPr lang="en-GB" dirty="0" err="1"/>
              <a:t>PROactive</a:t>
            </a:r>
            <a:r>
              <a:rPr lang="en-GB" dirty="0"/>
              <a:t> Management Of Integrated Services &amp; Environments.  Cambridge University Health Partners </a:t>
            </a:r>
            <a:r>
              <a:rPr lang="en-GB" u="sng" dirty="0">
                <a:hlinkClick r:id="rId3"/>
              </a:rPr>
              <a:t>http://www.promise.global/2015_04_09_Binary.pdf</a:t>
            </a:r>
            <a:endParaRPr lang="fr-FR" dirty="0"/>
          </a:p>
          <a:p>
            <a:endParaRPr lang="en-GB" dirty="0"/>
          </a:p>
        </p:txBody>
      </p:sp>
      <p:sp>
        <p:nvSpPr>
          <p:cNvPr id="4" name="Espace réservé du numéro de diapositive 3"/>
          <p:cNvSpPr>
            <a:spLocks noGrp="1"/>
          </p:cNvSpPr>
          <p:nvPr>
            <p:ph type="sldNum" sz="quarter" idx="10"/>
          </p:nvPr>
        </p:nvSpPr>
        <p:spPr/>
        <p:txBody>
          <a:bodyPr/>
          <a:lstStyle/>
          <a:p>
            <a:fld id="{08A90898-3483-46EC-94C7-3C6810DE366C}" type="slidenum">
              <a:rPr lang="en-GB" smtClean="0"/>
              <a:t>97</a:t>
            </a:fld>
            <a:endParaRPr lang="en-GB"/>
          </a:p>
        </p:txBody>
      </p:sp>
    </p:spTree>
    <p:extLst>
      <p:ext uri="{BB962C8B-B14F-4D97-AF65-F5344CB8AC3E}">
        <p14:creationId xmlns:p14="http://schemas.microsoft.com/office/powerpoint/2010/main" val="22258407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25281">
              <a:defRPr/>
            </a:pPr>
            <a:r>
              <a:rPr lang="gu-IN" b="1" dirty="0"/>
              <a:t>પ્રસ્તુતિ ૪.૧ </a:t>
            </a:r>
            <a:r>
              <a:rPr lang="en-GB" b="1" dirty="0"/>
              <a:t>: </a:t>
            </a:r>
            <a:r>
              <a:rPr lang="gu-IN" b="1" dirty="0"/>
              <a:t>હા કહેવું” અને “થઈ શકે છે” એવી સંસ્કૃતિ નિર્માણ કરવી</a:t>
            </a:r>
            <a:endParaRPr lang="en-GB" b="1" dirty="0"/>
          </a:p>
          <a:p>
            <a:r>
              <a:rPr lang="en-GB" b="1" dirty="0"/>
              <a:t> </a:t>
            </a:r>
            <a:endParaRPr lang="en-GB" i="0" dirty="0"/>
          </a:p>
        </p:txBody>
      </p:sp>
      <p:sp>
        <p:nvSpPr>
          <p:cNvPr id="4" name="Espace réservé du numéro de diapositive 3"/>
          <p:cNvSpPr>
            <a:spLocks noGrp="1"/>
          </p:cNvSpPr>
          <p:nvPr>
            <p:ph type="sldNum" sz="quarter" idx="10"/>
          </p:nvPr>
        </p:nvSpPr>
        <p:spPr/>
        <p:txBody>
          <a:bodyPr/>
          <a:lstStyle/>
          <a:p>
            <a:fld id="{08A90898-3483-46EC-94C7-3C6810DE366C}" type="slidenum">
              <a:rPr lang="en-GB" smtClean="0"/>
              <a:t>98</a:t>
            </a:fld>
            <a:endParaRPr lang="en-GB"/>
          </a:p>
        </p:txBody>
      </p:sp>
    </p:spTree>
    <p:extLst>
      <p:ext uri="{BB962C8B-B14F-4D97-AF65-F5344CB8AC3E}">
        <p14:creationId xmlns:p14="http://schemas.microsoft.com/office/powerpoint/2010/main" val="204369197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3490" indent="-173490">
              <a:buFont typeface="Wingdings" charset="2"/>
              <a:buChar char="Ø"/>
            </a:pPr>
            <a:r>
              <a:rPr lang="gu-IN" dirty="0" smtClean="0"/>
              <a:t>ઘણા કેન્દ્રોમાં આરોગ્ય કર્મચારીઓ ઘણી વખત સેવાર્થી(દર્દી)ઓની વિનંતીઓને “ના” કહેતા હોય છે.</a:t>
            </a:r>
            <a:r>
              <a:rPr lang="en-GB" dirty="0"/>
              <a:t> </a:t>
            </a:r>
          </a:p>
          <a:p>
            <a:pPr marL="173490" indent="-173490">
              <a:buFont typeface="Wingdings" charset="2"/>
              <a:buChar char="Ø"/>
            </a:pPr>
            <a:endParaRPr lang="en-GB" dirty="0"/>
          </a:p>
          <a:p>
            <a:pPr marL="173490" indent="-173490">
              <a:buFont typeface="Wingdings" charset="2"/>
              <a:buChar char="Ø"/>
            </a:pPr>
            <a:r>
              <a:rPr lang="gu-IN" dirty="0" smtClean="0"/>
              <a:t>તેથી વાતાવરણ હતાશામય અને નિયંત્રિત થઈ જાય છે જેનાં લીધે સંઘર્ષ સર્જાઇ શકે</a:t>
            </a:r>
            <a:r>
              <a:rPr lang="en-IN" dirty="0" smtClean="0"/>
              <a:t>, </a:t>
            </a:r>
            <a:r>
              <a:rPr lang="gu-IN" dirty="0" smtClean="0"/>
              <a:t>અને તંગ અથવા હિંસક વર્તન નિર્માણ થવાની પરિસ્થિતિની શક્યતાઓ વધી જાય છે.</a:t>
            </a:r>
            <a:r>
              <a:rPr lang="en-GB" dirty="0"/>
              <a:t> </a:t>
            </a:r>
          </a:p>
          <a:p>
            <a:endParaRPr lang="en-GB" dirty="0"/>
          </a:p>
          <a:p>
            <a:pPr marL="173490" indent="-173490" defTabSz="925281">
              <a:buFont typeface="Wingdings" charset="2"/>
              <a:buChar char="Ø"/>
            </a:pPr>
            <a:r>
              <a:rPr lang="gu-IN" dirty="0"/>
              <a:t>જેટલી વખત કર્મચારી “ના” પાડે તેટલી વખત પ્રોત્સાહનો વિષે પ્રતિબિંબ કરવાની તક મળે છે જે “ના” પાડવા માટે પ્રેરે છે.    </a:t>
            </a:r>
            <a:endParaRPr lang="en-IN" dirty="0"/>
          </a:p>
          <a:p>
            <a:r>
              <a:rPr lang="en-GB" dirty="0"/>
              <a:t> </a:t>
            </a:r>
            <a:endParaRPr lang="fr-FR" dirty="0"/>
          </a:p>
          <a:p>
            <a:r>
              <a:rPr lang="gu-IN" dirty="0"/>
              <a:t>આપણે અનિર્ણયાત્મક(નોન-જજમેન્ટલ) અવકાશ રાખીને વિચારીએ કે આપણે આવા નિર્ણય ઉપર કેમ આવ્યા  અને કદાચ આપણે “હા” કહી હોત તો આપણે આને પામી શક્યા હોત. આનાં લીધે માનસિક વિકલાંગતા ધરાવતા વ્યક્તિઓની જરૂરિયાતો અને માંગણીઓને પ્રાથમિક્તા આપવામાં આપણને મદદ કરશે.</a:t>
            </a:r>
            <a:endParaRPr lang="fr-FR" dirty="0"/>
          </a:p>
        </p:txBody>
      </p:sp>
      <p:sp>
        <p:nvSpPr>
          <p:cNvPr id="4" name="Espace réservé du numéro de diapositive 3"/>
          <p:cNvSpPr>
            <a:spLocks noGrp="1"/>
          </p:cNvSpPr>
          <p:nvPr>
            <p:ph type="sldNum" sz="quarter" idx="10"/>
          </p:nvPr>
        </p:nvSpPr>
        <p:spPr/>
        <p:txBody>
          <a:bodyPr/>
          <a:lstStyle/>
          <a:p>
            <a:fld id="{08A90898-3483-46EC-94C7-3C6810DE366C}" type="slidenum">
              <a:rPr lang="en-GB" smtClean="0"/>
              <a:t>99</a:t>
            </a:fld>
            <a:endParaRPr lang="en-GB"/>
          </a:p>
        </p:txBody>
      </p:sp>
    </p:spTree>
    <p:extLst>
      <p:ext uri="{BB962C8B-B14F-4D97-AF65-F5344CB8AC3E}">
        <p14:creationId xmlns:p14="http://schemas.microsoft.com/office/powerpoint/2010/main" val="98389456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gu-IN" dirty="0"/>
              <a:t>આપણે વિચારવું જોઈએ કેઃ</a:t>
            </a:r>
            <a:endParaRPr lang="fr-FR" dirty="0"/>
          </a:p>
          <a:p>
            <a:r>
              <a:rPr lang="en-GB" dirty="0"/>
              <a:t> </a:t>
            </a:r>
            <a:endParaRPr lang="fr-FR" dirty="0"/>
          </a:p>
          <a:p>
            <a:r>
              <a:rPr lang="en-GB" dirty="0"/>
              <a:t>R – </a:t>
            </a:r>
            <a:r>
              <a:rPr lang="gu-IN" dirty="0" smtClean="0"/>
              <a:t>ફેરવી તોળવું (રિફ્રેમ)</a:t>
            </a:r>
            <a:r>
              <a:rPr lang="en-IN" dirty="0" smtClean="0"/>
              <a:t>: </a:t>
            </a:r>
            <a:r>
              <a:rPr lang="gu-IN" dirty="0" smtClean="0"/>
              <a:t>આપણે “હા” કહ્યું હોત તો શું થાત?</a:t>
            </a:r>
            <a:endParaRPr lang="fr-FR" dirty="0"/>
          </a:p>
          <a:p>
            <a:r>
              <a:rPr lang="en-GB" dirty="0"/>
              <a:t>E – </a:t>
            </a:r>
            <a:r>
              <a:rPr lang="gu-IN" dirty="0" smtClean="0"/>
              <a:t>સરળ (ઈઝી)</a:t>
            </a:r>
            <a:r>
              <a:rPr lang="en-IN" dirty="0" smtClean="0"/>
              <a:t>: </a:t>
            </a:r>
            <a:r>
              <a:rPr lang="gu-IN" dirty="0" smtClean="0"/>
              <a:t>શું “ના” કહેવું એ સરળ વિકલ્પ હતો?</a:t>
            </a:r>
            <a:endParaRPr lang="fr-FR" dirty="0"/>
          </a:p>
          <a:p>
            <a:r>
              <a:rPr lang="en-GB" dirty="0"/>
              <a:t>F – </a:t>
            </a:r>
            <a:r>
              <a:rPr lang="gu-IN" dirty="0" smtClean="0"/>
              <a:t>ભાવના (ફીલીંગ)</a:t>
            </a:r>
            <a:r>
              <a:rPr lang="en-IN" dirty="0" smtClean="0"/>
              <a:t>: </a:t>
            </a:r>
            <a:r>
              <a:rPr lang="gu-IN" dirty="0" smtClean="0"/>
              <a:t>એ કેવું લાગ્યું હશે?</a:t>
            </a:r>
            <a:endParaRPr lang="fr-FR" dirty="0"/>
          </a:p>
          <a:p>
            <a:r>
              <a:rPr lang="en-GB" dirty="0"/>
              <a:t>L – </a:t>
            </a:r>
            <a:r>
              <a:rPr lang="gu-IN" dirty="0" smtClean="0"/>
              <a:t>સાંભળવું (લિસન)</a:t>
            </a:r>
            <a:r>
              <a:rPr lang="en-IN" dirty="0" smtClean="0"/>
              <a:t>: </a:t>
            </a:r>
            <a:r>
              <a:rPr lang="gu-IN" dirty="0" smtClean="0"/>
              <a:t>શું આપણે સાંભળ્યું?</a:t>
            </a:r>
            <a:endParaRPr lang="fr-FR" dirty="0"/>
          </a:p>
          <a:p>
            <a:r>
              <a:rPr lang="en-GB" dirty="0"/>
              <a:t>E – </a:t>
            </a:r>
            <a:r>
              <a:rPr lang="gu-IN" dirty="0" smtClean="0"/>
              <a:t>સમજાવવું (એક્સપ્લેન)</a:t>
            </a:r>
            <a:r>
              <a:rPr lang="en-IN" dirty="0" smtClean="0"/>
              <a:t>: </a:t>
            </a:r>
            <a:r>
              <a:rPr lang="gu-IN" dirty="0" smtClean="0"/>
              <a:t>શું આપણે સમજાવ્યું?</a:t>
            </a:r>
            <a:endParaRPr lang="fr-FR" dirty="0"/>
          </a:p>
          <a:p>
            <a:r>
              <a:rPr lang="en-GB" dirty="0"/>
              <a:t>C – </a:t>
            </a:r>
            <a:r>
              <a:rPr lang="gu-IN" dirty="0" smtClean="0"/>
              <a:t>સર્જન(ક્રિએટીવ)</a:t>
            </a:r>
            <a:r>
              <a:rPr lang="en-IN" dirty="0" smtClean="0"/>
              <a:t>: </a:t>
            </a:r>
            <a:r>
              <a:rPr lang="gu-IN" dirty="0" smtClean="0"/>
              <a:t>શું આપણે સર્જનાત્મક હતાં?</a:t>
            </a:r>
            <a:endParaRPr lang="fr-FR" dirty="0"/>
          </a:p>
          <a:p>
            <a:r>
              <a:rPr lang="en-GB" dirty="0"/>
              <a:t>T – </a:t>
            </a:r>
            <a:r>
              <a:rPr lang="gu-IN" dirty="0" smtClean="0"/>
              <a:t>સમય(ટાઈમ)</a:t>
            </a:r>
            <a:r>
              <a:rPr lang="en-IN" dirty="0" smtClean="0"/>
              <a:t>: </a:t>
            </a:r>
            <a:r>
              <a:rPr lang="gu-IN" dirty="0" smtClean="0"/>
              <a:t>શું આપણે સમય લીધો?</a:t>
            </a:r>
            <a:endParaRPr lang="en-GB" dirty="0"/>
          </a:p>
          <a:p>
            <a:endParaRPr lang="en-GB" dirty="0"/>
          </a:p>
          <a:p>
            <a:pPr defTabSz="925281">
              <a:defRPr/>
            </a:pPr>
            <a:r>
              <a:rPr lang="gu-IN" dirty="0"/>
              <a:t>આ પ્રશ્નો ઉપર પ્રતિબીંબ પાડવાથી સહભાગીઓને પોતાની પ્રથાઓ ઉપર વિચારવાનો પ્રોત્સાહન મળશે અને તેઓ આ પરિસ્થિતિઓને કેવી રીતે ઉલટાવીને “પહેલાં હા કહેવાની” સંસ્કૃતિનો નિર્માણ કરશે.</a:t>
            </a:r>
            <a:r>
              <a:rPr lang="en-GB" dirty="0">
                <a:solidFill>
                  <a:schemeClr val="accent1"/>
                </a:solidFill>
              </a:rPr>
              <a:t> </a:t>
            </a:r>
            <a:endParaRPr lang="fr-FR" dirty="0">
              <a:solidFill>
                <a:schemeClr val="accent1"/>
              </a:solidFill>
            </a:endParaRPr>
          </a:p>
          <a:p>
            <a:endParaRPr lang="fr-FR" dirty="0">
              <a:solidFill>
                <a:schemeClr val="accent1"/>
              </a:solidFill>
            </a:endParaRPr>
          </a:p>
        </p:txBody>
      </p:sp>
      <p:sp>
        <p:nvSpPr>
          <p:cNvPr id="4" name="Espace réservé du numéro de diapositive 3"/>
          <p:cNvSpPr>
            <a:spLocks noGrp="1"/>
          </p:cNvSpPr>
          <p:nvPr>
            <p:ph type="sldNum" sz="quarter" idx="10"/>
          </p:nvPr>
        </p:nvSpPr>
        <p:spPr/>
        <p:txBody>
          <a:bodyPr/>
          <a:lstStyle/>
          <a:p>
            <a:fld id="{08A90898-3483-46EC-94C7-3C6810DE366C}" type="slidenum">
              <a:rPr lang="en-GB" smtClean="0"/>
              <a:t>100</a:t>
            </a:fld>
            <a:endParaRPr lang="en-GB"/>
          </a:p>
        </p:txBody>
      </p:sp>
    </p:spTree>
    <p:extLst>
      <p:ext uri="{BB962C8B-B14F-4D97-AF65-F5344CB8AC3E}">
        <p14:creationId xmlns:p14="http://schemas.microsoft.com/office/powerpoint/2010/main" val="282541643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gu-IN" b="1" dirty="0"/>
              <a:t>અભ્યાસ</a:t>
            </a:r>
            <a:r>
              <a:rPr lang="en-GB" b="1" dirty="0"/>
              <a:t> </a:t>
            </a:r>
            <a:r>
              <a:rPr lang="gu-IN" b="1" dirty="0"/>
              <a:t>૪</a:t>
            </a:r>
            <a:r>
              <a:rPr lang="en-GB" b="1" dirty="0"/>
              <a:t>.</a:t>
            </a:r>
            <a:r>
              <a:rPr lang="gu-IN" b="1" dirty="0"/>
              <a:t>૨</a:t>
            </a:r>
            <a:r>
              <a:rPr lang="en-GB" b="1" dirty="0"/>
              <a:t>: </a:t>
            </a:r>
            <a:r>
              <a:rPr lang="gu-IN" b="1" dirty="0"/>
              <a:t>આપણા માનસિક આરોગ્ય કેન્દ્રોમાં “હા કહેવાની” અને “કરી શકાય” એવી સંસ્કૃતિ નિર્માણ કરવી</a:t>
            </a:r>
            <a:r>
              <a:rPr lang="fr-FR" i="0" dirty="0" smtClean="0">
                <a:effectLst/>
              </a:rPr>
              <a:t> </a:t>
            </a:r>
          </a:p>
          <a:p>
            <a:endParaRPr lang="fr-FR" i="0" dirty="0" smtClean="0">
              <a:effectLst/>
            </a:endParaRPr>
          </a:p>
          <a:p>
            <a:r>
              <a:rPr lang="gu-IN" b="1" dirty="0"/>
              <a:t>સંકલનકારની નોંધઃ </a:t>
            </a:r>
            <a:r>
              <a:rPr lang="gu-IN" dirty="0"/>
              <a:t>આ પ્રયોગનો હેતુ એવો છે કે જૂથને એવા પગલાંઓની સૂચિઓ તૈયાર કરવામાં મદદ કરવી જેનાં આધારે તેમનાં માનસિક આરોગ્યના કેન્દ્રોમાં “હા કહેવાની” સંસ્કૃતિ નિર્માણ થઈ શકે. નીચે આપેલા પ્રશ્નો પૂછો અને વિચારોને ફ્લિપ-ચાર્ટ ઉપર લખો.</a:t>
            </a:r>
            <a:endParaRPr lang="en-GB" dirty="0">
              <a:solidFill>
                <a:schemeClr val="accent1"/>
              </a:solidFill>
            </a:endParaRPr>
          </a:p>
          <a:p>
            <a:r>
              <a:rPr lang="it-IT" dirty="0">
                <a:solidFill>
                  <a:schemeClr val="accent1"/>
                </a:solidFill>
              </a:rPr>
              <a:t> </a:t>
            </a:r>
            <a:endParaRPr lang="fr-FR" dirty="0">
              <a:solidFill>
                <a:schemeClr val="accent1"/>
              </a:solidFill>
            </a:endParaRPr>
          </a:p>
          <a:p>
            <a:pPr marL="173490" indent="-173490">
              <a:buFont typeface="Wingdings" charset="2"/>
              <a:buChar char="Ø"/>
            </a:pPr>
            <a:r>
              <a:rPr lang="gu-IN" dirty="0"/>
              <a:t>તમારા માનસિક આરોગ્યના કેન્દ્રોમાં “હા કહેવાની” સંસ્કૃતિ નિર્માણ કરવા માટે શું કરવું જોઈએ?</a:t>
            </a:r>
            <a:endParaRPr lang="fr-FR" dirty="0"/>
          </a:p>
          <a:p>
            <a:pPr marL="173490" indent="-173490">
              <a:buFont typeface="Wingdings" charset="2"/>
              <a:buChar char="Ø"/>
            </a:pPr>
            <a:r>
              <a:rPr lang="gu-IN" dirty="0"/>
              <a:t>તમે કોનો સમાવેશ કરી શકો?</a:t>
            </a:r>
            <a:endParaRPr lang="fr-FR" dirty="0"/>
          </a:p>
          <a:p>
            <a:pPr marL="173490" indent="-173490">
              <a:buFont typeface="Wingdings" charset="2"/>
              <a:buChar char="Ø"/>
            </a:pPr>
            <a:r>
              <a:rPr lang="gu-IN" dirty="0"/>
              <a:t>“હા કહેવાની” સંસ્કૃતિનું અમલીકરણ કરવા માટે કયા કૌશલ્યોને સુધારવાની જરૂરિયાત છે?</a:t>
            </a:r>
            <a:endParaRPr lang="fr-FR" dirty="0"/>
          </a:p>
          <a:p>
            <a:pPr marL="173490" indent="-173490">
              <a:buFont typeface="Wingdings" charset="2"/>
              <a:buChar char="Ø"/>
            </a:pPr>
            <a:r>
              <a:rPr lang="gu-IN" dirty="0"/>
              <a:t>અન્ય લોકો જેમ કે સેવાર્થી(દર્દી)ઓ, પરિવારજનો અને સમાજનાં લોકોને આ પ્રક્રિયાના ભાગરૂપે કેવી રીતે આવરી શકાય?</a:t>
            </a:r>
            <a:endParaRPr lang="fr-FR" dirty="0"/>
          </a:p>
          <a:p>
            <a:endParaRPr lang="fr-FR" dirty="0"/>
          </a:p>
          <a:p>
            <a:endParaRPr lang="en-GB" i="0" dirty="0"/>
          </a:p>
        </p:txBody>
      </p:sp>
      <p:sp>
        <p:nvSpPr>
          <p:cNvPr id="4" name="Espace réservé du numéro de diapositive 3"/>
          <p:cNvSpPr>
            <a:spLocks noGrp="1"/>
          </p:cNvSpPr>
          <p:nvPr>
            <p:ph type="sldNum" sz="quarter" idx="10"/>
          </p:nvPr>
        </p:nvSpPr>
        <p:spPr/>
        <p:txBody>
          <a:bodyPr/>
          <a:lstStyle/>
          <a:p>
            <a:fld id="{08A90898-3483-46EC-94C7-3C6810DE366C}" type="slidenum">
              <a:rPr lang="en-GB" smtClean="0"/>
              <a:t>101</a:t>
            </a:fld>
            <a:endParaRPr lang="en-GB"/>
          </a:p>
        </p:txBody>
      </p:sp>
    </p:spTree>
    <p:extLst>
      <p:ext uri="{BB962C8B-B14F-4D97-AF65-F5344CB8AC3E}">
        <p14:creationId xmlns:p14="http://schemas.microsoft.com/office/powerpoint/2010/main" val="826117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7DF9E54-4559-4909-B831-65F73B0C7DC8}" type="datetimeFigureOut">
              <a:rPr lang="en-GB" smtClean="0"/>
              <a:t>26/01/2016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DF3475-C5C5-4B4B-A6F9-1372F8D693BC}" type="slidenum">
              <a:rPr lang="en-GB" smtClean="0"/>
              <a:t>‹#›</a:t>
            </a:fld>
            <a:endParaRPr lang="en-GB"/>
          </a:p>
        </p:txBody>
      </p:sp>
    </p:spTree>
    <p:extLst>
      <p:ext uri="{BB962C8B-B14F-4D97-AF65-F5344CB8AC3E}">
        <p14:creationId xmlns:p14="http://schemas.microsoft.com/office/powerpoint/2010/main" val="4272754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7DF9E54-4559-4909-B831-65F73B0C7DC8}" type="datetimeFigureOut">
              <a:rPr lang="en-GB" smtClean="0"/>
              <a:t>26/01/2016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DF3475-C5C5-4B4B-A6F9-1372F8D693BC}" type="slidenum">
              <a:rPr lang="en-GB" smtClean="0"/>
              <a:t>‹#›</a:t>
            </a:fld>
            <a:endParaRPr lang="en-GB"/>
          </a:p>
        </p:txBody>
      </p:sp>
    </p:spTree>
    <p:extLst>
      <p:ext uri="{BB962C8B-B14F-4D97-AF65-F5344CB8AC3E}">
        <p14:creationId xmlns:p14="http://schemas.microsoft.com/office/powerpoint/2010/main" val="830738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7DF9E54-4559-4909-B831-65F73B0C7DC8}" type="datetimeFigureOut">
              <a:rPr lang="en-GB" smtClean="0"/>
              <a:t>26/01/2016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DF3475-C5C5-4B4B-A6F9-1372F8D693BC}" type="slidenum">
              <a:rPr lang="en-GB" smtClean="0"/>
              <a:t>‹#›</a:t>
            </a:fld>
            <a:endParaRPr lang="en-GB"/>
          </a:p>
        </p:txBody>
      </p:sp>
    </p:spTree>
    <p:extLst>
      <p:ext uri="{BB962C8B-B14F-4D97-AF65-F5344CB8AC3E}">
        <p14:creationId xmlns:p14="http://schemas.microsoft.com/office/powerpoint/2010/main" val="2100709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marL="0" indent="0">
              <a:buNone/>
              <a:defRPr/>
            </a:lvl1pPr>
          </a:lstStyle>
          <a:p>
            <a:pPr lvl="0"/>
            <a:endParaRPr lang="en-GB" dirty="0"/>
          </a:p>
        </p:txBody>
      </p:sp>
      <p:sp>
        <p:nvSpPr>
          <p:cNvPr id="4" name="Date Placeholder 3"/>
          <p:cNvSpPr>
            <a:spLocks noGrp="1"/>
          </p:cNvSpPr>
          <p:nvPr>
            <p:ph type="dt" sz="half" idx="10"/>
          </p:nvPr>
        </p:nvSpPr>
        <p:spPr/>
        <p:txBody>
          <a:bodyPr/>
          <a:lstStyle/>
          <a:p>
            <a:fld id="{D7DF9E54-4559-4909-B831-65F73B0C7DC8}" type="datetimeFigureOut">
              <a:rPr lang="en-GB" smtClean="0"/>
              <a:t>26/01/2016</a:t>
            </a:fld>
            <a:endParaRPr lang="en-GB"/>
          </a:p>
        </p:txBody>
      </p:sp>
      <p:sp>
        <p:nvSpPr>
          <p:cNvPr id="5" name="Footer Placeholder 4"/>
          <p:cNvSpPr>
            <a:spLocks noGrp="1"/>
          </p:cNvSpPr>
          <p:nvPr>
            <p:ph type="ftr" sz="quarter" idx="11"/>
          </p:nvPr>
        </p:nvSpPr>
        <p:spPr/>
        <p:txBody>
          <a:bodyPr/>
          <a:lstStyle>
            <a:lvl1pPr>
              <a:defRPr sz="2400"/>
            </a:lvl1pPr>
          </a:lstStyle>
          <a:p>
            <a:r>
              <a:rPr lang="en-GB" smtClean="0"/>
              <a:t>DRAFT</a:t>
            </a:r>
            <a:endParaRPr lang="en-GB" dirty="0"/>
          </a:p>
        </p:txBody>
      </p:sp>
      <p:sp>
        <p:nvSpPr>
          <p:cNvPr id="6" name="Slide Number Placeholder 5"/>
          <p:cNvSpPr>
            <a:spLocks noGrp="1"/>
          </p:cNvSpPr>
          <p:nvPr>
            <p:ph type="sldNum" sz="quarter" idx="12"/>
          </p:nvPr>
        </p:nvSpPr>
        <p:spPr/>
        <p:txBody>
          <a:bodyPr/>
          <a:lstStyle/>
          <a:p>
            <a:fld id="{DFDF3475-C5C5-4B4B-A6F9-1372F8D693BC}" type="slidenum">
              <a:rPr lang="en-GB" smtClean="0"/>
              <a:t>‹#›</a:t>
            </a:fld>
            <a:endParaRPr lang="en-GB"/>
          </a:p>
        </p:txBody>
      </p:sp>
    </p:spTree>
    <p:extLst>
      <p:ext uri="{BB962C8B-B14F-4D97-AF65-F5344CB8AC3E}">
        <p14:creationId xmlns:p14="http://schemas.microsoft.com/office/powerpoint/2010/main" val="4016065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DF9E54-4559-4909-B831-65F73B0C7DC8}" type="datetimeFigureOut">
              <a:rPr lang="en-GB" smtClean="0"/>
              <a:t>26/01/2016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DF3475-C5C5-4B4B-A6F9-1372F8D693BC}" type="slidenum">
              <a:rPr lang="en-GB" smtClean="0"/>
              <a:t>‹#›</a:t>
            </a:fld>
            <a:endParaRPr lang="en-GB"/>
          </a:p>
        </p:txBody>
      </p:sp>
    </p:spTree>
    <p:extLst>
      <p:ext uri="{BB962C8B-B14F-4D97-AF65-F5344CB8AC3E}">
        <p14:creationId xmlns:p14="http://schemas.microsoft.com/office/powerpoint/2010/main" val="2379754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7DF9E54-4559-4909-B831-65F73B0C7DC8}" type="datetimeFigureOut">
              <a:rPr lang="en-GB" smtClean="0"/>
              <a:t>26/01/2016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DF3475-C5C5-4B4B-A6F9-1372F8D693BC}" type="slidenum">
              <a:rPr lang="en-GB" smtClean="0"/>
              <a:t>‹#›</a:t>
            </a:fld>
            <a:endParaRPr lang="en-GB"/>
          </a:p>
        </p:txBody>
      </p:sp>
    </p:spTree>
    <p:extLst>
      <p:ext uri="{BB962C8B-B14F-4D97-AF65-F5344CB8AC3E}">
        <p14:creationId xmlns:p14="http://schemas.microsoft.com/office/powerpoint/2010/main" val="3212117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7DF9E54-4559-4909-B831-65F73B0C7DC8}" type="datetimeFigureOut">
              <a:rPr lang="en-GB" smtClean="0"/>
              <a:t>26/01/2016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FDF3475-C5C5-4B4B-A6F9-1372F8D693BC}" type="slidenum">
              <a:rPr lang="en-GB" smtClean="0"/>
              <a:t>‹#›</a:t>
            </a:fld>
            <a:endParaRPr lang="en-GB"/>
          </a:p>
        </p:txBody>
      </p:sp>
    </p:spTree>
    <p:extLst>
      <p:ext uri="{BB962C8B-B14F-4D97-AF65-F5344CB8AC3E}">
        <p14:creationId xmlns:p14="http://schemas.microsoft.com/office/powerpoint/2010/main" val="521170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7DF9E54-4559-4909-B831-65F73B0C7DC8}" type="datetimeFigureOut">
              <a:rPr lang="en-GB" smtClean="0"/>
              <a:t>26/01/2016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FDF3475-C5C5-4B4B-A6F9-1372F8D693BC}" type="slidenum">
              <a:rPr lang="en-GB" smtClean="0"/>
              <a:t>‹#›</a:t>
            </a:fld>
            <a:endParaRPr lang="en-GB"/>
          </a:p>
        </p:txBody>
      </p:sp>
    </p:spTree>
    <p:extLst>
      <p:ext uri="{BB962C8B-B14F-4D97-AF65-F5344CB8AC3E}">
        <p14:creationId xmlns:p14="http://schemas.microsoft.com/office/powerpoint/2010/main" val="1640167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DF9E54-4559-4909-B831-65F73B0C7DC8}" type="datetimeFigureOut">
              <a:rPr lang="en-GB" smtClean="0"/>
              <a:t>26/01/2016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FDF3475-C5C5-4B4B-A6F9-1372F8D693BC}" type="slidenum">
              <a:rPr lang="en-GB" smtClean="0"/>
              <a:t>‹#›</a:t>
            </a:fld>
            <a:endParaRPr lang="en-GB"/>
          </a:p>
        </p:txBody>
      </p:sp>
    </p:spTree>
    <p:extLst>
      <p:ext uri="{BB962C8B-B14F-4D97-AF65-F5344CB8AC3E}">
        <p14:creationId xmlns:p14="http://schemas.microsoft.com/office/powerpoint/2010/main" val="1655218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DF9E54-4559-4909-B831-65F73B0C7DC8}" type="datetimeFigureOut">
              <a:rPr lang="en-GB" smtClean="0"/>
              <a:t>26/01/2016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DF3475-C5C5-4B4B-A6F9-1372F8D693BC}" type="slidenum">
              <a:rPr lang="en-GB" smtClean="0"/>
              <a:t>‹#›</a:t>
            </a:fld>
            <a:endParaRPr lang="en-GB"/>
          </a:p>
        </p:txBody>
      </p:sp>
    </p:spTree>
    <p:extLst>
      <p:ext uri="{BB962C8B-B14F-4D97-AF65-F5344CB8AC3E}">
        <p14:creationId xmlns:p14="http://schemas.microsoft.com/office/powerpoint/2010/main" val="1755288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DF9E54-4559-4909-B831-65F73B0C7DC8}" type="datetimeFigureOut">
              <a:rPr lang="en-GB" smtClean="0"/>
              <a:t>26/01/2016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DF3475-C5C5-4B4B-A6F9-1372F8D693BC}" type="slidenum">
              <a:rPr lang="en-GB" smtClean="0"/>
              <a:t>‹#›</a:t>
            </a:fld>
            <a:endParaRPr lang="en-GB"/>
          </a:p>
        </p:txBody>
      </p:sp>
    </p:spTree>
    <p:extLst>
      <p:ext uri="{BB962C8B-B14F-4D97-AF65-F5344CB8AC3E}">
        <p14:creationId xmlns:p14="http://schemas.microsoft.com/office/powerpoint/2010/main" val="2112209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DF9E54-4559-4909-B831-65F73B0C7DC8}" type="datetimeFigureOut">
              <a:rPr lang="en-GB" smtClean="0"/>
              <a:t>26/01/2016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DF3475-C5C5-4B4B-A6F9-1372F8D693BC}" type="slidenum">
              <a:rPr lang="en-GB" smtClean="0"/>
              <a:t>‹#›</a:t>
            </a:fld>
            <a:endParaRPr lang="en-GB"/>
          </a:p>
        </p:txBody>
      </p:sp>
    </p:spTree>
    <p:extLst>
      <p:ext uri="{BB962C8B-B14F-4D97-AF65-F5344CB8AC3E}">
        <p14:creationId xmlns:p14="http://schemas.microsoft.com/office/powerpoint/2010/main" val="2264681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5.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15.wmf"/></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image" Target="../media/image5.jpeg"/></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00808"/>
            <a:ext cx="8229600" cy="2304256"/>
          </a:xfrm>
        </p:spPr>
        <p:txBody>
          <a:bodyPr>
            <a:normAutofit lnSpcReduction="10000"/>
          </a:bodyPr>
          <a:lstStyle/>
          <a:p>
            <a:pPr algn="ctr"/>
            <a:r>
              <a:rPr lang="gu-IN" b="1" dirty="0"/>
              <a:t>નિષ્ણાતો માટેનો તાલીમ સત્ર(મોડ્યુલ</a:t>
            </a:r>
            <a:r>
              <a:rPr lang="gu-IN" b="1" dirty="0" smtClean="0"/>
              <a:t>)</a:t>
            </a:r>
            <a:endParaRPr lang="en-IN" b="1" dirty="0" smtClean="0"/>
          </a:p>
          <a:p>
            <a:pPr algn="ctr"/>
            <a:endParaRPr lang="en-GB" sz="3600" b="1" dirty="0" smtClean="0">
              <a:latin typeface="+mj-lt"/>
            </a:endParaRPr>
          </a:p>
          <a:p>
            <a:pPr algn="ctr"/>
            <a:r>
              <a:rPr lang="gu-IN" b="1" dirty="0"/>
              <a:t>એકાંત અને </a:t>
            </a:r>
            <a:r>
              <a:rPr lang="gu-IN" b="1" dirty="0" err="1" smtClean="0"/>
              <a:t>નિયંત્રણના</a:t>
            </a:r>
            <a:r>
              <a:rPr lang="gu-IN" b="1" dirty="0" smtClean="0"/>
              <a:t> </a:t>
            </a:r>
            <a:r>
              <a:rPr lang="gu-IN" b="1" dirty="0" err="1" smtClean="0"/>
              <a:t>વિકલ્પો</a:t>
            </a:r>
            <a:r>
              <a:rPr lang="gu-IN" b="1" dirty="0" smtClean="0"/>
              <a:t>:</a:t>
            </a:r>
          </a:p>
          <a:p>
            <a:pPr algn="ctr"/>
            <a:r>
              <a:rPr lang="gu-IN" sz="2800" b="1" dirty="0" err="1" smtClean="0"/>
              <a:t>રીકવરીને</a:t>
            </a:r>
            <a:r>
              <a:rPr lang="gu-IN" sz="2800" b="1" dirty="0" smtClean="0"/>
              <a:t> ધ્યાનમાં રાખતો અભિગમ</a:t>
            </a:r>
            <a:endParaRPr lang="en-GB" sz="4000" b="1"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http://caare101.org/wp-content/uploads/2013/06/World-Health-Org.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75658" y="260648"/>
            <a:ext cx="4190707" cy="1368152"/>
          </a:xfrm>
          <a:prstGeom prst="rect">
            <a:avLst/>
          </a:prstGeom>
          <a:noFill/>
          <a:ln>
            <a:noFill/>
          </a:ln>
        </p:spPr>
      </p:pic>
      <p:graphicFrame>
        <p:nvGraphicFramePr>
          <p:cNvPr id="7" name="Table 6"/>
          <p:cNvGraphicFramePr>
            <a:graphicFrameLocks noGrp="1"/>
          </p:cNvGraphicFramePr>
          <p:nvPr>
            <p:extLst>
              <p:ext uri="{D42A27DB-BD31-4B8C-83A1-F6EECF244321}">
                <p14:modId xmlns:p14="http://schemas.microsoft.com/office/powerpoint/2010/main" val="4264718176"/>
              </p:ext>
            </p:extLst>
          </p:nvPr>
        </p:nvGraphicFramePr>
        <p:xfrm>
          <a:off x="467544" y="3898076"/>
          <a:ext cx="6096000" cy="1920240"/>
        </p:xfrm>
        <a:graphic>
          <a:graphicData uri="http://schemas.openxmlformats.org/drawingml/2006/table">
            <a:tbl>
              <a:tblPr firstRow="1" bandRow="1">
                <a:tableStyleId>{5C22544A-7EE6-4342-B048-85BDC9FD1C3A}</a:tableStyleId>
              </a:tblPr>
              <a:tblGrid>
                <a:gridCol w="5879976">
                  <a:extLst>
                    <a:ext uri="{9D8B030D-6E8A-4147-A177-3AD203B41FA5}">
                      <a16:colId xmlns="" xmlns:a16="http://schemas.microsoft.com/office/drawing/2014/main" val="20000"/>
                    </a:ext>
                  </a:extLst>
                </a:gridCol>
                <a:gridCol w="216024">
                  <a:extLst>
                    <a:ext uri="{9D8B030D-6E8A-4147-A177-3AD203B41FA5}">
                      <a16:colId xmlns="" xmlns:a16="http://schemas.microsoft.com/office/drawing/2014/main" val="20001"/>
                    </a:ext>
                  </a:extLst>
                </a:gridCol>
              </a:tblGrid>
              <a:tr h="370840">
                <a:tc>
                  <a:txBody>
                    <a:bodyPr/>
                    <a:lstStyle/>
                    <a:p>
                      <a:pPr algn="l"/>
                      <a:r>
                        <a:rPr lang="en-GB" sz="2200" i="1" dirty="0" smtClean="0">
                          <a:solidFill>
                            <a:schemeClr val="tx1"/>
                          </a:solidFill>
                        </a:rPr>
                        <a:t>Contact Information</a:t>
                      </a:r>
                      <a:endParaRPr lang="en-GB" sz="2200" i="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0"/>
                  </a:ext>
                </a:extLst>
              </a:tr>
              <a:tr h="365368">
                <a:tc>
                  <a:txBody>
                    <a:bodyPr/>
                    <a:lstStyle/>
                    <a:p>
                      <a:pPr algn="l"/>
                      <a:r>
                        <a:rPr lang="en-GB" sz="2000" b="1" i="1" dirty="0" smtClean="0"/>
                        <a:t>Michelle Funk, Coordinator</a:t>
                      </a:r>
                      <a:endParaRPr lang="en-GB" sz="2000" b="1" i="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257160">
                <a:tc>
                  <a:txBody>
                    <a:bodyPr/>
                    <a:lstStyle/>
                    <a:p>
                      <a:pPr algn="l"/>
                      <a:r>
                        <a:rPr lang="en-GB" sz="1600" b="1" i="1" dirty="0" smtClean="0"/>
                        <a:t>funkm@who.int</a:t>
                      </a:r>
                      <a:endParaRPr lang="en-GB" sz="1600" b="1" i="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323448">
                <a:tc>
                  <a:txBody>
                    <a:bodyPr/>
                    <a:lstStyle/>
                    <a:p>
                      <a:pPr algn="l"/>
                      <a:r>
                        <a:rPr lang="en-GB" sz="2000" b="1" i="1" dirty="0" smtClean="0"/>
                        <a:t>Nathalie Drew, Technical</a:t>
                      </a:r>
                      <a:r>
                        <a:rPr lang="en-GB" sz="2000" b="1" i="1" baseline="0" dirty="0" smtClean="0"/>
                        <a:t> Officer</a:t>
                      </a:r>
                      <a:endParaRPr lang="en-GB" sz="2000" b="1" i="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3"/>
                  </a:ext>
                </a:extLst>
              </a:tr>
              <a:tr h="215240">
                <a:tc>
                  <a:txBody>
                    <a:bodyPr/>
                    <a:lstStyle/>
                    <a:p>
                      <a:pPr algn="l"/>
                      <a:r>
                        <a:rPr lang="en-GB" sz="1600" b="1" i="1" dirty="0" smtClean="0"/>
                        <a:t>drewn@who.int</a:t>
                      </a:r>
                      <a:endParaRPr lang="en-GB" sz="1600" b="1" i="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4"/>
                  </a:ext>
                </a:extLst>
              </a:tr>
            </a:tbl>
          </a:graphicData>
        </a:graphic>
      </p:graphicFrame>
      <p:sp>
        <p:nvSpPr>
          <p:cNvPr id="8" name="Rectangle 7"/>
          <p:cNvSpPr/>
          <p:nvPr/>
        </p:nvSpPr>
        <p:spPr>
          <a:xfrm>
            <a:off x="467544" y="6095037"/>
            <a:ext cx="7416824" cy="646331"/>
          </a:xfrm>
          <a:prstGeom prst="rect">
            <a:avLst/>
          </a:prstGeom>
        </p:spPr>
        <p:txBody>
          <a:bodyPr wrap="square">
            <a:spAutoFit/>
          </a:bodyPr>
          <a:lstStyle/>
          <a:p>
            <a:r>
              <a:rPr lang="en-GB" b="1" i="1" dirty="0"/>
              <a:t>Prepared by Mental Health Policy and Service Development, MSD</a:t>
            </a:r>
            <a:endParaRPr lang="en-GB" dirty="0"/>
          </a:p>
          <a:p>
            <a:r>
              <a:rPr lang="en-GB" b="1" i="1" dirty="0"/>
              <a:t>World Health Organization, Geneva</a:t>
            </a:r>
            <a:endParaRPr lang="en-GB" dirty="0"/>
          </a:p>
        </p:txBody>
      </p:sp>
    </p:spTree>
    <p:extLst>
      <p:ext uri="{BB962C8B-B14F-4D97-AF65-F5344CB8AC3E}">
        <p14:creationId xmlns:p14="http://schemas.microsoft.com/office/powerpoint/2010/main" val="1993118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Rectangle 3"/>
          <p:cNvSpPr/>
          <p:nvPr/>
        </p:nvSpPr>
        <p:spPr>
          <a:xfrm>
            <a:off x="0" y="1628800"/>
            <a:ext cx="9144000" cy="1152128"/>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p:txBody>
          <a:bodyPr/>
          <a:lstStyle/>
          <a:p>
            <a:pPr marL="0" indent="0" algn="ctr">
              <a:buNone/>
            </a:pPr>
            <a:r>
              <a:rPr lang="gu-IN" dirty="0" smtClean="0"/>
              <a:t>પ્રસ્તુતિ</a:t>
            </a:r>
            <a:r>
              <a:rPr lang="en-GB" dirty="0" smtClean="0"/>
              <a:t> </a:t>
            </a:r>
            <a:r>
              <a:rPr lang="gu-IN" dirty="0" smtClean="0"/>
              <a:t>૧</a:t>
            </a:r>
            <a:r>
              <a:rPr lang="en-GB" dirty="0" smtClean="0"/>
              <a:t>.</a:t>
            </a:r>
            <a:r>
              <a:rPr lang="gu-IN" dirty="0" smtClean="0"/>
              <a:t>૨</a:t>
            </a:r>
            <a:r>
              <a:rPr lang="en-GB" dirty="0" smtClean="0"/>
              <a:t>:</a:t>
            </a:r>
          </a:p>
          <a:p>
            <a:pPr algn="ctr"/>
            <a:r>
              <a:rPr lang="gu-IN" dirty="0"/>
              <a:t>એકાંત અને નિયંત્રણ શું છે?</a:t>
            </a:r>
            <a:endParaRPr lang="en-GB"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978719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920429"/>
            <a:ext cx="8229600" cy="4812827"/>
          </a:xfrm>
        </p:spPr>
        <p:txBody>
          <a:bodyPr>
            <a:normAutofit lnSpcReduction="10000"/>
          </a:bodyPr>
          <a:lstStyle/>
          <a:p>
            <a:pPr marL="806450" indent="-806450" algn="just"/>
            <a:r>
              <a:rPr lang="en-GB" dirty="0"/>
              <a:t>R </a:t>
            </a:r>
            <a:r>
              <a:rPr lang="en-GB" dirty="0" smtClean="0"/>
              <a:t>–</a:t>
            </a:r>
            <a:r>
              <a:rPr lang="gu-IN" dirty="0" smtClean="0"/>
              <a:t>ફેરવી </a:t>
            </a:r>
            <a:r>
              <a:rPr lang="gu-IN" dirty="0"/>
              <a:t>તોળવું (રિફ્રેમ)</a:t>
            </a:r>
            <a:r>
              <a:rPr lang="en-IN" dirty="0"/>
              <a:t>: </a:t>
            </a:r>
            <a:r>
              <a:rPr lang="gu-IN" dirty="0"/>
              <a:t>આપણે “હા” કહ્યું હોત તો શું થાત?</a:t>
            </a:r>
            <a:endParaRPr lang="fr-FR" dirty="0"/>
          </a:p>
          <a:p>
            <a:pPr marL="627063" indent="-627063"/>
            <a:r>
              <a:rPr lang="en-GB" dirty="0"/>
              <a:t>E – </a:t>
            </a:r>
            <a:r>
              <a:rPr lang="gu-IN" dirty="0"/>
              <a:t>સરળ (ઈઝી)</a:t>
            </a:r>
            <a:r>
              <a:rPr lang="en-IN" dirty="0"/>
              <a:t>: </a:t>
            </a:r>
            <a:r>
              <a:rPr lang="gu-IN" dirty="0"/>
              <a:t>શું “ના” કહેવું એ સરળ વિકલ્પ હતો?</a:t>
            </a:r>
            <a:endParaRPr lang="fr-FR" dirty="0"/>
          </a:p>
          <a:p>
            <a:r>
              <a:rPr lang="en-GB" dirty="0"/>
              <a:t>F – </a:t>
            </a:r>
            <a:r>
              <a:rPr lang="gu-IN" dirty="0"/>
              <a:t>ભાવના (ફીલીંગ)</a:t>
            </a:r>
            <a:r>
              <a:rPr lang="en-IN" dirty="0"/>
              <a:t>: </a:t>
            </a:r>
            <a:r>
              <a:rPr lang="gu-IN" dirty="0"/>
              <a:t>એ કેવું લાગ્યું હશે?</a:t>
            </a:r>
            <a:endParaRPr lang="fr-FR" dirty="0"/>
          </a:p>
          <a:p>
            <a:r>
              <a:rPr lang="en-GB" dirty="0"/>
              <a:t>L – </a:t>
            </a:r>
            <a:r>
              <a:rPr lang="gu-IN" dirty="0"/>
              <a:t>સાંભળવું (લિસન)</a:t>
            </a:r>
            <a:r>
              <a:rPr lang="en-IN" dirty="0"/>
              <a:t>: </a:t>
            </a:r>
            <a:r>
              <a:rPr lang="gu-IN" dirty="0"/>
              <a:t>શું આપણે સાંભળ્યું?</a:t>
            </a:r>
            <a:endParaRPr lang="fr-FR" dirty="0"/>
          </a:p>
          <a:p>
            <a:r>
              <a:rPr lang="en-GB" dirty="0"/>
              <a:t>E – </a:t>
            </a:r>
            <a:r>
              <a:rPr lang="gu-IN" dirty="0"/>
              <a:t>સમજાવવું (એક્સપ્લેન)</a:t>
            </a:r>
            <a:r>
              <a:rPr lang="en-IN" dirty="0"/>
              <a:t>: </a:t>
            </a:r>
            <a:r>
              <a:rPr lang="gu-IN" dirty="0"/>
              <a:t>શું આપણે સમજાવ્યું?</a:t>
            </a:r>
            <a:endParaRPr lang="fr-FR" dirty="0"/>
          </a:p>
          <a:p>
            <a:r>
              <a:rPr lang="en-GB" dirty="0"/>
              <a:t>C – </a:t>
            </a:r>
            <a:r>
              <a:rPr lang="gu-IN" dirty="0"/>
              <a:t>સર્જન(ક્રિએટીવ)</a:t>
            </a:r>
            <a:r>
              <a:rPr lang="en-IN" dirty="0"/>
              <a:t>: </a:t>
            </a:r>
            <a:r>
              <a:rPr lang="gu-IN" dirty="0"/>
              <a:t>શું આપણે સર્જનાત્મક હતાં?</a:t>
            </a:r>
            <a:endParaRPr lang="fr-FR" dirty="0"/>
          </a:p>
          <a:p>
            <a:r>
              <a:rPr lang="en-GB" dirty="0"/>
              <a:t>T – </a:t>
            </a:r>
            <a:r>
              <a:rPr lang="gu-IN" dirty="0"/>
              <a:t>સમય(ટાઈમ)</a:t>
            </a:r>
            <a:r>
              <a:rPr lang="en-IN" dirty="0"/>
              <a:t>: </a:t>
            </a:r>
            <a:r>
              <a:rPr lang="gu-IN" dirty="0"/>
              <a:t>શું આપણે સમય લીધો?</a:t>
            </a:r>
            <a:endParaRPr lang="en-GB" dirty="0"/>
          </a:p>
          <a:p>
            <a:pPr marL="0" indent="0">
              <a:buNone/>
            </a:pPr>
            <a:endParaRPr lang="en-GB"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413649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1599950"/>
            <a:ext cx="8603828" cy="4525963"/>
          </a:xfrm>
        </p:spPr>
        <p:txBody>
          <a:bodyPr>
            <a:normAutofit fontScale="85000" lnSpcReduction="20000"/>
          </a:bodyPr>
          <a:lstStyle/>
          <a:p>
            <a:pPr marL="171450" indent="-171450" algn="just">
              <a:buFont typeface="Wingdings" charset="2"/>
              <a:buChar char="Ø"/>
            </a:pPr>
            <a:r>
              <a:rPr lang="gu-IN" dirty="0"/>
              <a:t>તમારા માનસિક આરોગ્યના કેન્દ્રોમાં “હા કહેવાની” સંસ્કૃતિ નિર્માણ કરવા માટે શું કરવું જોઈએ?</a:t>
            </a:r>
            <a:endParaRPr lang="en-GB" dirty="0" smtClean="0"/>
          </a:p>
          <a:p>
            <a:pPr marL="171450" indent="-171450">
              <a:buFont typeface="Wingdings" charset="2"/>
              <a:buChar char="Ø"/>
            </a:pPr>
            <a:endParaRPr lang="fr-FR" dirty="0"/>
          </a:p>
          <a:p>
            <a:pPr marL="171450" indent="-171450">
              <a:buFont typeface="Wingdings" charset="2"/>
              <a:buChar char="Ø"/>
            </a:pPr>
            <a:r>
              <a:rPr lang="gu-IN" dirty="0"/>
              <a:t>તમે કોનો સમાવેશ કરી શકો?</a:t>
            </a:r>
            <a:endParaRPr lang="en-GB" dirty="0" smtClean="0"/>
          </a:p>
          <a:p>
            <a:pPr marL="171450" indent="-171450">
              <a:buFont typeface="Wingdings" charset="2"/>
              <a:buChar char="Ø"/>
            </a:pPr>
            <a:endParaRPr lang="fr-FR" dirty="0"/>
          </a:p>
          <a:p>
            <a:pPr marL="171450" indent="-171450" algn="just">
              <a:buFont typeface="Wingdings" charset="2"/>
              <a:buChar char="Ø"/>
            </a:pPr>
            <a:r>
              <a:rPr lang="gu-IN" dirty="0"/>
              <a:t>“હા કહેવાની” સંસ્કૃતિનું અમલીકરણ કરવા માટે કયા કૌશલ્યોને સુધારવાની જરૂરિયાત છે?</a:t>
            </a:r>
            <a:endParaRPr lang="en-GB" dirty="0" smtClean="0"/>
          </a:p>
          <a:p>
            <a:pPr marL="171450" indent="-171450">
              <a:buFont typeface="Wingdings" charset="2"/>
              <a:buChar char="Ø"/>
            </a:pPr>
            <a:endParaRPr lang="fr-FR" dirty="0"/>
          </a:p>
          <a:p>
            <a:pPr marL="171450" indent="-171450" algn="just">
              <a:buFont typeface="Wingdings" charset="2"/>
              <a:buChar char="Ø"/>
            </a:pPr>
            <a:r>
              <a:rPr lang="gu-IN" dirty="0"/>
              <a:t>અન્ય લોકો જેમ કે સેવાર્થી(દર્દી)ઓ, પરિવારજનો અને સમાજનાં લોકોને આ પ્રક્રિયાના ભાગરૂપે કેવી રીતે આવરી શકાય?</a:t>
            </a:r>
            <a:endParaRPr lang="fr-FR" dirty="0"/>
          </a:p>
          <a:p>
            <a:pPr marL="0" indent="0">
              <a:buNone/>
            </a:pPr>
            <a:endParaRPr lang="en-GB" dirty="0"/>
          </a:p>
        </p:txBody>
      </p:sp>
      <p:sp>
        <p:nvSpPr>
          <p:cNvPr id="4" name="Title 1"/>
          <p:cNvSpPr>
            <a:spLocks noGrp="1"/>
          </p:cNvSpPr>
          <p:nvPr>
            <p:ph type="title"/>
          </p:nvPr>
        </p:nvSpPr>
        <p:spPr>
          <a:xfrm>
            <a:off x="457200" y="274638"/>
            <a:ext cx="8229600" cy="1210146"/>
          </a:xfrm>
        </p:spPr>
        <p:txBody>
          <a:bodyPr>
            <a:normAutofit fontScale="90000"/>
          </a:bodyPr>
          <a:lstStyle/>
          <a:p>
            <a:r>
              <a:rPr lang="gu-IN" sz="4000" dirty="0" smtClean="0"/>
              <a:t>અભ્યાસ</a:t>
            </a:r>
            <a:r>
              <a:rPr lang="en-GB" sz="4000" dirty="0" smtClean="0"/>
              <a:t> </a:t>
            </a:r>
            <a:r>
              <a:rPr lang="gu-IN" sz="4000" dirty="0" smtClean="0"/>
              <a:t>૪</a:t>
            </a:r>
            <a:r>
              <a:rPr lang="en-GB" sz="4000" dirty="0" smtClean="0"/>
              <a:t>.</a:t>
            </a:r>
            <a:r>
              <a:rPr lang="gu-IN" sz="4000" dirty="0" smtClean="0"/>
              <a:t>૨</a:t>
            </a:r>
            <a:r>
              <a:rPr lang="en-GB" sz="4000" dirty="0" smtClean="0"/>
              <a:t>:</a:t>
            </a:r>
            <a:r>
              <a:rPr lang="en-GB" dirty="0" smtClean="0"/>
              <a:t/>
            </a:r>
            <a:br>
              <a:rPr lang="en-GB" dirty="0" smtClean="0"/>
            </a:br>
            <a:endParaRPr lang="en-GB" sz="4000" i="1" dirty="0"/>
          </a:p>
        </p:txBody>
      </p:sp>
      <p:pic>
        <p:nvPicPr>
          <p:cNvPr id="5"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7744" y="186904"/>
            <a:ext cx="792088" cy="720080"/>
          </a:xfrm>
          <a:prstGeom prst="rect">
            <a:avLst/>
          </a:prstGeom>
          <a:noFill/>
          <a:ln>
            <a:noFill/>
          </a:ln>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937376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lgn="ctr"/>
            <a:r>
              <a:rPr lang="gu-IN" dirty="0"/>
              <a:t>શું તમને યાદ છે કે છેલ્લી વખતે તમે સેવાર્થી(દર્દી)ની વિનંતીને ક્યારે “ના” પાડી હતી?</a:t>
            </a:r>
            <a:endParaRPr lang="fr-FR" dirty="0"/>
          </a:p>
          <a:p>
            <a:pPr marL="0" indent="0" algn="ctr">
              <a:buFont typeface="Wingdings" charset="2"/>
              <a:buNone/>
            </a:pPr>
            <a:endParaRPr lang="en-GB" dirty="0"/>
          </a:p>
          <a:p>
            <a:pPr algn="ctr"/>
            <a:r>
              <a:rPr lang="gu-IN" dirty="0"/>
              <a:t>તેમાં અલગથી શું થઈ શક્યું હોત?</a:t>
            </a:r>
            <a:r>
              <a:rPr lang="en-GB" dirty="0" smtClean="0"/>
              <a:t> </a:t>
            </a:r>
            <a:endParaRPr lang="fr-FR"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611390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864096"/>
          </a:xfrm>
        </p:spPr>
        <p:txBody>
          <a:bodyPr>
            <a:normAutofit fontScale="90000"/>
          </a:bodyPr>
          <a:lstStyle/>
          <a:p>
            <a:r>
              <a:rPr lang="gu-IN" sz="4000" dirty="0" smtClean="0"/>
              <a:t>અભ્યાસ</a:t>
            </a:r>
            <a:r>
              <a:rPr lang="en-GB" sz="4000" dirty="0" smtClean="0"/>
              <a:t> </a:t>
            </a:r>
            <a:r>
              <a:rPr lang="gu-IN" sz="4000" dirty="0" smtClean="0"/>
              <a:t>૨</a:t>
            </a:r>
            <a:r>
              <a:rPr lang="en-GB" sz="4000" dirty="0" smtClean="0"/>
              <a:t>.</a:t>
            </a:r>
            <a:r>
              <a:rPr lang="gu-IN" sz="4000" dirty="0" smtClean="0"/>
              <a:t>૩</a:t>
            </a:r>
            <a:r>
              <a:rPr lang="en-GB" sz="4000" dirty="0" smtClean="0"/>
              <a:t>:</a:t>
            </a:r>
            <a:r>
              <a:rPr lang="en-GB" dirty="0" smtClean="0"/>
              <a:t/>
            </a:r>
            <a:br>
              <a:rPr lang="en-GB" dirty="0" smtClean="0"/>
            </a:br>
            <a:r>
              <a:rPr lang="gu-IN" sz="4000" i="1" dirty="0" smtClean="0"/>
              <a:t>વાર્તાલાપ (કોમ્યુનિકેશન)ની વ્યૂહરચના ઊપર નાટ્ય-ભૂમિકા(રોલ-પ્લે)</a:t>
            </a:r>
            <a:endParaRPr lang="en-GB" sz="4000" i="1" dirty="0"/>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7744" y="40034"/>
            <a:ext cx="792088" cy="720080"/>
          </a:xfrm>
          <a:prstGeom prst="rect">
            <a:avLst/>
          </a:prstGeom>
          <a:noFill/>
          <a:ln>
            <a:noFill/>
          </a:ln>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a:spLocks noGrp="1"/>
          </p:cNvSpPr>
          <p:nvPr>
            <p:ph idx="1"/>
          </p:nvPr>
        </p:nvSpPr>
        <p:spPr>
          <a:xfrm>
            <a:off x="251520" y="1825228"/>
            <a:ext cx="8435280" cy="4248473"/>
          </a:xfrm>
        </p:spPr>
        <p:txBody>
          <a:bodyPr>
            <a:noAutofit/>
          </a:bodyPr>
          <a:lstStyle/>
          <a:p>
            <a:pPr marL="457200" lvl="1" indent="0">
              <a:buNone/>
            </a:pPr>
            <a:r>
              <a:rPr lang="gu-IN" b="1" u="sng" dirty="0" smtClean="0"/>
              <a:t>વ્યક્તિ અ</a:t>
            </a:r>
            <a:endParaRPr lang="en-GB" b="1" u="sng" dirty="0" smtClean="0"/>
          </a:p>
          <a:p>
            <a:pPr marL="457200" lvl="1" indent="0">
              <a:buNone/>
            </a:pPr>
            <a:r>
              <a:rPr lang="en-GB" dirty="0" smtClean="0"/>
              <a:t>- </a:t>
            </a:r>
            <a:r>
              <a:rPr lang="gu-IN" dirty="0" smtClean="0"/>
              <a:t>તમારી યોજનામાંથી એક પરિબળ પસંદ કરો અને ઉશ્કેરાયેલા હોવાનું નાટક કરો</a:t>
            </a:r>
            <a:endParaRPr lang="en-GB" dirty="0"/>
          </a:p>
          <a:p>
            <a:pPr marL="457200" lvl="1" indent="0">
              <a:buNone/>
            </a:pPr>
            <a:r>
              <a:rPr lang="gu-IN" b="1" u="sng" dirty="0" smtClean="0"/>
              <a:t>વ્યક્તિ</a:t>
            </a:r>
            <a:r>
              <a:rPr lang="en-GB" b="1" u="sng" dirty="0" smtClean="0"/>
              <a:t> </a:t>
            </a:r>
            <a:r>
              <a:rPr lang="gu-IN" b="1" u="sng" dirty="0" smtClean="0"/>
              <a:t>બ</a:t>
            </a:r>
            <a:endParaRPr lang="en-GB" b="1" u="sng" dirty="0" smtClean="0"/>
          </a:p>
          <a:p>
            <a:pPr marL="457200" lvl="1" indent="0">
              <a:buNone/>
            </a:pPr>
            <a:r>
              <a:rPr lang="en-GB" dirty="0" smtClean="0"/>
              <a:t>- </a:t>
            </a:r>
            <a:r>
              <a:rPr lang="gu-IN" dirty="0" smtClean="0"/>
              <a:t>વ્યક્તિ અ ને શાંત પાડવા માટે ઉપયોગ કરોઃ</a:t>
            </a:r>
            <a:endParaRPr lang="en-GB" dirty="0" smtClean="0"/>
          </a:p>
          <a:p>
            <a:pPr marL="457200" lvl="1" indent="0">
              <a:buNone/>
            </a:pPr>
            <a:r>
              <a:rPr lang="en-GB" dirty="0" smtClean="0"/>
              <a:t>	◦ </a:t>
            </a:r>
            <a:r>
              <a:rPr lang="gu-IN" dirty="0" smtClean="0"/>
              <a:t>વ્યક્તિ અ ની યોજના અને </a:t>
            </a:r>
          </a:p>
          <a:p>
            <a:pPr marL="457200" lvl="1" indent="0">
              <a:buNone/>
            </a:pPr>
            <a:r>
              <a:rPr lang="en-GB" dirty="0"/>
              <a:t>	</a:t>
            </a:r>
            <a:r>
              <a:rPr lang="en-GB" dirty="0" smtClean="0"/>
              <a:t>◦ </a:t>
            </a:r>
            <a:r>
              <a:rPr lang="gu-IN" dirty="0" smtClean="0"/>
              <a:t>વાર્તાલાપનું કૌશલ્ય</a:t>
            </a:r>
            <a:endParaRPr lang="en-GB" dirty="0" smtClean="0"/>
          </a:p>
          <a:p>
            <a:pPr marL="457200" lvl="1" indent="0">
              <a:buNone/>
            </a:pPr>
            <a:r>
              <a:rPr lang="gu-IN" dirty="0" smtClean="0"/>
              <a:t>શું કામ કરી ગયું અને શું સુધારવાની જરૂર છે તેની ચર્ચા કરો</a:t>
            </a:r>
            <a:endParaRPr lang="en-GB" dirty="0"/>
          </a:p>
        </p:txBody>
      </p:sp>
    </p:spTree>
    <p:extLst>
      <p:ext uri="{BB962C8B-B14F-4D97-AF65-F5344CB8AC3E}">
        <p14:creationId xmlns:p14="http://schemas.microsoft.com/office/powerpoint/2010/main" val="65695275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521617" y="1988840"/>
            <a:ext cx="8208912" cy="1631216"/>
          </a:xfrm>
          <a:prstGeom prst="rect">
            <a:avLst/>
          </a:prstGeom>
          <a:noFill/>
        </p:spPr>
        <p:txBody>
          <a:bodyPr wrap="square" rtlCol="0">
            <a:spAutoFit/>
          </a:bodyPr>
          <a:lstStyle/>
          <a:p>
            <a:pPr algn="ctr"/>
            <a:r>
              <a:rPr lang="gu-IN" sz="4000" b="1" i="1" dirty="0"/>
              <a:t>કટોકટીને સંભાળતા જૂથો (ક્રાઇસીસ સિસ્પોન્સ ટિમ્સ)</a:t>
            </a:r>
            <a:endParaRPr lang="en-GB" sz="4000" dirty="0" smtClean="0"/>
          </a:p>
          <a:p>
            <a:pPr algn="ctr"/>
            <a:r>
              <a:rPr lang="gu-IN" sz="2000" dirty="0" smtClean="0"/>
              <a:t>સત્ર બ</a:t>
            </a:r>
            <a:r>
              <a:rPr lang="en-GB" sz="2000" dirty="0" smtClean="0"/>
              <a:t> – </a:t>
            </a:r>
            <a:r>
              <a:rPr lang="gu-IN" sz="2000" dirty="0" smtClean="0"/>
              <a:t>વિષય ૫</a:t>
            </a:r>
            <a:endParaRPr lang="en-GB" sz="20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184668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1628800"/>
            <a:ext cx="9144000" cy="18002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gu-IN" sz="3200" dirty="0">
                <a:solidFill>
                  <a:schemeClr val="tx1"/>
                </a:solidFill>
              </a:rPr>
              <a:t>પ્રસ્તુતિ ૫.૧ </a:t>
            </a:r>
            <a:r>
              <a:rPr lang="en-GB" sz="3200" dirty="0" smtClean="0">
                <a:solidFill>
                  <a:schemeClr val="tx1"/>
                </a:solidFill>
              </a:rPr>
              <a:t>: </a:t>
            </a:r>
          </a:p>
          <a:p>
            <a:pPr algn="ctr"/>
            <a:r>
              <a:rPr lang="gu-IN" sz="3200" dirty="0">
                <a:solidFill>
                  <a:schemeClr val="tx1"/>
                </a:solidFill>
              </a:rPr>
              <a:t>કટોકટીનું સંચાલન કરતા </a:t>
            </a:r>
            <a:r>
              <a:rPr lang="gu-IN" sz="3200" dirty="0" err="1">
                <a:solidFill>
                  <a:schemeClr val="tx1"/>
                </a:solidFill>
              </a:rPr>
              <a:t>જૂથો</a:t>
            </a:r>
            <a:r>
              <a:rPr lang="gu-IN" sz="3200" dirty="0">
                <a:solidFill>
                  <a:schemeClr val="tx1"/>
                </a:solidFill>
              </a:rPr>
              <a:t> </a:t>
            </a:r>
            <a:r>
              <a:rPr lang="gu-IN" sz="3200" dirty="0" smtClean="0">
                <a:solidFill>
                  <a:schemeClr val="tx1"/>
                </a:solidFill>
              </a:rPr>
              <a:t>( </a:t>
            </a:r>
            <a:r>
              <a:rPr lang="gu-IN" sz="3200" dirty="0" err="1" smtClean="0">
                <a:solidFill>
                  <a:schemeClr val="tx1"/>
                </a:solidFill>
              </a:rPr>
              <a:t>રીસ્પોન્સ</a:t>
            </a:r>
            <a:r>
              <a:rPr lang="gu-IN" sz="3200" dirty="0" smtClean="0">
                <a:solidFill>
                  <a:schemeClr val="tx1"/>
                </a:solidFill>
              </a:rPr>
              <a:t> </a:t>
            </a:r>
            <a:r>
              <a:rPr lang="gu-IN" sz="3200" dirty="0">
                <a:solidFill>
                  <a:schemeClr val="tx1"/>
                </a:solidFill>
              </a:rPr>
              <a:t>ટિમ્સ)નું નિર્માણ</a:t>
            </a:r>
            <a:endParaRPr lang="en-GB" sz="3200" dirty="0">
              <a:solidFill>
                <a:schemeClr val="tx1"/>
              </a:solidFill>
            </a:endParaRPr>
          </a:p>
        </p:txBody>
      </p:sp>
    </p:spTree>
    <p:extLst>
      <p:ext uri="{BB962C8B-B14F-4D97-AF65-F5344CB8AC3E}">
        <p14:creationId xmlns:p14="http://schemas.microsoft.com/office/powerpoint/2010/main" val="18188928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gu-IN" dirty="0" err="1" smtClean="0"/>
              <a:t>આર.ટી</a:t>
            </a:r>
            <a:r>
              <a:rPr lang="gu-IN" dirty="0"/>
              <a:t>. શું છે?</a:t>
            </a:r>
            <a:endParaRPr lang="en-GB" dirty="0"/>
          </a:p>
        </p:txBody>
      </p:sp>
      <p:sp>
        <p:nvSpPr>
          <p:cNvPr id="3" name="Espace réservé du contenu 2"/>
          <p:cNvSpPr>
            <a:spLocks noGrp="1"/>
          </p:cNvSpPr>
          <p:nvPr>
            <p:ph idx="1"/>
          </p:nvPr>
        </p:nvSpPr>
        <p:spPr/>
        <p:txBody>
          <a:bodyPr>
            <a:normAutofit fontScale="92500"/>
          </a:bodyPr>
          <a:lstStyle/>
          <a:p>
            <a:pPr marL="171450" indent="-171450" algn="just">
              <a:buFont typeface="Wingdings" charset="2"/>
              <a:buChar char="Ø"/>
            </a:pPr>
            <a:r>
              <a:rPr lang="gu-IN" dirty="0"/>
              <a:t>જ્યારે કટોકટી સર્જાવાની હોય, જે મૂશ્કેલ અથવા </a:t>
            </a:r>
            <a:r>
              <a:rPr lang="en-GB" dirty="0" smtClean="0"/>
              <a:t>“</a:t>
            </a:r>
            <a:r>
              <a:rPr lang="gu-IN" dirty="0" smtClean="0"/>
              <a:t>બેકાબૂ</a:t>
            </a:r>
            <a:r>
              <a:rPr lang="en-GB" dirty="0" smtClean="0"/>
              <a:t>”</a:t>
            </a:r>
            <a:r>
              <a:rPr lang="gu-IN" dirty="0" smtClean="0"/>
              <a:t> </a:t>
            </a:r>
            <a:r>
              <a:rPr lang="gu-IN" dirty="0"/>
              <a:t>થવાની સંભાવના હોય ત્યારે આવી પરિસ્થિતિનું સંચાલન કરવા માટેનું </a:t>
            </a:r>
            <a:r>
              <a:rPr lang="gu-IN" i="1" dirty="0"/>
              <a:t>(</a:t>
            </a:r>
            <a:r>
              <a:rPr lang="gu-IN" b="1" i="1" dirty="0"/>
              <a:t>ક્રાઈસીસ સિસ્પોન્સ ટિમ્સ)</a:t>
            </a:r>
            <a:r>
              <a:rPr lang="gu-IN" b="1" dirty="0"/>
              <a:t> </a:t>
            </a:r>
            <a:r>
              <a:rPr lang="gu-IN" b="1" i="1" dirty="0" smtClean="0"/>
              <a:t>(</a:t>
            </a:r>
            <a:r>
              <a:rPr lang="gu-IN" b="1" i="1" dirty="0" err="1" smtClean="0"/>
              <a:t>આર.ટી</a:t>
            </a:r>
            <a:r>
              <a:rPr lang="gu-IN" b="1" i="1" dirty="0" smtClean="0"/>
              <a:t>.)</a:t>
            </a:r>
            <a:r>
              <a:rPr lang="gu-IN" dirty="0" smtClean="0"/>
              <a:t> </a:t>
            </a:r>
            <a:r>
              <a:rPr lang="gu-IN" dirty="0"/>
              <a:t>આ એક મુખ્ય જૂથ છે</a:t>
            </a:r>
            <a:r>
              <a:rPr lang="gu-IN" dirty="0" smtClean="0"/>
              <a:t>.</a:t>
            </a:r>
            <a:endParaRPr lang="en-GB" dirty="0"/>
          </a:p>
          <a:p>
            <a:pPr marL="0" indent="0">
              <a:buNone/>
            </a:pPr>
            <a:endParaRPr lang="en-GB" dirty="0"/>
          </a:p>
          <a:p>
            <a:pPr marL="171450" indent="-171450" algn="just">
              <a:buFont typeface="Wingdings" charset="2"/>
              <a:buChar char="Ø"/>
            </a:pPr>
            <a:r>
              <a:rPr lang="gu-IN" b="1" dirty="0"/>
              <a:t>વાર્તાલાપ(કોમ્યુનિકેશન) અને હિંસા</a:t>
            </a:r>
            <a:r>
              <a:rPr lang="it-IT" b="1" dirty="0"/>
              <a:t>-</a:t>
            </a:r>
            <a:r>
              <a:rPr lang="gu-IN" b="1" dirty="0"/>
              <a:t>પ્રતિરોધક કૌશલ્યો</a:t>
            </a:r>
            <a:r>
              <a:rPr lang="gu-IN" dirty="0"/>
              <a:t> દ્વારા કટોકટીને પ્રસરતા અટકાવવી અને શાંતિથી ઉકેલવા માટે </a:t>
            </a:r>
            <a:r>
              <a:rPr lang="gu-IN" dirty="0" err="1" smtClean="0"/>
              <a:t>આર.ટી</a:t>
            </a:r>
            <a:r>
              <a:rPr lang="gu-IN" dirty="0" smtClean="0"/>
              <a:t>. </a:t>
            </a:r>
            <a:r>
              <a:rPr lang="gu-IN" dirty="0"/>
              <a:t>અસરકારક બની શકે. </a:t>
            </a:r>
            <a:endParaRPr lang="en-GB" dirty="0"/>
          </a:p>
          <a:p>
            <a:pPr marL="0" indent="0">
              <a:buNone/>
            </a:pPr>
            <a:endParaRPr lang="en-GB"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984288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pPr algn="ctr"/>
            <a:r>
              <a:rPr lang="gu-IN" dirty="0" smtClean="0"/>
              <a:t>શું તમારી હોસ્પિટલમાં </a:t>
            </a:r>
            <a:r>
              <a:rPr lang="gu-IN" dirty="0" err="1" smtClean="0"/>
              <a:t>રિસ્પોન્સ</a:t>
            </a:r>
            <a:r>
              <a:rPr lang="gu-IN" dirty="0" smtClean="0"/>
              <a:t> ટીમ છે?</a:t>
            </a:r>
            <a:endParaRPr lang="en-GB" dirty="0"/>
          </a:p>
          <a:p>
            <a:pPr algn="ctr"/>
            <a:endParaRPr lang="en-GB" dirty="0"/>
          </a:p>
          <a:p>
            <a:pPr algn="ctr"/>
            <a:r>
              <a:rPr lang="gu-IN" dirty="0" smtClean="0"/>
              <a:t>જો છે, તો તે કેવી રીતે કામ કરે છે?</a:t>
            </a:r>
            <a:endParaRPr lang="en-IN" dirty="0"/>
          </a:p>
        </p:txBody>
      </p:sp>
    </p:spTree>
    <p:extLst>
      <p:ext uri="{BB962C8B-B14F-4D97-AF65-F5344CB8AC3E}">
        <p14:creationId xmlns:p14="http://schemas.microsoft.com/office/powerpoint/2010/main" val="303896057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gu-IN" dirty="0" err="1" smtClean="0"/>
              <a:t>આર.ટી.નો</a:t>
            </a:r>
            <a:r>
              <a:rPr lang="gu-IN" dirty="0" smtClean="0"/>
              <a:t> </a:t>
            </a:r>
            <a:r>
              <a:rPr lang="gu-IN" dirty="0"/>
              <a:t>ભાગ કોણ બની શકે?</a:t>
            </a:r>
            <a:endParaRPr lang="en-GB" dirty="0"/>
          </a:p>
        </p:txBody>
      </p:sp>
      <p:sp>
        <p:nvSpPr>
          <p:cNvPr id="3" name="Espace réservé du contenu 2"/>
          <p:cNvSpPr>
            <a:spLocks noGrp="1"/>
          </p:cNvSpPr>
          <p:nvPr>
            <p:ph idx="1"/>
          </p:nvPr>
        </p:nvSpPr>
        <p:spPr/>
        <p:txBody>
          <a:bodyPr>
            <a:normAutofit fontScale="92500" lnSpcReduction="10000"/>
          </a:bodyPr>
          <a:lstStyle/>
          <a:p>
            <a:pPr marL="171450" lvl="0" indent="-171450">
              <a:buFont typeface="Arial" charset="0"/>
              <a:buChar char="•"/>
            </a:pPr>
            <a:r>
              <a:rPr lang="gu-IN" b="1" dirty="0"/>
              <a:t>વ્યાવસાયિક </a:t>
            </a:r>
            <a:r>
              <a:rPr lang="gu-IN" b="1" dirty="0" smtClean="0"/>
              <a:t>કર્મચારીઓ</a:t>
            </a:r>
            <a:r>
              <a:rPr lang="gu-IN" dirty="0" smtClean="0"/>
              <a:t> </a:t>
            </a:r>
            <a:r>
              <a:rPr lang="gu-IN" dirty="0"/>
              <a:t>જે માનસિક આરોગ્યના કેન્દ્રમાં કામ કરતાં હોય</a:t>
            </a:r>
            <a:endParaRPr lang="en-GB" dirty="0" smtClean="0"/>
          </a:p>
          <a:p>
            <a:pPr marL="171450" lvl="0" indent="-171450">
              <a:buFont typeface="Arial" charset="0"/>
              <a:buChar char="•"/>
            </a:pPr>
            <a:endParaRPr lang="en-GB" dirty="0"/>
          </a:p>
          <a:p>
            <a:pPr marL="171450" lvl="0" indent="-171450">
              <a:buFont typeface="Arial" charset="0"/>
              <a:buChar char="•"/>
            </a:pPr>
            <a:r>
              <a:rPr lang="gu-IN" b="1" dirty="0"/>
              <a:t>બિન વ્યાવસાયિક કર્મચારીઓ</a:t>
            </a:r>
            <a:r>
              <a:rPr lang="en-GB" b="1" dirty="0" smtClean="0"/>
              <a:t> </a:t>
            </a:r>
            <a:endParaRPr lang="en-GB" dirty="0"/>
          </a:p>
          <a:p>
            <a:pPr marL="0" lvl="0" indent="0">
              <a:buNone/>
            </a:pPr>
            <a:endParaRPr lang="en-GB" dirty="0"/>
          </a:p>
          <a:p>
            <a:pPr marL="171450" lvl="0" indent="-171450">
              <a:buFont typeface="Wingdings" charset="2"/>
              <a:buChar char="Ø"/>
            </a:pPr>
            <a:r>
              <a:rPr lang="gu-IN" dirty="0"/>
              <a:t>એક મુખ્ય જૂથ માનસિક આરોગ્યના કેન્દ્રમાં દરરોજ સોંપાયેલ હોય</a:t>
            </a:r>
            <a:endParaRPr lang="en-GB" dirty="0"/>
          </a:p>
          <a:p>
            <a:pPr marL="171450" lvl="0" indent="-171450">
              <a:buFont typeface="Wingdings" charset="2"/>
              <a:buChar char="Ø"/>
            </a:pPr>
            <a:r>
              <a:rPr lang="gu-IN" dirty="0"/>
              <a:t>વધુમાં, કેન્દ્રોની બહારથી બોલાવી શકાય(ઓન-કોલ) એવા સભ્યોનો પણ સમાવેશ </a:t>
            </a:r>
            <a:r>
              <a:rPr lang="gu-IN" dirty="0" smtClean="0"/>
              <a:t>હોય.</a:t>
            </a:r>
            <a:endParaRPr lang="en-GB"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751085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3802" y="197768"/>
            <a:ext cx="8229600" cy="1143000"/>
          </a:xfrm>
        </p:spPr>
        <p:txBody>
          <a:bodyPr/>
          <a:lstStyle/>
          <a:p>
            <a:r>
              <a:rPr lang="gu-IN" dirty="0" err="1" smtClean="0"/>
              <a:t>આર.ટીના</a:t>
            </a:r>
            <a:r>
              <a:rPr lang="gu-IN" dirty="0" smtClean="0"/>
              <a:t> </a:t>
            </a:r>
            <a:r>
              <a:rPr lang="gu-IN" dirty="0"/>
              <a:t>સભ્યોની તાલીમ</a:t>
            </a:r>
            <a:endParaRPr lang="en-GB" dirty="0"/>
          </a:p>
        </p:txBody>
      </p:sp>
      <p:sp>
        <p:nvSpPr>
          <p:cNvPr id="3" name="Espace réservé du contenu 2"/>
          <p:cNvSpPr>
            <a:spLocks noGrp="1"/>
          </p:cNvSpPr>
          <p:nvPr>
            <p:ph idx="1"/>
          </p:nvPr>
        </p:nvSpPr>
        <p:spPr>
          <a:xfrm>
            <a:off x="204680" y="1340768"/>
            <a:ext cx="8747844" cy="5040560"/>
          </a:xfrm>
        </p:spPr>
        <p:txBody>
          <a:bodyPr>
            <a:normAutofit fontScale="85000" lnSpcReduction="10000"/>
          </a:bodyPr>
          <a:lstStyle/>
          <a:p>
            <a:pPr marL="171450" indent="-171450" algn="just">
              <a:buFont typeface="Wingdings" charset="2"/>
              <a:buChar char="Ø"/>
            </a:pPr>
            <a:r>
              <a:rPr lang="gu-IN" dirty="0" err="1" smtClean="0"/>
              <a:t>આર.ટી</a:t>
            </a:r>
            <a:r>
              <a:rPr lang="gu-IN" dirty="0" smtClean="0"/>
              <a:t>. </a:t>
            </a:r>
            <a:r>
              <a:rPr lang="gu-IN" dirty="0"/>
              <a:t>સભ્યો </a:t>
            </a:r>
            <a:r>
              <a:rPr lang="gu-IN" dirty="0" smtClean="0"/>
              <a:t>ને</a:t>
            </a:r>
            <a:r>
              <a:rPr lang="gu-IN" b="1" dirty="0" smtClean="0"/>
              <a:t> </a:t>
            </a:r>
            <a:r>
              <a:rPr lang="gu-IN" dirty="0"/>
              <a:t>કટોકટીનું સંચાલન</a:t>
            </a:r>
            <a:r>
              <a:rPr lang="gu-IN" i="1" dirty="0"/>
              <a:t>(મેનેજમેન્ટ) </a:t>
            </a:r>
            <a:r>
              <a:rPr lang="gu-IN" dirty="0"/>
              <a:t>કરવાના ક્ષેત્રે તાલીમ આપવી જોઈએ. </a:t>
            </a:r>
            <a:endParaRPr lang="en-GB" dirty="0"/>
          </a:p>
          <a:p>
            <a:pPr marL="0" indent="0" algn="just">
              <a:buNone/>
            </a:pPr>
            <a:endParaRPr lang="en-GB" dirty="0"/>
          </a:p>
          <a:p>
            <a:pPr marL="171450" indent="-171450" algn="just">
              <a:buFont typeface="Wingdings" charset="2"/>
              <a:buChar char="Ø"/>
            </a:pPr>
            <a:r>
              <a:rPr lang="gu-IN" dirty="0"/>
              <a:t>વખતો-વખત કટોકટીનું સંચાલન કરતાં હોવાથી, </a:t>
            </a:r>
            <a:r>
              <a:rPr lang="gu-IN" b="1" dirty="0" err="1" smtClean="0"/>
              <a:t>આર.ટી.ના</a:t>
            </a:r>
            <a:r>
              <a:rPr lang="gu-IN" b="1" dirty="0" smtClean="0"/>
              <a:t> </a:t>
            </a:r>
            <a:r>
              <a:rPr lang="gu-IN" b="1" dirty="0"/>
              <a:t>સભ્યોની આવડતો વધશે</a:t>
            </a:r>
            <a:r>
              <a:rPr lang="gu-IN" dirty="0"/>
              <a:t> અને તંગ પરિસ્થિતિઓનું સંચાલન કરવામાં અને </a:t>
            </a:r>
            <a:r>
              <a:rPr lang="gu-IN" b="1" dirty="0"/>
              <a:t>બળજબરી વાળી એકાંત અને નિયંત્રણની પ્રથાઓમાંથી દૂર રાખવાનું કૌશલ્ય</a:t>
            </a:r>
            <a:r>
              <a:rPr lang="gu-IN" dirty="0"/>
              <a:t> પણ સુધરશે. </a:t>
            </a:r>
            <a:endParaRPr lang="en-GB" dirty="0"/>
          </a:p>
          <a:p>
            <a:pPr marL="0" indent="0" algn="just">
              <a:buNone/>
            </a:pPr>
            <a:endParaRPr lang="en-GB" dirty="0"/>
          </a:p>
          <a:p>
            <a:pPr marL="171450" indent="-171450" algn="just">
              <a:buFont typeface="Wingdings" charset="2"/>
              <a:buChar char="Ø"/>
            </a:pPr>
            <a:r>
              <a:rPr lang="gu-IN" dirty="0"/>
              <a:t>માનસિક આરોગ્ય કેન્દ્રોએ કટોકટી સંભાળવાની તાલીમોની ગુણવત્તા અને સંખ્યાનો સ્તર ઉંચો કરવો જોઈએ, બધાજ </a:t>
            </a:r>
            <a:r>
              <a:rPr lang="gu-IN" dirty="0" err="1" smtClean="0"/>
              <a:t>આર.ટી.ના</a:t>
            </a:r>
            <a:r>
              <a:rPr lang="gu-IN" dirty="0" smtClean="0"/>
              <a:t> </a:t>
            </a:r>
            <a:r>
              <a:rPr lang="gu-IN" dirty="0"/>
              <a:t>સભ્યો માટે તેને વાર્ષિક જરૂરિયાત રૂપે વિકસાવવી જોઈએ.</a:t>
            </a:r>
            <a:endParaRPr lang="en-GB"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4279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gu-IN" sz="3600" dirty="0"/>
              <a:t>એકાંત અને નિયંત્રણ શું છે?</a:t>
            </a:r>
            <a:endParaRPr lang="en-GB" sz="3600" dirty="0"/>
          </a:p>
        </p:txBody>
      </p:sp>
      <p:sp>
        <p:nvSpPr>
          <p:cNvPr id="3" name="Content Placeholder 2"/>
          <p:cNvSpPr>
            <a:spLocks noGrp="1"/>
          </p:cNvSpPr>
          <p:nvPr>
            <p:ph idx="1"/>
          </p:nvPr>
        </p:nvSpPr>
        <p:spPr>
          <a:xfrm>
            <a:off x="683568" y="1556792"/>
            <a:ext cx="7560840" cy="4569371"/>
          </a:xfrm>
        </p:spPr>
        <p:txBody>
          <a:bodyPr>
            <a:normAutofit/>
          </a:bodyPr>
          <a:lstStyle/>
          <a:p>
            <a:pPr marL="0" indent="0">
              <a:buNone/>
            </a:pPr>
            <a:r>
              <a:rPr lang="gu-IN" sz="2800" u="sng" dirty="0" smtClean="0"/>
              <a:t>એકાંત</a:t>
            </a:r>
            <a:r>
              <a:rPr lang="en-GB" sz="2800" dirty="0" smtClean="0"/>
              <a:t>:</a:t>
            </a:r>
          </a:p>
          <a:p>
            <a:pPr algn="just"/>
            <a:r>
              <a:rPr lang="gu-IN" sz="2800" dirty="0"/>
              <a:t>ઇરાદાપૂર્વક એક વ્યક્તિને તેમની પોતાની મરજી વિરૂધ્ધ બંધ ઓરડામાં અથવા તો સુરક્ષિત જગ્યામાં રાખવામાં આવે જેનાં લીધે તેઓને જાતે ક્યાંય જવા દેવામાં આવે નહીં.</a:t>
            </a:r>
            <a:endParaRPr lang="en-GB" sz="2800" dirty="0" smtClean="0"/>
          </a:p>
          <a:p>
            <a:pPr marL="0" indent="0">
              <a:buNone/>
            </a:pPr>
            <a:endParaRPr lang="en-GB" sz="1200" dirty="0" smtClean="0"/>
          </a:p>
          <a:p>
            <a:pPr marL="0" indent="0">
              <a:buNone/>
            </a:pPr>
            <a:r>
              <a:rPr lang="gu-IN" sz="2800" u="sng" dirty="0" smtClean="0"/>
              <a:t>નિયંત્રણ</a:t>
            </a:r>
            <a:r>
              <a:rPr lang="en-GB" sz="2800" dirty="0" smtClean="0"/>
              <a:t>:</a:t>
            </a:r>
          </a:p>
          <a:p>
            <a:pPr algn="just"/>
            <a:r>
              <a:rPr lang="gu-IN" sz="2800" dirty="0"/>
              <a:t>એક વ્યક્તિને પોતાના શારીરિક હલન-ચલન ન કરવા દેવાની પધ્ધતિ</a:t>
            </a:r>
            <a:endParaRPr lang="en-GB" sz="2800" dirty="0" smtClean="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625665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8634" y="4600"/>
            <a:ext cx="8229600" cy="1143000"/>
          </a:xfrm>
        </p:spPr>
        <p:txBody>
          <a:bodyPr>
            <a:normAutofit/>
          </a:bodyPr>
          <a:lstStyle/>
          <a:p>
            <a:r>
              <a:rPr lang="gu-IN" dirty="0" err="1" smtClean="0"/>
              <a:t>આર.ટી</a:t>
            </a:r>
            <a:r>
              <a:rPr lang="gu-IN" dirty="0"/>
              <a:t>. કેવી રીતે કામ કરે છે?(૧)</a:t>
            </a:r>
            <a:endParaRPr lang="en-GB" dirty="0"/>
          </a:p>
        </p:txBody>
      </p:sp>
      <p:sp>
        <p:nvSpPr>
          <p:cNvPr id="3" name="Espace réservé du contenu 2"/>
          <p:cNvSpPr>
            <a:spLocks noGrp="1"/>
          </p:cNvSpPr>
          <p:nvPr>
            <p:ph idx="1"/>
          </p:nvPr>
        </p:nvSpPr>
        <p:spPr>
          <a:xfrm>
            <a:off x="179512" y="1268760"/>
            <a:ext cx="8747844" cy="5405190"/>
          </a:xfrm>
        </p:spPr>
        <p:txBody>
          <a:bodyPr>
            <a:noAutofit/>
          </a:bodyPr>
          <a:lstStyle/>
          <a:p>
            <a:pPr marL="171450" indent="-171450">
              <a:spcAft>
                <a:spcPts val="600"/>
              </a:spcAft>
              <a:buFont typeface="Wingdings" charset="2"/>
              <a:buChar char="Ø"/>
            </a:pPr>
            <a:r>
              <a:rPr lang="en-GB" sz="2100" dirty="0" smtClean="0"/>
              <a:t> </a:t>
            </a:r>
            <a:r>
              <a:rPr lang="gu-IN" sz="2100" dirty="0"/>
              <a:t>ઓછી સમય મર્યાદામાં કટોકટીવાળી પરિસ્થિતિ ઉપર </a:t>
            </a:r>
            <a:r>
              <a:rPr lang="gu-IN" sz="2100" dirty="0" smtClean="0"/>
              <a:t>મોટા </a:t>
            </a:r>
            <a:r>
              <a:rPr lang="gu-IN" sz="2100" dirty="0"/>
              <a:t>જૂથના કાર્યકરો ભેગા થાય છે</a:t>
            </a:r>
            <a:endParaRPr lang="en-GB" sz="2100" dirty="0"/>
          </a:p>
          <a:p>
            <a:pPr marL="171450" indent="-171450" algn="just">
              <a:spcAft>
                <a:spcPts val="600"/>
              </a:spcAft>
              <a:buFont typeface="Wingdings" charset="2"/>
              <a:buChar char="Ø"/>
            </a:pPr>
            <a:r>
              <a:rPr lang="en-GB" sz="2100" dirty="0" smtClean="0"/>
              <a:t> </a:t>
            </a:r>
            <a:r>
              <a:rPr lang="gu-IN" sz="2100" b="1" dirty="0"/>
              <a:t>દખલ ન કરવું(નોન-ઈનટ્રુઝીવ), અનિયંત્રિત(નોન-કન્ટ્રોલીંગ) અને  સામ-સામે ન આવવાની(નોન-કન્ફ્રન્ટેશ્નલ)</a:t>
            </a:r>
            <a:r>
              <a:rPr lang="gu-IN" sz="2100" dirty="0"/>
              <a:t> આવડતને </a:t>
            </a:r>
            <a:r>
              <a:rPr lang="gu-IN" sz="2100" dirty="0" smtClean="0"/>
              <a:t>કેળવવું પણ </a:t>
            </a:r>
            <a:r>
              <a:rPr lang="gu-IN" sz="2100" dirty="0"/>
              <a:t>જે વ્યક્તિ કટોકટીમાંથી પસાર થતી </a:t>
            </a:r>
            <a:r>
              <a:rPr lang="gu-IN" sz="2100" dirty="0" smtClean="0"/>
              <a:t>હોય</a:t>
            </a:r>
            <a:r>
              <a:rPr lang="gu-IN" sz="2100" dirty="0"/>
              <a:t> તેની સાથે સંવેદાત્મક રીતે સક્રિય સંબંધ </a:t>
            </a:r>
            <a:r>
              <a:rPr lang="gu-IN" sz="2100" dirty="0" smtClean="0"/>
              <a:t>કેળવવો </a:t>
            </a:r>
            <a:endParaRPr lang="en-GB" sz="2100" dirty="0"/>
          </a:p>
          <a:p>
            <a:pPr marL="171450" indent="-171450" algn="just">
              <a:spcAft>
                <a:spcPts val="600"/>
              </a:spcAft>
              <a:buFont typeface="Wingdings" charset="2"/>
              <a:buChar char="Ø"/>
            </a:pPr>
            <a:r>
              <a:rPr lang="gu-IN" sz="2100" dirty="0"/>
              <a:t>ટૂંકમાં, તેની લાક્ષણિકતાઓ એ છે કે </a:t>
            </a:r>
            <a:r>
              <a:rPr lang="gu-IN" sz="2100" b="1" dirty="0"/>
              <a:t>“સાથે હોવું”</a:t>
            </a:r>
            <a:r>
              <a:rPr lang="gu-IN" sz="2100" dirty="0"/>
              <a:t> </a:t>
            </a:r>
            <a:r>
              <a:rPr lang="gu-IN" sz="2100" b="1" dirty="0"/>
              <a:t>“ધ્યાનપૂર્વક ઉભા રહેવું”</a:t>
            </a:r>
            <a:r>
              <a:rPr lang="gu-IN" sz="2100" dirty="0"/>
              <a:t> અને </a:t>
            </a:r>
            <a:r>
              <a:rPr lang="gu-IN" sz="2100" b="1" dirty="0" smtClean="0"/>
              <a:t>“પોતાની </a:t>
            </a:r>
            <a:r>
              <a:rPr lang="gu-IN" sz="2100" b="1" dirty="0"/>
              <a:t>જાતને તે વ્યક્તિની પરિસ્થિતિમાં મૂકવાનો પ્રયાસ કરવો</a:t>
            </a:r>
            <a:r>
              <a:rPr lang="gu-IN" sz="2100" b="1" dirty="0" smtClean="0"/>
              <a:t>”.</a:t>
            </a:r>
            <a:endParaRPr lang="en-GB" sz="2100" dirty="0"/>
          </a:p>
          <a:p>
            <a:pPr marL="171450" indent="-171450" algn="just">
              <a:spcAft>
                <a:spcPts val="600"/>
              </a:spcAft>
              <a:buFont typeface="Wingdings" charset="2"/>
              <a:buChar char="Ø"/>
            </a:pPr>
            <a:r>
              <a:rPr lang="gu-IN" sz="2100" dirty="0"/>
              <a:t>સેવાર્થી(દર્દી)ઓ સાથે </a:t>
            </a:r>
            <a:r>
              <a:rPr lang="gu-IN" sz="2100" dirty="0" err="1" smtClean="0"/>
              <a:t>આર.ટી.ના</a:t>
            </a:r>
            <a:r>
              <a:rPr lang="gu-IN" sz="2100" dirty="0" smtClean="0"/>
              <a:t> </a:t>
            </a:r>
            <a:r>
              <a:rPr lang="gu-IN" sz="2100" dirty="0"/>
              <a:t>સભ્યો સંબંધો કેળવવાનો પ્રયાસ કરશે, તેમની સાથે કામ કરીને એ સમજવા માટે કે કયા એવા તાત્કાલિક પરિબળો અને સુસંગત ભૂતકાળ છે જેનાં કારણે કટોકટી સર્જાઇ અને હસ્તક્ષેપ કરવાની જરૂર પડી.</a:t>
            </a:r>
            <a:endParaRPr lang="en-GB" sz="2100" dirty="0"/>
          </a:p>
          <a:p>
            <a:pPr marL="171450" indent="-171450" algn="just">
              <a:spcBef>
                <a:spcPts val="0"/>
              </a:spcBef>
              <a:buFont typeface="Wingdings" charset="2"/>
              <a:buChar char="Ø"/>
            </a:pPr>
            <a:r>
              <a:rPr lang="gu-IN" sz="2100" dirty="0"/>
              <a:t>જ્ઞાનની આપ-લે ઉપર આધારિત આ સંબંધો બંધાશે જેનાં લીધે </a:t>
            </a:r>
            <a:endParaRPr lang="gu-IN" sz="2100" dirty="0" smtClean="0"/>
          </a:p>
          <a:p>
            <a:pPr algn="just">
              <a:spcBef>
                <a:spcPts val="0"/>
              </a:spcBef>
            </a:pPr>
            <a:r>
              <a:rPr lang="gu-IN" sz="2100" dirty="0" smtClean="0"/>
              <a:t>  </a:t>
            </a:r>
            <a:r>
              <a:rPr lang="gu-IN" sz="2100" dirty="0" err="1" smtClean="0"/>
              <a:t>આર.ટી.ના</a:t>
            </a:r>
            <a:r>
              <a:rPr lang="gu-IN" sz="2100" dirty="0" smtClean="0"/>
              <a:t> </a:t>
            </a:r>
            <a:r>
              <a:rPr lang="gu-IN" sz="2100" dirty="0"/>
              <a:t>સભ્યો પોતાની જાતને </a:t>
            </a:r>
            <a:r>
              <a:rPr lang="gu-IN" sz="2100" dirty="0" smtClean="0"/>
              <a:t>સેવાર્થી(દર્દી)ઓની </a:t>
            </a:r>
          </a:p>
          <a:p>
            <a:pPr algn="just">
              <a:spcBef>
                <a:spcPts val="0"/>
              </a:spcBef>
            </a:pPr>
            <a:r>
              <a:rPr lang="gu-IN" sz="2100" dirty="0"/>
              <a:t> </a:t>
            </a:r>
            <a:r>
              <a:rPr lang="gu-IN" sz="2100" dirty="0" smtClean="0"/>
              <a:t> પરિસ્થિતિમાં </a:t>
            </a:r>
            <a:r>
              <a:rPr lang="gu-IN" sz="2100" dirty="0"/>
              <a:t>મૂકીને વિચારી શકશે.</a:t>
            </a:r>
            <a:endParaRPr lang="en-GB" sz="21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519167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gu-IN" dirty="0" err="1" smtClean="0"/>
              <a:t>આર.ટી</a:t>
            </a:r>
            <a:r>
              <a:rPr lang="gu-IN" dirty="0"/>
              <a:t>. કેવી રીતે કામ કરે છે?(૨)</a:t>
            </a:r>
            <a:endParaRPr lang="en-GB" dirty="0"/>
          </a:p>
        </p:txBody>
      </p:sp>
      <p:sp>
        <p:nvSpPr>
          <p:cNvPr id="3" name="Espace réservé du contenu 2"/>
          <p:cNvSpPr>
            <a:spLocks noGrp="1"/>
          </p:cNvSpPr>
          <p:nvPr>
            <p:ph idx="1"/>
          </p:nvPr>
        </p:nvSpPr>
        <p:spPr>
          <a:xfrm>
            <a:off x="457200" y="1438174"/>
            <a:ext cx="8229600" cy="4525963"/>
          </a:xfrm>
        </p:spPr>
        <p:txBody>
          <a:bodyPr>
            <a:normAutofit fontScale="85000" lnSpcReduction="10000"/>
          </a:bodyPr>
          <a:lstStyle/>
          <a:p>
            <a:pPr marL="171450" indent="-171450" algn="just">
              <a:buFont typeface="Wingdings" charset="2"/>
              <a:buChar char="Ø"/>
            </a:pPr>
            <a:r>
              <a:rPr lang="gu-IN" dirty="0"/>
              <a:t>જ્યારે કટોકટી સર્જાય ત્યારે કર્મચારી </a:t>
            </a:r>
            <a:r>
              <a:rPr lang="gu-IN" dirty="0" err="1" smtClean="0"/>
              <a:t>આર.ટી.ના</a:t>
            </a:r>
            <a:r>
              <a:rPr lang="gu-IN" dirty="0" smtClean="0"/>
              <a:t> </a:t>
            </a:r>
            <a:r>
              <a:rPr lang="gu-IN" dirty="0"/>
              <a:t>સભ્યોને કટોકટીના સ્થળ ઉપર પહોંચવાની ચેતવણી આપશે.</a:t>
            </a:r>
            <a:endParaRPr lang="en-GB" dirty="0"/>
          </a:p>
          <a:p>
            <a:pPr marL="171450" indent="-171450">
              <a:buFont typeface="Wingdings" charset="2"/>
              <a:buChar char="Ø"/>
            </a:pPr>
            <a:endParaRPr lang="en-GB" dirty="0"/>
          </a:p>
          <a:p>
            <a:pPr marL="171450" indent="-171450" algn="just">
              <a:buFont typeface="Wingdings" charset="2"/>
              <a:buChar char="Ø"/>
            </a:pPr>
            <a:r>
              <a:rPr lang="gu-IN" dirty="0"/>
              <a:t>જેવી </a:t>
            </a:r>
            <a:r>
              <a:rPr lang="gu-IN" dirty="0" err="1" smtClean="0"/>
              <a:t>આર.ટી.ના</a:t>
            </a:r>
            <a:r>
              <a:rPr lang="gu-IN" dirty="0" smtClean="0"/>
              <a:t> </a:t>
            </a:r>
            <a:r>
              <a:rPr lang="gu-IN" dirty="0"/>
              <a:t>સભ્યોને જાણ થાય કે તરત જ તેઓ જે કરતાં હોય તે છોડીને સ્થળ ઉપર હાજર થઈ જશે.</a:t>
            </a:r>
            <a:endParaRPr lang="en-GB" dirty="0"/>
          </a:p>
          <a:p>
            <a:pPr marL="171450" indent="-171450">
              <a:buFont typeface="Wingdings" charset="2"/>
              <a:buChar char="Ø"/>
            </a:pPr>
            <a:endParaRPr lang="en-GB" dirty="0"/>
          </a:p>
          <a:p>
            <a:pPr marL="171450" indent="-171450" algn="just">
              <a:buFont typeface="Wingdings" charset="2"/>
              <a:buChar char="Ø"/>
            </a:pPr>
            <a:r>
              <a:rPr lang="gu-IN" dirty="0"/>
              <a:t>સભ્યો જેવાં હાજર થાય કે તરત જ તેઓ </a:t>
            </a:r>
            <a:r>
              <a:rPr lang="gu-IN" dirty="0" err="1" smtClean="0"/>
              <a:t>આર.ટી.ના</a:t>
            </a:r>
            <a:r>
              <a:rPr lang="gu-IN" dirty="0" smtClean="0"/>
              <a:t> </a:t>
            </a:r>
            <a:r>
              <a:rPr lang="gu-IN" dirty="0"/>
              <a:t>નેતા(કેપ્ટન) ને મળશે, જે નક્કી કરશે, કે જે વ્યક્તિ સાથે કટોકટી સર્જાઇ છે તેનું શારીરિક નિરિક્ષણ અને દવાઓ આપતી ટૂકડીના આધારે, કયા પગલાં લેવા.</a:t>
            </a:r>
            <a:r>
              <a:rPr lang="en-GB" dirty="0" smtClean="0"/>
              <a:t> </a:t>
            </a:r>
            <a:endParaRPr lang="en-GB" dirty="0"/>
          </a:p>
          <a:p>
            <a:pPr marL="0" indent="0">
              <a:buNone/>
            </a:pPr>
            <a:endParaRPr lang="en-GB"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395873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88640"/>
            <a:ext cx="8229600" cy="1143000"/>
          </a:xfrm>
        </p:spPr>
        <p:txBody>
          <a:bodyPr>
            <a:normAutofit/>
          </a:bodyPr>
          <a:lstStyle/>
          <a:p>
            <a:r>
              <a:rPr lang="gu-IN" dirty="0" err="1" smtClean="0"/>
              <a:t>આર.ટી</a:t>
            </a:r>
            <a:r>
              <a:rPr lang="gu-IN" dirty="0"/>
              <a:t>. કેવી રીતે કામ કરે છે?(૩)</a:t>
            </a:r>
            <a:endParaRPr lang="en-GB"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space réservé du contenu 2"/>
          <p:cNvSpPr>
            <a:spLocks noGrp="1"/>
          </p:cNvSpPr>
          <p:nvPr>
            <p:ph idx="1"/>
          </p:nvPr>
        </p:nvSpPr>
        <p:spPr>
          <a:xfrm>
            <a:off x="457200" y="1196752"/>
            <a:ext cx="8229600" cy="4709120"/>
          </a:xfrm>
        </p:spPr>
        <p:txBody>
          <a:bodyPr>
            <a:normAutofit fontScale="85000" lnSpcReduction="10000"/>
          </a:bodyPr>
          <a:lstStyle/>
          <a:p>
            <a:pPr marL="171450" indent="-171450" algn="just">
              <a:buFont typeface="Wingdings" charset="2"/>
              <a:buChar char="Ø"/>
            </a:pPr>
            <a:r>
              <a:rPr lang="gu-IN" dirty="0"/>
              <a:t>જે વ્યક્તિ પોતાની અથવા બીજાની જાન માટે તાત્કાલિક ભયરૂપ હોય, તો </a:t>
            </a:r>
            <a:r>
              <a:rPr lang="gu-IN" dirty="0" err="1" smtClean="0"/>
              <a:t>આર.ટી</a:t>
            </a:r>
            <a:r>
              <a:rPr lang="gu-IN" dirty="0" smtClean="0"/>
              <a:t>. </a:t>
            </a:r>
            <a:r>
              <a:rPr lang="gu-IN" dirty="0"/>
              <a:t>ની પ્રાથમિક પ્રતિક્રિયાનો કેન્દ્ર બિંદુ જગ્યા ખાલી કરાવવાનો રહેશે.</a:t>
            </a:r>
            <a:endParaRPr lang="en-GB" dirty="0"/>
          </a:p>
          <a:p>
            <a:pPr marL="171450" indent="-171450">
              <a:buFont typeface="Wingdings" charset="2"/>
              <a:buChar char="Ø"/>
            </a:pPr>
            <a:endParaRPr lang="en-GB" dirty="0"/>
          </a:p>
          <a:p>
            <a:pPr marL="171450" indent="-171450" algn="just">
              <a:buFont typeface="Wingdings" charset="2"/>
              <a:buChar char="Ø"/>
            </a:pPr>
            <a:r>
              <a:rPr lang="gu-IN" dirty="0"/>
              <a:t>ત્યાર પછી, </a:t>
            </a:r>
            <a:r>
              <a:rPr lang="gu-IN" dirty="0" smtClean="0"/>
              <a:t>સુકાની </a:t>
            </a:r>
            <a:r>
              <a:rPr lang="gu-IN" dirty="0"/>
              <a:t>સૂચનાઓ પ્રમાણે </a:t>
            </a:r>
            <a:r>
              <a:rPr lang="gu-IN" dirty="0" err="1" smtClean="0"/>
              <a:t>આર.ટી.ના</a:t>
            </a:r>
            <a:r>
              <a:rPr lang="gu-IN" dirty="0" smtClean="0"/>
              <a:t> </a:t>
            </a:r>
            <a:r>
              <a:rPr lang="gu-IN" dirty="0"/>
              <a:t>સભ્યો વ્યક્તિ સાથે વાતચીત કરવાનો પ્રયાસ કરશે જેનો મૂળ ઉદ્દેશ કટોકટી થવાના કારણો જાણવાનો હશે.</a:t>
            </a:r>
            <a:endParaRPr lang="en-GB" dirty="0"/>
          </a:p>
          <a:p>
            <a:pPr marL="171450" indent="-171450">
              <a:buFont typeface="Wingdings" charset="2"/>
              <a:buChar char="Ø"/>
            </a:pPr>
            <a:endParaRPr lang="en-GB" dirty="0"/>
          </a:p>
          <a:p>
            <a:pPr marL="171450" indent="-171450" algn="just">
              <a:buFont typeface="Wingdings" charset="2"/>
              <a:buChar char="Ø"/>
            </a:pPr>
            <a:r>
              <a:rPr lang="gu-IN" dirty="0"/>
              <a:t>આ મુલાકાતનો હેતુ એ સમજવાનો છે કે, વ્યક્તિ સંબંધિત કયા પરિબળો છે જે કટોકટી સર્જે છે, અને તેને કટોકટી થતી અટકાવવા માટે રસ્તાઓ શોધવામાં આધાર </a:t>
            </a:r>
            <a:r>
              <a:rPr lang="gu-IN" dirty="0" smtClean="0"/>
              <a:t>આપવો.</a:t>
            </a:r>
            <a:endParaRPr lang="en-GB" dirty="0"/>
          </a:p>
        </p:txBody>
      </p:sp>
    </p:spTree>
    <p:extLst>
      <p:ext uri="{BB962C8B-B14F-4D97-AF65-F5344CB8AC3E}">
        <p14:creationId xmlns:p14="http://schemas.microsoft.com/office/powerpoint/2010/main" val="337027065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gu-IN" dirty="0" err="1" smtClean="0"/>
              <a:t>આર.ટી</a:t>
            </a:r>
            <a:r>
              <a:rPr lang="gu-IN" dirty="0"/>
              <a:t>. કેવી રીતે કામ કરે છે?(૪)</a:t>
            </a:r>
            <a:endParaRPr lang="en-GB" dirty="0"/>
          </a:p>
        </p:txBody>
      </p:sp>
      <p:sp>
        <p:nvSpPr>
          <p:cNvPr id="3" name="Espace réservé du contenu 2"/>
          <p:cNvSpPr>
            <a:spLocks noGrp="1"/>
          </p:cNvSpPr>
          <p:nvPr>
            <p:ph idx="1"/>
          </p:nvPr>
        </p:nvSpPr>
        <p:spPr/>
        <p:txBody>
          <a:bodyPr>
            <a:normAutofit/>
          </a:bodyPr>
          <a:lstStyle/>
          <a:p>
            <a:r>
              <a:rPr lang="gu-IN" dirty="0"/>
              <a:t>કટોકટીનો ઉકેલ આવી ગયા પછીઃ</a:t>
            </a:r>
            <a:endParaRPr lang="en-GB" dirty="0"/>
          </a:p>
          <a:p>
            <a:endParaRPr lang="en-GB" dirty="0"/>
          </a:p>
          <a:p>
            <a:pPr marL="171450" lvl="0" indent="-171450">
              <a:buFont typeface="Arial" charset="0"/>
              <a:buChar char="•"/>
            </a:pPr>
            <a:r>
              <a:rPr lang="gu-IN" dirty="0"/>
              <a:t>કર્મચારીઓ સાથે એક સત્ર </a:t>
            </a:r>
            <a:r>
              <a:rPr lang="gu-IN" dirty="0" smtClean="0"/>
              <a:t>ગોઠવવું.</a:t>
            </a:r>
            <a:endParaRPr lang="en-GB" dirty="0"/>
          </a:p>
          <a:p>
            <a:pPr marL="171450" lvl="0" indent="-171450" algn="just">
              <a:buFont typeface="Arial" charset="0"/>
              <a:buChar char="•"/>
            </a:pPr>
            <a:r>
              <a:rPr lang="gu-IN" dirty="0"/>
              <a:t>જ્યારે વ્યક્તિ શાંત થઈ જાય ત્યારે એક અલગ સત્ર સેવાર્થી(દર્દી) માટે </a:t>
            </a:r>
            <a:r>
              <a:rPr lang="gu-IN" dirty="0" smtClean="0"/>
              <a:t>ગોઠવવું.</a:t>
            </a:r>
            <a:endParaRPr lang="en-GB"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94704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gu-IN" dirty="0" err="1" smtClean="0"/>
              <a:t>આર.ટી</a:t>
            </a:r>
            <a:r>
              <a:rPr lang="gu-IN" dirty="0"/>
              <a:t>. શા માટે રચવી?</a:t>
            </a:r>
            <a:endParaRPr lang="en-GB" dirty="0"/>
          </a:p>
        </p:txBody>
      </p:sp>
      <p:sp>
        <p:nvSpPr>
          <p:cNvPr id="3" name="Espace réservé du contenu 2"/>
          <p:cNvSpPr>
            <a:spLocks noGrp="1"/>
          </p:cNvSpPr>
          <p:nvPr>
            <p:ph idx="1"/>
          </p:nvPr>
        </p:nvSpPr>
        <p:spPr/>
        <p:txBody>
          <a:bodyPr>
            <a:normAutofit fontScale="62500" lnSpcReduction="20000"/>
          </a:bodyPr>
          <a:lstStyle/>
          <a:p>
            <a:pPr marL="171450" indent="-171450" algn="just">
              <a:buFont typeface="Wingdings" charset="2"/>
              <a:buChar char="Ø"/>
            </a:pPr>
            <a:r>
              <a:rPr lang="gu-IN" sz="3500" dirty="0" err="1" smtClean="0"/>
              <a:t>આર.ટી</a:t>
            </a:r>
            <a:r>
              <a:rPr lang="gu-IN" sz="3500" dirty="0" smtClean="0"/>
              <a:t>. </a:t>
            </a:r>
            <a:r>
              <a:rPr lang="gu-IN" sz="3500" dirty="0"/>
              <a:t>અને તેનાં જેવા સમાન જૂથોની રચના માનસિક આરોગ્યના કેન્દ્રોમાં કટોકટીઓનું સંચાલન કરવાના સંદર્ભમાં દખલ ન કરવું(નોન-ઈનટ્રુઝીવ), અનિયંત્રિત(નોન-કન્ટ્રોલીંગ) અને સામ-સામે ન આવવાની(નોન-કન્ફ્રન્ટેશ્નલ) આવડતો કેળવવા માટે કરવામાં આવી છે અને તે અસરકારક પણ થઈ છે.</a:t>
            </a:r>
            <a:endParaRPr lang="en-GB" sz="3500" dirty="0"/>
          </a:p>
          <a:p>
            <a:pPr marL="171450" indent="-171450">
              <a:buFont typeface="Wingdings" charset="2"/>
              <a:buChar char="Ø"/>
            </a:pPr>
            <a:endParaRPr lang="en-GB" dirty="0"/>
          </a:p>
          <a:p>
            <a:pPr marL="171450" indent="-171450" algn="just">
              <a:buFont typeface="Wingdings" charset="2"/>
              <a:buChar char="Ø"/>
            </a:pPr>
            <a:r>
              <a:rPr lang="gu-IN" sz="3500" dirty="0"/>
              <a:t>દુરુપયોગ વાળી પ્રથાઓનો ઉપયોગ કર્યા વગર સફળતાપૂર્વક કટોકટીનું સંચાલન કરવા માટેની </a:t>
            </a:r>
            <a:r>
              <a:rPr lang="gu-IN" sz="3500" dirty="0" err="1" smtClean="0"/>
              <a:t>આર.ટી</a:t>
            </a:r>
            <a:r>
              <a:rPr lang="gu-IN" sz="3500" dirty="0" smtClean="0"/>
              <a:t>. </a:t>
            </a:r>
            <a:r>
              <a:rPr lang="gu-IN" sz="3500" dirty="0"/>
              <a:t>એક મૂળભૂત વ્યૂહરચના છે.</a:t>
            </a:r>
            <a:endParaRPr lang="en-GB" sz="3500" dirty="0"/>
          </a:p>
          <a:p>
            <a:pPr marL="171450" indent="-171450">
              <a:buFont typeface="Wingdings" charset="2"/>
              <a:buChar char="Ø"/>
            </a:pPr>
            <a:endParaRPr lang="en-GB" dirty="0"/>
          </a:p>
          <a:p>
            <a:pPr marL="171450" indent="-171450" algn="just">
              <a:buFont typeface="Wingdings" charset="2"/>
              <a:buChar char="Ø"/>
            </a:pPr>
            <a:r>
              <a:rPr lang="gu-IN" sz="3500" dirty="0"/>
              <a:t>સેવાર્થી(દર્દી)ઓ દ્વારા કર્મચારીઓને ઈજા પહોંચાડવાના પ્રમાણ માટેનાં સંશોધન દ્વારા મેળવેલી માહિતી એવું સુચવે છે કે બળજબરીવાળી પ્રથાની સંસ્કૃતિમાંથી સંક્રમણ</a:t>
            </a:r>
            <a:r>
              <a:rPr lang="gu-IN" sz="3500" i="1" dirty="0"/>
              <a:t>(ટ્રાન્ઝીશન)</a:t>
            </a:r>
            <a:r>
              <a:rPr lang="gu-IN" sz="3500" dirty="0"/>
              <a:t> કરીને જ્યારે વૈકલ્પિક પ્રથાઓનો ઉપયોગ કરવામાં આવે (જેમ કે </a:t>
            </a:r>
            <a:r>
              <a:rPr lang="gu-IN" sz="3500" dirty="0" err="1" smtClean="0"/>
              <a:t>આર.ટી</a:t>
            </a:r>
            <a:r>
              <a:rPr lang="gu-IN" sz="3500" dirty="0" smtClean="0"/>
              <a:t>.) </a:t>
            </a:r>
          </a:p>
          <a:p>
            <a:pPr algn="just"/>
            <a:r>
              <a:rPr lang="gu-IN" sz="3500" dirty="0"/>
              <a:t> </a:t>
            </a:r>
            <a:r>
              <a:rPr lang="gu-IN" sz="3500" dirty="0" smtClean="0"/>
              <a:t> ત્યારે </a:t>
            </a:r>
            <a:r>
              <a:rPr lang="gu-IN" sz="3500" dirty="0"/>
              <a:t>કર્મચારીઓ ઉપર વધુ જોખમ તોળાતું નથી.</a:t>
            </a:r>
            <a:endParaRPr lang="en-GB" sz="35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063137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gu-IN" sz="2800" b="1" dirty="0"/>
              <a:t>ધ પેન્સિલવાનિયા રાજ્ય હોસ્પિટલમાં એકાંત અને નિયંત્રણને ઓછા કરવાનો કાર્યક્રમ</a:t>
            </a:r>
            <a:endParaRPr lang="en-GB" sz="2800" b="1" dirty="0"/>
          </a:p>
        </p:txBody>
      </p:sp>
      <p:sp>
        <p:nvSpPr>
          <p:cNvPr id="3" name="Espace réservé du contenu 2"/>
          <p:cNvSpPr>
            <a:spLocks noGrp="1"/>
          </p:cNvSpPr>
          <p:nvPr>
            <p:ph idx="1"/>
          </p:nvPr>
        </p:nvSpPr>
        <p:spPr>
          <a:xfrm>
            <a:off x="179512" y="1417638"/>
            <a:ext cx="8747844" cy="4963690"/>
          </a:xfrm>
        </p:spPr>
        <p:txBody>
          <a:bodyPr>
            <a:noAutofit/>
          </a:bodyPr>
          <a:lstStyle/>
          <a:p>
            <a:pPr>
              <a:buFont typeface="Arial" charset="0"/>
              <a:buChar char="•"/>
            </a:pPr>
            <a:r>
              <a:rPr lang="gu-IN" sz="2200" dirty="0"/>
              <a:t>૩ </a:t>
            </a:r>
            <a:r>
              <a:rPr lang="gu-IN" sz="2200" dirty="0" smtClean="0"/>
              <a:t>વર્ષમાં, </a:t>
            </a:r>
            <a:r>
              <a:rPr lang="gu-IN" sz="2200" dirty="0"/>
              <a:t>પેન્સિલવાનિયાના રાજ્યની ૯ હોસ્પિટલોમાંથી એકાંત અને નિયંત્રણના દાખલાઓને </a:t>
            </a:r>
            <a:r>
              <a:rPr lang="gu-IN" sz="2200" b="1" dirty="0"/>
              <a:t>૭૪%</a:t>
            </a:r>
            <a:r>
              <a:rPr lang="gu-IN" sz="2200" dirty="0"/>
              <a:t>થી ઘટાડી નાખ્યા,</a:t>
            </a:r>
            <a:endParaRPr lang="en-GB" sz="2200" dirty="0" smtClean="0"/>
          </a:p>
          <a:p>
            <a:pPr>
              <a:buFont typeface="Arial" charset="0"/>
              <a:buChar char="•"/>
            </a:pPr>
            <a:r>
              <a:rPr lang="gu-IN" sz="2200" dirty="0" smtClean="0"/>
              <a:t>તેમને સેવાર્થી(દર્દી)ઓ </a:t>
            </a:r>
            <a:r>
              <a:rPr lang="gu-IN" sz="2200" dirty="0"/>
              <a:t>જેટલા કલાકો એકાંત અને નિયંત્રણમાં ગાળતા હતાં તે કલાકોને </a:t>
            </a:r>
            <a:r>
              <a:rPr lang="gu-IN" sz="2200" b="1" dirty="0"/>
              <a:t>૯૬%</a:t>
            </a:r>
            <a:r>
              <a:rPr lang="gu-IN" sz="2200" dirty="0"/>
              <a:t>થી ઘટાડી નાખ્યા.</a:t>
            </a:r>
            <a:endParaRPr lang="en-GB" sz="2200" dirty="0"/>
          </a:p>
          <a:p>
            <a:pPr algn="just">
              <a:buFont typeface="Arial" charset="0"/>
              <a:buChar char="•"/>
            </a:pPr>
            <a:r>
              <a:rPr lang="gu-IN" sz="2200" dirty="0" smtClean="0"/>
              <a:t>પેન્સિલવાનિયાએ </a:t>
            </a:r>
            <a:r>
              <a:rPr lang="gu-IN" sz="2200" dirty="0"/>
              <a:t>અહેવાલ આપ્યો કે રાજ્યની એક માનસિક આરોગ્યની હોસ્પિટલે ૨૦ માહિના સુધી એકાંતનો ઉપયોગ કર્યો ન હતો</a:t>
            </a:r>
            <a:r>
              <a:rPr lang="gu-IN" sz="2200" dirty="0" smtClean="0"/>
              <a:t>.</a:t>
            </a:r>
            <a:r>
              <a:rPr lang="en-GB" sz="2200" dirty="0" smtClean="0"/>
              <a:t> </a:t>
            </a:r>
            <a:endParaRPr lang="en-GB" sz="2200" dirty="0"/>
          </a:p>
          <a:p>
            <a:pPr>
              <a:buFont typeface="Arial" charset="0"/>
              <a:buChar char="•"/>
            </a:pPr>
            <a:r>
              <a:rPr lang="gu-IN" sz="2200" dirty="0"/>
              <a:t>બીજી હોસ્પિટલે છેલ્લા ૧૨ મહિનામાં ૮ મહિના સુધી એકાંત અને નિયંત્રણનો ઉપયોગ કર્યો ન હતો.</a:t>
            </a:r>
            <a:r>
              <a:rPr lang="en-GB" sz="2200" dirty="0" smtClean="0"/>
              <a:t> </a:t>
            </a:r>
          </a:p>
          <a:p>
            <a:pPr>
              <a:buFont typeface="Arial" charset="0"/>
              <a:buChar char="•"/>
            </a:pPr>
            <a:r>
              <a:rPr lang="gu-IN" sz="2200" dirty="0"/>
              <a:t>૩ હોસ્પિટલો એક કે સતત તેથી વધુ માહિનાઓ માટે એકાંત અને નિયંત્રણ મુક્ત રહી હતી અને અન્ય શૂન્ય ઉપયોગ તરફ વધી રહી હતી.</a:t>
            </a:r>
            <a:endParaRPr lang="en-GB" sz="2200" dirty="0"/>
          </a:p>
          <a:p>
            <a:pPr marL="0" indent="0">
              <a:buNone/>
            </a:pPr>
            <a:r>
              <a:rPr lang="en-GB" sz="2200" dirty="0"/>
              <a:t> </a:t>
            </a:r>
          </a:p>
          <a:p>
            <a:pPr>
              <a:buFont typeface="Wingdings" charset="2"/>
              <a:buChar char="Ø"/>
            </a:pPr>
            <a:r>
              <a:rPr lang="gu-IN" sz="2200" dirty="0"/>
              <a:t>કર્મચારીઓને થતી ઇજામાં કોઇ વધારો અનુભવ્યો ન હતો</a:t>
            </a:r>
            <a:r>
              <a:rPr lang="en-GB" sz="2200" dirty="0" smtClean="0"/>
              <a:t> </a:t>
            </a:r>
          </a:p>
          <a:p>
            <a:pPr>
              <a:buFont typeface="Wingdings" charset="2"/>
              <a:buChar char="Ø"/>
            </a:pPr>
            <a:r>
              <a:rPr lang="gu-IN" sz="2200" dirty="0"/>
              <a:t>વધારાના નાણાંકીય ભંડોળ વગર</a:t>
            </a:r>
            <a:endParaRPr lang="en-GB" sz="22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847875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44824"/>
            <a:ext cx="8229600" cy="4525963"/>
          </a:xfrm>
        </p:spPr>
        <p:txBody>
          <a:bodyPr>
            <a:normAutofit fontScale="85000" lnSpcReduction="20000"/>
          </a:bodyPr>
          <a:lstStyle/>
          <a:p>
            <a:pPr marL="457200" indent="-457200">
              <a:buFont typeface="Arial" panose="020B0604020202020204" pitchFamily="34" charset="0"/>
              <a:buChar char="•"/>
            </a:pPr>
            <a:r>
              <a:rPr lang="gu-IN" dirty="0"/>
              <a:t>તમારા માનસિક આરોગ્યના કેન્દ્રમાં </a:t>
            </a:r>
            <a:r>
              <a:rPr lang="gu-IN" dirty="0" err="1" smtClean="0"/>
              <a:t>આર.ટી</a:t>
            </a:r>
            <a:r>
              <a:rPr lang="gu-IN" dirty="0" smtClean="0"/>
              <a:t>. </a:t>
            </a:r>
            <a:r>
              <a:rPr lang="gu-IN" dirty="0"/>
              <a:t>નું નિર્માણ કરવા માટે શું કરવું જોઈએ?</a:t>
            </a:r>
            <a:endParaRPr lang="fr-FR" dirty="0"/>
          </a:p>
          <a:p>
            <a:pPr marL="457200" lvl="0" indent="-457200">
              <a:buFont typeface="Arial" panose="020B0604020202020204" pitchFamily="34" charset="0"/>
              <a:buChar char="•"/>
            </a:pPr>
            <a:r>
              <a:rPr lang="gu-IN" dirty="0"/>
              <a:t>તમે કોનો સમાવેશ કરી શકો?</a:t>
            </a:r>
            <a:endParaRPr lang="fr-FR" dirty="0"/>
          </a:p>
          <a:p>
            <a:pPr marL="457200" lvl="0" indent="-457200">
              <a:buFont typeface="Arial" panose="020B0604020202020204" pitchFamily="34" charset="0"/>
              <a:buChar char="•"/>
            </a:pPr>
            <a:r>
              <a:rPr lang="gu-IN" dirty="0" err="1" smtClean="0"/>
              <a:t>આર.ટી.નો</a:t>
            </a:r>
            <a:r>
              <a:rPr lang="gu-IN" dirty="0" smtClean="0"/>
              <a:t> </a:t>
            </a:r>
            <a:r>
              <a:rPr lang="gu-IN" dirty="0"/>
              <a:t>ભાગ બનવા માટે તમને કયા કૌશલ્યો </a:t>
            </a:r>
            <a:r>
              <a:rPr lang="gu-IN" dirty="0" smtClean="0"/>
              <a:t>જોઈશે</a:t>
            </a:r>
            <a:r>
              <a:rPr lang="gu-IN" dirty="0"/>
              <a:t>?</a:t>
            </a:r>
            <a:endParaRPr lang="fr-FR" dirty="0"/>
          </a:p>
          <a:p>
            <a:pPr marL="457200" lvl="0" indent="-457200" algn="just">
              <a:buFont typeface="Arial" panose="020B0604020202020204" pitchFamily="34" charset="0"/>
              <a:buChar char="•"/>
            </a:pPr>
            <a:r>
              <a:rPr lang="gu-IN" dirty="0" smtClean="0"/>
              <a:t>અન્ય લોકો જેમ કે માનસિક વિકલાંગતા ધરાવતા સેવાર્થી(દર્દી)ઓ, પરિવારજનો અને સમાજનાં લોકોને આ </a:t>
            </a:r>
            <a:r>
              <a:rPr lang="gu-IN" dirty="0" err="1" smtClean="0"/>
              <a:t>આર.ટી.નો</a:t>
            </a:r>
            <a:r>
              <a:rPr lang="gu-IN" dirty="0" smtClean="0"/>
              <a:t> ભાગ કેવી રીતે બનાવી શકાય?</a:t>
            </a:r>
            <a:r>
              <a:rPr lang="en-GB" dirty="0" smtClean="0"/>
              <a:t> </a:t>
            </a:r>
            <a:endParaRPr lang="fr-FR" dirty="0"/>
          </a:p>
          <a:p>
            <a:pPr marL="457200" lvl="0" indent="-457200">
              <a:buFont typeface="Arial" panose="020B0604020202020204" pitchFamily="34" charset="0"/>
              <a:buChar char="•"/>
            </a:pPr>
            <a:r>
              <a:rPr lang="gu-IN" dirty="0"/>
              <a:t>તમે આ જૂથ માટે તાલીમનું આયોજન કેવી રીતે કરશો?</a:t>
            </a:r>
            <a:endParaRPr lang="fr-FR" dirty="0"/>
          </a:p>
          <a:p>
            <a:pPr marL="457200" lvl="0" indent="-457200">
              <a:buFont typeface="Arial" panose="020B0604020202020204" pitchFamily="34" charset="0"/>
              <a:buChar char="•"/>
            </a:pPr>
            <a:r>
              <a:rPr lang="gu-IN" dirty="0"/>
              <a:t>જો નાણાકીય ભંડોળની જરૂરિયાત પડે તો તે કેવી રીતે ભેગું કરશો?</a:t>
            </a:r>
            <a:endParaRPr lang="fr-FR"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457200" y="274638"/>
            <a:ext cx="8229600" cy="1210146"/>
          </a:xfrm>
        </p:spPr>
        <p:txBody>
          <a:bodyPr>
            <a:normAutofit fontScale="90000"/>
          </a:bodyPr>
          <a:lstStyle/>
          <a:p>
            <a:r>
              <a:rPr lang="gu-IN" sz="3600" dirty="0" smtClean="0"/>
              <a:t>અભ્યાસ</a:t>
            </a:r>
            <a:r>
              <a:rPr lang="en-GB" sz="3600" dirty="0" smtClean="0"/>
              <a:t> </a:t>
            </a:r>
            <a:r>
              <a:rPr lang="gu-IN" sz="3600" dirty="0" smtClean="0"/>
              <a:t>૫</a:t>
            </a:r>
            <a:r>
              <a:rPr lang="en-GB" sz="3600" dirty="0" smtClean="0"/>
              <a:t>.</a:t>
            </a:r>
            <a:r>
              <a:rPr lang="gu-IN" sz="3600" dirty="0" smtClean="0"/>
              <a:t>૨</a:t>
            </a:r>
            <a:r>
              <a:rPr lang="en-GB" sz="3600" dirty="0" smtClean="0"/>
              <a:t>:</a:t>
            </a:r>
            <a:br>
              <a:rPr lang="en-GB" sz="3600" dirty="0" smtClean="0"/>
            </a:br>
            <a:r>
              <a:rPr lang="gu-IN" sz="3600" i="1" dirty="0"/>
              <a:t>કટોકટીનું સંચાલન કરતા </a:t>
            </a:r>
            <a:r>
              <a:rPr lang="gu-IN" sz="3600" i="1" dirty="0" err="1"/>
              <a:t>જૂથો</a:t>
            </a:r>
            <a:r>
              <a:rPr lang="gu-IN" sz="3600" i="1" dirty="0"/>
              <a:t> </a:t>
            </a:r>
            <a:r>
              <a:rPr lang="gu-IN" sz="3600" i="1" dirty="0" smtClean="0"/>
              <a:t>(</a:t>
            </a:r>
            <a:r>
              <a:rPr lang="gu-IN" sz="3600" i="1" dirty="0" err="1" smtClean="0"/>
              <a:t>રીસ્પોન્સ</a:t>
            </a:r>
            <a:r>
              <a:rPr lang="gu-IN" sz="3600" i="1" dirty="0" smtClean="0"/>
              <a:t> </a:t>
            </a:r>
            <a:r>
              <a:rPr lang="gu-IN" sz="3600" i="1" dirty="0"/>
              <a:t>ટિમ્સ) બનાવવા</a:t>
            </a:r>
            <a:endParaRPr lang="en-GB" sz="3600" i="1" dirty="0"/>
          </a:p>
        </p:txBody>
      </p:sp>
      <p:pic>
        <p:nvPicPr>
          <p:cNvPr id="7" name="Picture 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3768" y="-56385"/>
            <a:ext cx="792088" cy="720080"/>
          </a:xfrm>
          <a:prstGeom prst="rect">
            <a:avLst/>
          </a:prstGeom>
          <a:noFill/>
          <a:ln>
            <a:noFill/>
          </a:ln>
        </p:spPr>
      </p:pic>
    </p:spTree>
    <p:extLst>
      <p:ext uri="{BB962C8B-B14F-4D97-AF65-F5344CB8AC3E}">
        <p14:creationId xmlns:p14="http://schemas.microsoft.com/office/powerpoint/2010/main" val="301320185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21617" y="1988840"/>
            <a:ext cx="8208912" cy="1631216"/>
          </a:xfrm>
          <a:prstGeom prst="rect">
            <a:avLst/>
          </a:prstGeom>
          <a:noFill/>
        </p:spPr>
        <p:txBody>
          <a:bodyPr wrap="square" rtlCol="0">
            <a:spAutoFit/>
          </a:bodyPr>
          <a:lstStyle/>
          <a:p>
            <a:pPr algn="ctr"/>
            <a:r>
              <a:rPr lang="gu-IN" sz="4000" i="1" dirty="0"/>
              <a:t>સંવેદનાત્મક (સેન્સરી) અભિગમ અને શાંત ઓરડીઓ</a:t>
            </a:r>
            <a:endParaRPr lang="en-GB" sz="4000" dirty="0" smtClean="0"/>
          </a:p>
          <a:p>
            <a:pPr algn="ctr"/>
            <a:r>
              <a:rPr lang="gu-IN" sz="2000" dirty="0" smtClean="0"/>
              <a:t>સત્ર બ</a:t>
            </a:r>
            <a:r>
              <a:rPr lang="en-GB" sz="2000" dirty="0" smtClean="0"/>
              <a:t> </a:t>
            </a:r>
            <a:r>
              <a:rPr lang="gu-IN" sz="2000" dirty="0" smtClean="0"/>
              <a:t>–</a:t>
            </a:r>
            <a:r>
              <a:rPr lang="en-GB" sz="2000" dirty="0" smtClean="0"/>
              <a:t> </a:t>
            </a:r>
            <a:r>
              <a:rPr lang="gu-IN" sz="2000" dirty="0" smtClean="0"/>
              <a:t>વિષય ૬</a:t>
            </a:r>
            <a:endParaRPr lang="en-GB" sz="2000" dirty="0"/>
          </a:p>
        </p:txBody>
      </p:sp>
    </p:spTree>
    <p:extLst>
      <p:ext uri="{BB962C8B-B14F-4D97-AF65-F5344CB8AC3E}">
        <p14:creationId xmlns:p14="http://schemas.microsoft.com/office/powerpoint/2010/main" val="372534822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Rectangle 3"/>
          <p:cNvSpPr/>
          <p:nvPr/>
        </p:nvSpPr>
        <p:spPr>
          <a:xfrm>
            <a:off x="0" y="1628800"/>
            <a:ext cx="9144000" cy="1152128"/>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p:txBody>
          <a:bodyPr/>
          <a:lstStyle/>
          <a:p>
            <a:pPr marL="0" indent="0" algn="ctr">
              <a:buNone/>
            </a:pPr>
            <a:r>
              <a:rPr lang="gu-IN" dirty="0" smtClean="0"/>
              <a:t>પ્રસ્તુતિ</a:t>
            </a:r>
            <a:r>
              <a:rPr lang="en-GB" dirty="0" smtClean="0"/>
              <a:t> </a:t>
            </a:r>
            <a:r>
              <a:rPr lang="gu-IN" dirty="0" smtClean="0"/>
              <a:t>૬</a:t>
            </a:r>
            <a:r>
              <a:rPr lang="en-GB" dirty="0" smtClean="0"/>
              <a:t>.</a:t>
            </a:r>
            <a:r>
              <a:rPr lang="gu-IN" dirty="0" smtClean="0"/>
              <a:t>૧</a:t>
            </a:r>
            <a:r>
              <a:rPr lang="en-GB" dirty="0" smtClean="0"/>
              <a:t>:</a:t>
            </a:r>
          </a:p>
          <a:p>
            <a:pPr algn="ctr"/>
            <a:r>
              <a:rPr lang="gu-IN" dirty="0"/>
              <a:t>સંવેદનાત્મક અભિગમ</a:t>
            </a:r>
            <a:endParaRPr lang="en-GB"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686159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u-IN" dirty="0"/>
              <a:t>સંવેદનાત્મક અભિગમ</a:t>
            </a:r>
            <a:endParaRPr lang="en-GB" dirty="0"/>
          </a:p>
        </p:txBody>
      </p:sp>
      <p:sp>
        <p:nvSpPr>
          <p:cNvPr id="3" name="Content Placeholder 2"/>
          <p:cNvSpPr>
            <a:spLocks noGrp="1"/>
          </p:cNvSpPr>
          <p:nvPr>
            <p:ph idx="1"/>
          </p:nvPr>
        </p:nvSpPr>
        <p:spPr/>
        <p:txBody>
          <a:bodyPr/>
          <a:lstStyle/>
          <a:p>
            <a:r>
              <a:rPr lang="gu-IN" dirty="0"/>
              <a:t>વ્યક્તિની સંવેદનાત્મક ઉત્તેજનાને બદલો જેથી તેને શાંત થવામાં મદદરૂપ </a:t>
            </a:r>
            <a:r>
              <a:rPr lang="gu-IN" dirty="0" smtClean="0"/>
              <a:t>થાય</a:t>
            </a:r>
          </a:p>
          <a:p>
            <a:endParaRPr lang="en-GB" dirty="0" smtClean="0"/>
          </a:p>
          <a:p>
            <a:r>
              <a:rPr lang="gu-IN" dirty="0"/>
              <a:t>આશ્વાસન આપનારૂં ઉત્તેજન</a:t>
            </a:r>
            <a:endParaRPr lang="en-GB" dirty="0" smtClean="0"/>
          </a:p>
          <a:p>
            <a:endParaRPr lang="gu-IN" dirty="0" smtClean="0"/>
          </a:p>
          <a:p>
            <a:r>
              <a:rPr lang="gu-IN" dirty="0" smtClean="0"/>
              <a:t>ધ્યાન </a:t>
            </a:r>
            <a:r>
              <a:rPr lang="gu-IN" dirty="0"/>
              <a:t>અન્ય વસ્તુ ઉપર કેન્દ્રિત કરવું</a:t>
            </a:r>
            <a:endParaRPr lang="en-GB" dirty="0" smtClean="0"/>
          </a:p>
          <a:p>
            <a:endParaRPr lang="en-GB"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3894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gu-IN" sz="3600" dirty="0" smtClean="0"/>
              <a:t>નિયંત્રણ</a:t>
            </a:r>
            <a:endParaRPr lang="en-GB" sz="3600" dirty="0"/>
          </a:p>
        </p:txBody>
      </p:sp>
      <p:sp>
        <p:nvSpPr>
          <p:cNvPr id="3" name="Content Placeholder 2"/>
          <p:cNvSpPr>
            <a:spLocks noGrp="1"/>
          </p:cNvSpPr>
          <p:nvPr>
            <p:ph idx="1"/>
          </p:nvPr>
        </p:nvSpPr>
        <p:spPr>
          <a:xfrm>
            <a:off x="457200" y="1484784"/>
            <a:ext cx="8229600" cy="4641379"/>
          </a:xfrm>
        </p:spPr>
        <p:txBody>
          <a:bodyPr/>
          <a:lstStyle/>
          <a:p>
            <a:r>
              <a:rPr lang="gu-IN" dirty="0"/>
              <a:t>નિયંત્રણના </a:t>
            </a:r>
            <a:r>
              <a:rPr lang="gu-IN" dirty="0" smtClean="0"/>
              <a:t>પ્રકારો</a:t>
            </a:r>
            <a:endParaRPr lang="en-GB" u="sng" dirty="0"/>
          </a:p>
          <a:p>
            <a:pPr marL="457200" indent="-457200" algn="just">
              <a:buFont typeface="Arial" panose="020B0604020202020204" pitchFamily="34" charset="0"/>
              <a:buChar char="•"/>
            </a:pPr>
            <a:r>
              <a:rPr lang="gu-IN" sz="2800" dirty="0"/>
              <a:t>શારીરિક અને યાંત્રિકઃ</a:t>
            </a:r>
            <a:r>
              <a:rPr lang="en-GB" sz="2800" dirty="0" smtClean="0"/>
              <a:t> </a:t>
            </a:r>
            <a:r>
              <a:rPr lang="gu-IN" sz="2800" dirty="0"/>
              <a:t>એવી </a:t>
            </a:r>
            <a:r>
              <a:rPr lang="gu-IN" sz="2800" dirty="0" smtClean="0"/>
              <a:t>કોઈપણ </a:t>
            </a:r>
            <a:r>
              <a:rPr lang="gu-IN" sz="2800" dirty="0"/>
              <a:t>પધ્ધત્તિ, જેમ કે પકડી રાખવું અથવા પ્રતિબંધિત ઉપકરણો જેવા કે પટ્ટો</a:t>
            </a:r>
            <a:r>
              <a:rPr lang="gu-IN" sz="2800" i="1" dirty="0"/>
              <a:t>(બેલ્ટ)</a:t>
            </a:r>
            <a:r>
              <a:rPr lang="gu-IN" sz="2800" dirty="0"/>
              <a:t>, સાંકળ અને કપડાંથી બાંધવું જે વ્યક્તિની હલન-ચલનને મર્યાદિત કરે</a:t>
            </a:r>
            <a:endParaRPr lang="en-US" sz="2800" dirty="0" smtClean="0"/>
          </a:p>
          <a:p>
            <a:pPr marL="0" indent="0">
              <a:buNone/>
            </a:pPr>
            <a:endParaRPr lang="en-GB" sz="800" dirty="0"/>
          </a:p>
          <a:p>
            <a:pPr marL="342900" lvl="1" indent="-342900" algn="just">
              <a:buFont typeface="Arial" panose="020B0604020202020204" pitchFamily="34" charset="0"/>
              <a:buChar char="•"/>
            </a:pPr>
            <a:r>
              <a:rPr lang="gu-IN" dirty="0"/>
              <a:t>રાસાયણિકઃ</a:t>
            </a:r>
            <a:r>
              <a:rPr lang="en-US" dirty="0" smtClean="0"/>
              <a:t> </a:t>
            </a:r>
            <a:r>
              <a:rPr lang="gu-IN" dirty="0"/>
              <a:t>વર્તનને કાબૂમાં કરવા અને તેનું સંચાલન કરવા માટે માનસિક બીમારી માટેની નશીલી દવાઓ</a:t>
            </a:r>
            <a:r>
              <a:rPr lang="gu-IN" i="1" dirty="0"/>
              <a:t>(સેડએટીવ સાયકોટ્રોપીક ડ્રગ્ઝ)</a:t>
            </a:r>
            <a:r>
              <a:rPr lang="gu-IN" dirty="0"/>
              <a:t>નો અયોગ્ય ઉપયોગ</a:t>
            </a:r>
            <a:endParaRPr lang="en-GB"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312670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143000"/>
          </a:xfrm>
        </p:spPr>
        <p:txBody>
          <a:bodyPr>
            <a:normAutofit fontScale="90000"/>
          </a:bodyPr>
          <a:lstStyle/>
          <a:p>
            <a:r>
              <a:rPr lang="gu-IN" dirty="0"/>
              <a:t>ઇન્દ્રીઓ આપણા સ્વભાવ ઉપર અસર કરે છે</a:t>
            </a:r>
            <a:endParaRPr lang="en-GB" dirty="0"/>
          </a:p>
        </p:txBody>
      </p:sp>
      <p:sp>
        <p:nvSpPr>
          <p:cNvPr id="3" name="Content Placeholder 2"/>
          <p:cNvSpPr>
            <a:spLocks noGrp="1"/>
          </p:cNvSpPr>
          <p:nvPr>
            <p:ph idx="1"/>
          </p:nvPr>
        </p:nvSpPr>
        <p:spPr>
          <a:xfrm>
            <a:off x="457200" y="1700808"/>
            <a:ext cx="8229600" cy="4425355"/>
          </a:xfrm>
        </p:spPr>
        <p:txBody>
          <a:bodyPr>
            <a:normAutofit/>
          </a:bodyPr>
          <a:lstStyle/>
          <a:p>
            <a:pPr lvl="0" algn="just"/>
            <a:r>
              <a:rPr lang="gu-IN" sz="2800" dirty="0"/>
              <a:t>આપણે આપણી ઇન્દ્રીઓ દ્વારા આપણું વાતાવરણ સમજી શકીએ છીએ</a:t>
            </a:r>
            <a:endParaRPr lang="en-GB" sz="2800" dirty="0" smtClean="0"/>
          </a:p>
          <a:p>
            <a:pPr lvl="1"/>
            <a:r>
              <a:rPr lang="gu-IN" sz="2400" dirty="0"/>
              <a:t>સ્પર્શ, સ્વાદ, દૃષ્ટિ, ગંધ, શ્રવણ શક્તિ</a:t>
            </a:r>
            <a:endParaRPr lang="en-GB" sz="2400" dirty="0" smtClean="0"/>
          </a:p>
          <a:p>
            <a:pPr lvl="0"/>
            <a:r>
              <a:rPr lang="gu-IN" sz="2800" dirty="0"/>
              <a:t>આપણું વાતાવરણ આપણા સ્વભાવ અને વર્તન ઉપર અસર કરે છે</a:t>
            </a:r>
            <a:endParaRPr lang="en-GB" sz="2800" dirty="0" smtClean="0"/>
          </a:p>
          <a:p>
            <a:pPr marL="0" lvl="0" indent="0">
              <a:buNone/>
            </a:pPr>
            <a:endParaRPr lang="en-GB" sz="1200" dirty="0"/>
          </a:p>
          <a:p>
            <a:pPr lvl="0" algn="just"/>
            <a:r>
              <a:rPr lang="gu-IN" sz="2800" dirty="0"/>
              <a:t>જ્યારે લોકો મૂંઝાય અને બેચેન થઇ જાય, ત્યારે આપણી ઇન્દ્રિઓ ઉપર અસર કરતી આપણા વાતાવરણમાં બદલાવ તંગ પરિસ્થિતિઓને શાંત પાડવા મદદરૂપ થાય છે.</a:t>
            </a:r>
            <a:r>
              <a:rPr lang="en-GB" sz="2800" dirty="0" smtClean="0"/>
              <a:t> </a:t>
            </a:r>
            <a:r>
              <a:rPr lang="en-GB" sz="2800" dirty="0"/>
              <a:t>(Champagne and Stromberg, 2004)</a:t>
            </a:r>
          </a:p>
          <a:p>
            <a:pPr marL="0" indent="0">
              <a:buNone/>
            </a:pPr>
            <a:endParaRPr lang="en-GB"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120824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gu-IN" dirty="0"/>
              <a:t>સંવેદનાત્મક અભિગમો</a:t>
            </a:r>
            <a:endParaRPr lang="en-GB" dirty="0"/>
          </a:p>
        </p:txBody>
      </p:sp>
      <p:sp>
        <p:nvSpPr>
          <p:cNvPr id="3" name="Content Placeholder 2"/>
          <p:cNvSpPr>
            <a:spLocks noGrp="1"/>
          </p:cNvSpPr>
          <p:nvPr>
            <p:ph idx="1"/>
          </p:nvPr>
        </p:nvSpPr>
        <p:spPr>
          <a:xfrm>
            <a:off x="395536" y="1052736"/>
            <a:ext cx="7704856" cy="5328592"/>
          </a:xfrm>
        </p:spPr>
        <p:txBody>
          <a:bodyPr>
            <a:normAutofit fontScale="85000" lnSpcReduction="20000"/>
          </a:bodyPr>
          <a:lstStyle/>
          <a:p>
            <a:r>
              <a:rPr lang="gu-IN" dirty="0"/>
              <a:t>કેન્દ્રમાં, નીચે આપેલી વસ્તુ ઘણી વખત વપરાતી હોય છેઃ </a:t>
            </a:r>
            <a:r>
              <a:rPr lang="en-GB" dirty="0"/>
              <a:t> </a:t>
            </a:r>
          </a:p>
          <a:p>
            <a:pPr marL="896938" indent="-896938"/>
            <a:r>
              <a:rPr lang="gu-IN" u="sng" dirty="0"/>
              <a:t>સ્પર્શઃ</a:t>
            </a:r>
            <a:r>
              <a:rPr lang="gu-IN" dirty="0"/>
              <a:t> દા.ત. નરમ ધાબળો, ગરમ પાણી, દડા(બોલ)ને દબાવવો</a:t>
            </a:r>
            <a:endParaRPr lang="en-GB" i="1" dirty="0" smtClean="0"/>
          </a:p>
          <a:p>
            <a:pPr marL="0" lvl="0" indent="0">
              <a:buNone/>
            </a:pPr>
            <a:endParaRPr lang="en-GB" sz="800" dirty="0"/>
          </a:p>
          <a:p>
            <a:pPr lvl="0"/>
            <a:r>
              <a:rPr lang="gu-IN" u="sng" dirty="0"/>
              <a:t>સ્વાદઃ</a:t>
            </a:r>
            <a:r>
              <a:rPr lang="gu-IN" dirty="0"/>
              <a:t> દા.ત. ખાટું, નમકીન અથવા ગળ્યું</a:t>
            </a:r>
            <a:endParaRPr lang="en-GB" i="1" dirty="0" smtClean="0"/>
          </a:p>
          <a:p>
            <a:pPr marL="0" lvl="0" indent="0">
              <a:buNone/>
            </a:pPr>
            <a:endParaRPr lang="en-GB" sz="800" dirty="0"/>
          </a:p>
          <a:p>
            <a:pPr lvl="0"/>
            <a:r>
              <a:rPr lang="gu-IN" u="sng" dirty="0" smtClean="0"/>
              <a:t>સુગંધઃ</a:t>
            </a:r>
            <a:r>
              <a:rPr lang="gu-IN" dirty="0" smtClean="0"/>
              <a:t> </a:t>
            </a:r>
            <a:r>
              <a:rPr lang="gu-IN" dirty="0"/>
              <a:t>દા.ત. ધૂપ, ફૂલ</a:t>
            </a:r>
            <a:endParaRPr lang="en-GB" i="1" dirty="0" smtClean="0"/>
          </a:p>
          <a:p>
            <a:pPr marL="0" lvl="0" indent="0">
              <a:buNone/>
            </a:pPr>
            <a:endParaRPr lang="en-GB" sz="800" dirty="0"/>
          </a:p>
          <a:p>
            <a:pPr lvl="0"/>
            <a:r>
              <a:rPr lang="gu-IN" u="sng" dirty="0"/>
              <a:t>સાંભળવુઃ</a:t>
            </a:r>
            <a:r>
              <a:rPr lang="gu-IN" dirty="0"/>
              <a:t> દા.ત. શાતા આપતું સંગીત અથવા ધ્વનિ</a:t>
            </a:r>
            <a:endParaRPr lang="en-GB" i="1" dirty="0" smtClean="0"/>
          </a:p>
          <a:p>
            <a:pPr marL="0" lvl="0" indent="0">
              <a:buNone/>
            </a:pPr>
            <a:endParaRPr lang="en-GB" sz="800" dirty="0"/>
          </a:p>
          <a:p>
            <a:pPr lvl="0"/>
            <a:r>
              <a:rPr lang="gu-IN" u="sng" dirty="0"/>
              <a:t>દ્રષ્ટિઃ</a:t>
            </a:r>
            <a:r>
              <a:rPr lang="gu-IN" dirty="0"/>
              <a:t> દા.ત. </a:t>
            </a:r>
            <a:r>
              <a:rPr lang="en-IN" dirty="0"/>
              <a:t> e.g. </a:t>
            </a:r>
            <a:r>
              <a:rPr lang="gu-IN" dirty="0"/>
              <a:t>લલિતકળા, છોડ</a:t>
            </a:r>
            <a:r>
              <a:rPr lang="en-IN" dirty="0"/>
              <a:t>, </a:t>
            </a:r>
            <a:r>
              <a:rPr lang="gu-IN" dirty="0"/>
              <a:t>આછો પ્રકાશ</a:t>
            </a:r>
            <a:endParaRPr lang="en-GB" i="1" dirty="0" smtClean="0"/>
          </a:p>
          <a:p>
            <a:pPr lvl="0"/>
            <a:endParaRPr lang="en-GB" sz="1200" i="1" dirty="0" smtClean="0"/>
          </a:p>
          <a:p>
            <a:r>
              <a:rPr lang="gu-IN" dirty="0"/>
              <a:t>ઘણી પ્રવૃત્તિઓ એકથી વધુ ઇન્દ્રીઓનો સામાવેશ કરતી હોય છે</a:t>
            </a:r>
            <a:endParaRPr lang="en-GB" dirty="0"/>
          </a:p>
          <a:p>
            <a:pPr lvl="0"/>
            <a:r>
              <a:rPr lang="gu-IN" dirty="0"/>
              <a:t>દા.ત. ગરમ પાણીમાં સ્પર્શ અને સાંભવળાનું, કારણ કે પાણીનો અવાજ શાતા આપે છે</a:t>
            </a:r>
            <a:endParaRPr lang="en-GB" dirty="0"/>
          </a:p>
          <a:p>
            <a:pPr lvl="0"/>
            <a:endParaRPr lang="en-GB" i="1" dirty="0"/>
          </a:p>
          <a:p>
            <a:endParaRPr lang="en-GB"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850233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gu-IN" dirty="0"/>
              <a:t>સંવેદનાત્મક અભિગમો વ્યક્તિગત હોવા જોઈએ</a:t>
            </a:r>
            <a:endParaRPr lang="en-GB" dirty="0"/>
          </a:p>
        </p:txBody>
      </p:sp>
      <p:sp>
        <p:nvSpPr>
          <p:cNvPr id="3" name="Content Placeholder 2"/>
          <p:cNvSpPr>
            <a:spLocks noGrp="1"/>
          </p:cNvSpPr>
          <p:nvPr>
            <p:ph idx="1"/>
          </p:nvPr>
        </p:nvSpPr>
        <p:spPr/>
        <p:txBody>
          <a:bodyPr>
            <a:normAutofit fontScale="92500" lnSpcReduction="20000"/>
          </a:bodyPr>
          <a:lstStyle/>
          <a:p>
            <a:pPr marL="457200" lvl="0" indent="-457200" algn="just">
              <a:buFont typeface="Arial" panose="020B0604020202020204" pitchFamily="34" charset="0"/>
              <a:buChar char="•"/>
            </a:pPr>
            <a:r>
              <a:rPr lang="gu-IN" dirty="0" smtClean="0"/>
              <a:t>દરેક વ્યક્તિ માટે શું કામ કરે છે તે જોવા માટે વિવિધ </a:t>
            </a:r>
            <a:r>
              <a:rPr lang="gu-IN" dirty="0"/>
              <a:t>સંવેદનાત્મક અભિગમોનો ઉપયોગ કરવો </a:t>
            </a:r>
            <a:r>
              <a:rPr lang="gu-IN" dirty="0" smtClean="0"/>
              <a:t>જોઈએ અને આ કામ કર્મચારીઓ અને સેવાર્થી(દર્દી)ઓએ ભેગા મળીને કરવો જોઈએ.</a:t>
            </a:r>
            <a:endParaRPr lang="fr-FR" dirty="0"/>
          </a:p>
          <a:p>
            <a:pPr marL="457200" lvl="0" indent="-457200">
              <a:buFont typeface="Arial" panose="020B0604020202020204" pitchFamily="34" charset="0"/>
              <a:buChar char="•"/>
            </a:pPr>
            <a:r>
              <a:rPr lang="gu-IN" dirty="0"/>
              <a:t>સંવેદનાત્મક અભિગમો હંમેશ સ્વૈચ્છિક હોવા જોઈએ</a:t>
            </a:r>
            <a:endParaRPr lang="fr-FR" dirty="0"/>
          </a:p>
          <a:p>
            <a:pPr marL="457200" lvl="0" indent="-457200">
              <a:buFont typeface="Arial" panose="020B0604020202020204" pitchFamily="34" charset="0"/>
              <a:buChar char="•"/>
            </a:pPr>
            <a:r>
              <a:rPr lang="gu-IN" dirty="0"/>
              <a:t>એક વ્યક્તિને જે શાંત કરવા માટે કામ હરતું હોય તે બીજી વ્યક્તિ માટે ઉશ્કેરણીજનક હોઈ શકે</a:t>
            </a:r>
            <a:endParaRPr lang="fr-FR" dirty="0"/>
          </a:p>
          <a:p>
            <a:pPr marL="457200" indent="-457200">
              <a:buFont typeface="Arial" panose="020B0604020202020204" pitchFamily="34" charset="0"/>
              <a:buChar char="•"/>
            </a:pPr>
            <a:r>
              <a:rPr lang="gu-IN" dirty="0"/>
              <a:t>અમુક લોકો ઓછા અથવા કોઈ પણ જાતના સંવેદનાત્મક અભિગમો વગર શાંતિથી બેસવાનું પસંદ કરતા હોય છે</a:t>
            </a:r>
            <a:r>
              <a:rPr lang="fr-FR" dirty="0" smtClean="0"/>
              <a:t> </a:t>
            </a:r>
            <a:endParaRPr lang="en-GB"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386296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10146"/>
          </a:xfrm>
        </p:spPr>
        <p:txBody>
          <a:bodyPr>
            <a:normAutofit fontScale="90000"/>
          </a:bodyPr>
          <a:lstStyle/>
          <a:p>
            <a:r>
              <a:rPr lang="gu-IN" sz="4000" dirty="0" smtClean="0"/>
              <a:t>અભ્યાસ</a:t>
            </a:r>
            <a:r>
              <a:rPr lang="en-GB" sz="4000" dirty="0" smtClean="0"/>
              <a:t> </a:t>
            </a:r>
            <a:r>
              <a:rPr lang="gu-IN" sz="4000" dirty="0" smtClean="0"/>
              <a:t>૬</a:t>
            </a:r>
            <a:r>
              <a:rPr lang="en-GB" sz="4000" dirty="0" smtClean="0"/>
              <a:t>.</a:t>
            </a:r>
            <a:r>
              <a:rPr lang="gu-IN" sz="4000" dirty="0" smtClean="0"/>
              <a:t>૨</a:t>
            </a:r>
            <a:r>
              <a:rPr lang="en-GB" sz="4000" dirty="0" smtClean="0"/>
              <a:t>:</a:t>
            </a:r>
            <a:r>
              <a:rPr lang="en-GB" dirty="0" smtClean="0"/>
              <a:t/>
            </a:r>
            <a:br>
              <a:rPr lang="en-GB" dirty="0" smtClean="0"/>
            </a:br>
            <a:r>
              <a:rPr lang="gu-IN" sz="4000" i="1" dirty="0"/>
              <a:t>કેન્દ્રોમાં સંવેદનાત્મક અભિગમો</a:t>
            </a:r>
            <a:endParaRPr lang="en-GB" sz="4000" i="1" dirty="0"/>
          </a:p>
        </p:txBody>
      </p:sp>
      <p:sp>
        <p:nvSpPr>
          <p:cNvPr id="3" name="Content Placeholder 2"/>
          <p:cNvSpPr>
            <a:spLocks noGrp="1"/>
          </p:cNvSpPr>
          <p:nvPr>
            <p:ph idx="1"/>
          </p:nvPr>
        </p:nvSpPr>
        <p:spPr>
          <a:xfrm>
            <a:off x="755576" y="1916832"/>
            <a:ext cx="7931224" cy="4209331"/>
          </a:xfrm>
        </p:spPr>
        <p:txBody>
          <a:bodyPr>
            <a:normAutofit/>
          </a:bodyPr>
          <a:lstStyle/>
          <a:p>
            <a:pPr marL="0" indent="0">
              <a:buNone/>
            </a:pPr>
            <a:endParaRPr lang="en-GB" sz="2800" dirty="0" smtClean="0"/>
          </a:p>
          <a:p>
            <a:pPr algn="just"/>
            <a:r>
              <a:rPr lang="gu-IN" dirty="0" smtClean="0"/>
              <a:t>એવા અમુક </a:t>
            </a:r>
            <a:r>
              <a:rPr lang="gu-IN" dirty="0"/>
              <a:t>ચોક્કસ સંવેદનાત્મક અભિગમો </a:t>
            </a:r>
            <a:r>
              <a:rPr lang="gu-IN" dirty="0" smtClean="0"/>
              <a:t>કયા છે </a:t>
            </a:r>
            <a:r>
              <a:rPr lang="gu-IN" dirty="0"/>
              <a:t>જે </a:t>
            </a:r>
            <a:r>
              <a:rPr lang="gu-IN" dirty="0" smtClean="0"/>
              <a:t>તમે તમારા </a:t>
            </a:r>
            <a:r>
              <a:rPr lang="gu-IN" dirty="0"/>
              <a:t>કેન્દ્રમાં ઉપયોગ કરી </a:t>
            </a:r>
            <a:r>
              <a:rPr lang="gu-IN" dirty="0" smtClean="0"/>
              <a:t>શકશો? </a:t>
            </a:r>
            <a:endParaRPr lang="en-GB" sz="2800" dirty="0"/>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7744" y="186904"/>
            <a:ext cx="792088" cy="720080"/>
          </a:xfrm>
          <a:prstGeom prst="rect">
            <a:avLst/>
          </a:prstGeom>
          <a:noFill/>
          <a:ln>
            <a:noFill/>
          </a:ln>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994950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Rectangle 3"/>
          <p:cNvSpPr/>
          <p:nvPr/>
        </p:nvSpPr>
        <p:spPr>
          <a:xfrm>
            <a:off x="0" y="1628800"/>
            <a:ext cx="9144000" cy="1152128"/>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p:txBody>
          <a:bodyPr/>
          <a:lstStyle/>
          <a:p>
            <a:pPr marL="0" indent="0" algn="ctr">
              <a:buNone/>
            </a:pPr>
            <a:r>
              <a:rPr lang="gu-IN" dirty="0" smtClean="0"/>
              <a:t>પ્રસ્તુતિ</a:t>
            </a:r>
            <a:r>
              <a:rPr lang="en-GB" dirty="0" smtClean="0"/>
              <a:t> </a:t>
            </a:r>
            <a:r>
              <a:rPr lang="gu-IN" dirty="0" smtClean="0"/>
              <a:t>૬</a:t>
            </a:r>
            <a:r>
              <a:rPr lang="en-GB" dirty="0" smtClean="0"/>
              <a:t>.</a:t>
            </a:r>
            <a:r>
              <a:rPr lang="gu-IN" dirty="0" smtClean="0"/>
              <a:t>૩</a:t>
            </a:r>
            <a:r>
              <a:rPr lang="en-GB" dirty="0" smtClean="0"/>
              <a:t>:</a:t>
            </a:r>
          </a:p>
          <a:p>
            <a:pPr algn="ctr"/>
            <a:r>
              <a:rPr lang="gu-IN" dirty="0"/>
              <a:t>શાંત ઓરડીઓ(રૂમ્સ)</a:t>
            </a:r>
            <a:endParaRPr lang="en-GB"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866634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gu-IN" sz="3600" dirty="0"/>
              <a:t>શાંત ઓરડીઓ</a:t>
            </a:r>
            <a:endParaRPr lang="en-GB" sz="3600" dirty="0"/>
          </a:p>
        </p:txBody>
      </p:sp>
      <p:sp>
        <p:nvSpPr>
          <p:cNvPr id="3" name="Content Placeholder 2"/>
          <p:cNvSpPr>
            <a:spLocks noGrp="1"/>
          </p:cNvSpPr>
          <p:nvPr>
            <p:ph idx="1"/>
          </p:nvPr>
        </p:nvSpPr>
        <p:spPr>
          <a:xfrm>
            <a:off x="457200" y="1412776"/>
            <a:ext cx="8229600" cy="5261174"/>
          </a:xfrm>
        </p:spPr>
        <p:txBody>
          <a:bodyPr>
            <a:normAutofit/>
          </a:bodyPr>
          <a:lstStyle/>
          <a:p>
            <a:pPr lvl="0"/>
            <a:r>
              <a:rPr lang="gu-IN" sz="2800" dirty="0"/>
              <a:t>શાંત ઓરડીઓ વ્યક્તિને તણાવમાંથી શાંતિ આપે છે અને તેને </a:t>
            </a:r>
            <a:r>
              <a:rPr lang="gu-IN" sz="2800" dirty="0" smtClean="0"/>
              <a:t>“અનુકુળ સીમાઓમાં ભાવનાઓનો અનુભવ કરવા દે છે</a:t>
            </a:r>
            <a:r>
              <a:rPr lang="gu-IN" dirty="0" smtClean="0"/>
              <a:t>”</a:t>
            </a:r>
            <a:r>
              <a:rPr lang="en-GB" sz="2800" dirty="0" smtClean="0"/>
              <a:t> </a:t>
            </a:r>
            <a:r>
              <a:rPr lang="en-GB" sz="2800" dirty="0"/>
              <a:t>(Gayle Bluebird</a:t>
            </a:r>
            <a:r>
              <a:rPr lang="en-GB" sz="2800" dirty="0" smtClean="0"/>
              <a:t>)</a:t>
            </a:r>
          </a:p>
          <a:p>
            <a:pPr lvl="0"/>
            <a:r>
              <a:rPr lang="gu-IN" sz="2800" dirty="0"/>
              <a:t>સાબિત થયું છે કે લોકોને તે શાંત થવામાં મદદરૂપ છે અને એકાંત અને નિયંત્રણનો ઉપયોગ ઓછો થઇ જાય છે</a:t>
            </a:r>
            <a:endParaRPr lang="en-GB" sz="2800" dirty="0"/>
          </a:p>
          <a:p>
            <a:pPr lvl="0"/>
            <a:r>
              <a:rPr lang="gu-IN" sz="2800" dirty="0"/>
              <a:t>શાંત ઓરડીઓ એકાંત અને નિયંત્રણોનો વિકલ્પ નથી</a:t>
            </a:r>
            <a:endParaRPr lang="en-GB" sz="2800" dirty="0"/>
          </a:p>
          <a:p>
            <a:pPr lvl="1"/>
            <a:r>
              <a:rPr lang="gu-IN" sz="2400" dirty="0"/>
              <a:t>કોઇ વ્યક્તિની પરિસ્થિતિથી પડકારરૂપ વર્તન (દા.ત. ઉશ્કેરાટ)તરફ વધે તે પહેલાં તેને શાંત કરવા માટેનું એક અવરોધક સાધન છે.</a:t>
            </a:r>
            <a:endParaRPr lang="en-GB" sz="2400" dirty="0" smtClean="0"/>
          </a:p>
          <a:p>
            <a:r>
              <a:rPr lang="gu-IN" sz="2800" dirty="0"/>
              <a:t>તેનો ઉપયોગ સ્વૈચ્છિક હોવો જોઈએ, તેમ છતાં કર્મચારીઓ તેનાં ઉપયોગ માટે સુજાવ આપી શકે</a:t>
            </a:r>
            <a:endParaRPr lang="en-GB" sz="28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878045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a:bodyPr>
          <a:lstStyle/>
          <a:p>
            <a:r>
              <a:rPr lang="gu-IN" sz="3600" dirty="0"/>
              <a:t>શાંત ઓરડીનું નિર્માણ</a:t>
            </a:r>
            <a:endParaRPr lang="en-GB" sz="3600" dirty="0"/>
          </a:p>
        </p:txBody>
      </p:sp>
      <p:sp>
        <p:nvSpPr>
          <p:cNvPr id="3" name="Content Placeholder 2"/>
          <p:cNvSpPr>
            <a:spLocks noGrp="1"/>
          </p:cNvSpPr>
          <p:nvPr>
            <p:ph idx="1"/>
          </p:nvPr>
        </p:nvSpPr>
        <p:spPr>
          <a:xfrm>
            <a:off x="457200" y="980728"/>
            <a:ext cx="8229600" cy="5544616"/>
          </a:xfrm>
        </p:spPr>
        <p:txBody>
          <a:bodyPr>
            <a:normAutofit fontScale="85000" lnSpcReduction="10000"/>
          </a:bodyPr>
          <a:lstStyle/>
          <a:p>
            <a:pPr lvl="0"/>
            <a:r>
              <a:rPr lang="gu-IN" dirty="0"/>
              <a:t>યોજના બનાવો</a:t>
            </a:r>
            <a:endParaRPr lang="en-GB" dirty="0"/>
          </a:p>
          <a:p>
            <a:pPr lvl="1"/>
            <a:r>
              <a:rPr lang="gu-IN" dirty="0"/>
              <a:t>કઇ ઓરડીને વાપરવાની છે, તેનો ખર્ચ કોણ કરશે, તેનાં દેખ-રેખની જવાબદારી કોની રહેશે, વગેરે.</a:t>
            </a:r>
            <a:endParaRPr lang="en-GB" dirty="0"/>
          </a:p>
          <a:p>
            <a:pPr lvl="1"/>
            <a:r>
              <a:rPr lang="gu-IN" dirty="0"/>
              <a:t>યોજના બનાવતી વખતે સેવાર્થી(દર્દી)ઓને સામેલ કરવા</a:t>
            </a:r>
            <a:endParaRPr lang="en-GB" dirty="0"/>
          </a:p>
          <a:p>
            <a:pPr lvl="0"/>
            <a:r>
              <a:rPr lang="gu-IN" dirty="0"/>
              <a:t>ઓરડીમાં રાખવા માટેની વસ્તુઓ શોધો</a:t>
            </a:r>
            <a:endParaRPr lang="en-GB" dirty="0"/>
          </a:p>
          <a:p>
            <a:pPr lvl="1"/>
            <a:r>
              <a:rPr lang="gu-IN" dirty="0"/>
              <a:t>નરમ ધાબળા, ગાલીચા અથવા ઓશિકાઓ</a:t>
            </a:r>
            <a:endParaRPr lang="en-GB" dirty="0"/>
          </a:p>
          <a:p>
            <a:pPr lvl="1"/>
            <a:r>
              <a:rPr lang="gu-IN" dirty="0"/>
              <a:t>શાંતી આપતા રંગો</a:t>
            </a:r>
            <a:endParaRPr lang="en-GB" dirty="0"/>
          </a:p>
          <a:p>
            <a:pPr lvl="1"/>
            <a:r>
              <a:rPr lang="gu-IN" dirty="0"/>
              <a:t>ઓછો પ્રકાશ</a:t>
            </a:r>
            <a:endParaRPr lang="en-GB" dirty="0"/>
          </a:p>
          <a:p>
            <a:pPr lvl="1"/>
            <a:r>
              <a:rPr lang="gu-IN" dirty="0"/>
              <a:t>ઝૂલા (રોકીંગ) ખુરશી</a:t>
            </a:r>
            <a:endParaRPr lang="en-GB" dirty="0"/>
          </a:p>
          <a:p>
            <a:pPr lvl="1"/>
            <a:r>
              <a:rPr lang="gu-IN" dirty="0"/>
              <a:t>શાંત સંગીત</a:t>
            </a:r>
            <a:endParaRPr lang="en-GB" dirty="0"/>
          </a:p>
          <a:p>
            <a:pPr lvl="1"/>
            <a:r>
              <a:rPr lang="gu-IN" dirty="0"/>
              <a:t>ફૂલો, સુગંધિત મીણબત્તીઓ</a:t>
            </a:r>
            <a:endParaRPr lang="en-GB" dirty="0"/>
          </a:p>
          <a:p>
            <a:r>
              <a:rPr lang="gu-IN" dirty="0"/>
              <a:t>સુરક્ષા અગત્યની છે!</a:t>
            </a:r>
            <a:endParaRPr lang="en-GB" dirty="0"/>
          </a:p>
          <a:p>
            <a:r>
              <a:rPr lang="gu-IN" dirty="0"/>
              <a:t>જ્યાં શક્ય હોય ત્યાં દાનમાં મળેલી વસ્તુઓ વાપરવી</a:t>
            </a:r>
            <a:endParaRPr lang="en-GB"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810119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gu-IN" sz="3600" dirty="0"/>
              <a:t>શાંત ઓરડીની દેખ-રેખ</a:t>
            </a:r>
            <a:endParaRPr lang="en-GB" sz="3600" dirty="0"/>
          </a:p>
        </p:txBody>
      </p:sp>
      <p:sp>
        <p:nvSpPr>
          <p:cNvPr id="3" name="Content Placeholder 2"/>
          <p:cNvSpPr>
            <a:spLocks noGrp="1"/>
          </p:cNvSpPr>
          <p:nvPr>
            <p:ph idx="1"/>
          </p:nvPr>
        </p:nvSpPr>
        <p:spPr/>
        <p:txBody>
          <a:bodyPr>
            <a:normAutofit fontScale="92500" lnSpcReduction="20000"/>
          </a:bodyPr>
          <a:lstStyle/>
          <a:p>
            <a:pPr lvl="1"/>
            <a:r>
              <a:rPr lang="gu-IN" dirty="0"/>
              <a:t>ઓરડીની દેખ-રેખ કેવી રીતે કરવી તેની તાલીમ કર્મચારીઓને આપો અને સેવાર્થી(દર્દી)ઓને સુરક્ષિત રાખો</a:t>
            </a:r>
            <a:endParaRPr lang="en-GB" dirty="0"/>
          </a:p>
          <a:p>
            <a:pPr lvl="1"/>
            <a:r>
              <a:rPr lang="gu-IN" dirty="0"/>
              <a:t>ઓરડી વિશે સેવાર્થી(દર્દી)ઓ પાસેથી પ્રતિક્રિયા</a:t>
            </a:r>
            <a:r>
              <a:rPr lang="gu-IN" i="1" dirty="0"/>
              <a:t>(ફિડબેક)</a:t>
            </a:r>
            <a:r>
              <a:rPr lang="gu-IN" dirty="0"/>
              <a:t> મેળવો કે તેમને તેમાં શું ગમે છે અને શું નથી ગમતું</a:t>
            </a:r>
            <a:endParaRPr lang="en-GB" dirty="0"/>
          </a:p>
          <a:p>
            <a:pPr lvl="1"/>
            <a:r>
              <a:rPr lang="gu-IN" dirty="0"/>
              <a:t>તેનો ઉપયોગ બહાર ફરવા જવાના સમય અને એકાંતમાં રાખવા માટે ન થવો જોઈએ</a:t>
            </a:r>
            <a:endParaRPr lang="en-GB" dirty="0"/>
          </a:p>
          <a:p>
            <a:pPr lvl="2"/>
            <a:r>
              <a:rPr lang="gu-IN" dirty="0"/>
              <a:t>સ્વૈચ્છિક હોવો જોઈએ</a:t>
            </a:r>
            <a:endParaRPr lang="en-GB" dirty="0"/>
          </a:p>
          <a:p>
            <a:pPr lvl="1"/>
            <a:r>
              <a:rPr lang="gu-IN" dirty="0"/>
              <a:t>જો સેવાર્થી(દર્દી)ઓની પસંદગી હોય તો તેમની વ્યક્તિગત યોજનોઓમાં શાંત ઓરડીઓના વપરાશ માટેનો ઉલ્લેખ હોવો જોઈએ</a:t>
            </a:r>
            <a:endParaRPr lang="en-GB" dirty="0"/>
          </a:p>
          <a:p>
            <a:endParaRPr lang="en-GB"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083025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28" y="6093296"/>
            <a:ext cx="9144000" cy="494284"/>
          </a:xfrm>
        </p:spPr>
        <p:txBody>
          <a:bodyPr>
            <a:normAutofit fontScale="92500" lnSpcReduction="20000"/>
          </a:bodyPr>
          <a:lstStyle/>
          <a:p>
            <a:pPr algn="ctr"/>
            <a:r>
              <a:rPr lang="gu-IN" dirty="0"/>
              <a:t>શાંત </a:t>
            </a:r>
            <a:r>
              <a:rPr lang="gu-IN" dirty="0" smtClean="0"/>
              <a:t>ઓરડીનું ઉદાહરણ </a:t>
            </a:r>
            <a:endParaRPr lang="en-GB" dirty="0" smtClean="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0" y="6611779"/>
            <a:ext cx="7740352" cy="246221"/>
          </a:xfrm>
          <a:prstGeom prst="rect">
            <a:avLst/>
          </a:prstGeom>
          <a:noFill/>
        </p:spPr>
        <p:txBody>
          <a:bodyPr wrap="square" rtlCol="0">
            <a:spAutoFit/>
          </a:bodyPr>
          <a:lstStyle/>
          <a:p>
            <a:r>
              <a:rPr lang="en-GB" sz="1000" dirty="0" smtClean="0"/>
              <a:t>Source:  shodair.org</a:t>
            </a:r>
            <a:endParaRPr lang="en-GB" sz="10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5424" y="854224"/>
            <a:ext cx="6768752" cy="5076564"/>
          </a:xfrm>
          <a:prstGeom prst="rect">
            <a:avLst/>
          </a:prstGeom>
        </p:spPr>
      </p:pic>
      <p:sp>
        <p:nvSpPr>
          <p:cNvPr id="9" name="Title 1"/>
          <p:cNvSpPr txBox="1">
            <a:spLocks/>
          </p:cNvSpPr>
          <p:nvPr/>
        </p:nvSpPr>
        <p:spPr>
          <a:xfrm>
            <a:off x="435000" y="31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gu-IN" sz="3600" dirty="0"/>
              <a:t>શાંત ઓરડીઓ</a:t>
            </a:r>
            <a:endParaRPr lang="en-GB" sz="3600" dirty="0"/>
          </a:p>
        </p:txBody>
      </p:sp>
    </p:spTree>
    <p:extLst>
      <p:ext uri="{BB962C8B-B14F-4D97-AF65-F5344CB8AC3E}">
        <p14:creationId xmlns:p14="http://schemas.microsoft.com/office/powerpoint/2010/main" val="81805064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124" y="433395"/>
            <a:ext cx="8229600" cy="1143000"/>
          </a:xfrm>
        </p:spPr>
        <p:txBody>
          <a:bodyPr>
            <a:noAutofit/>
          </a:bodyPr>
          <a:lstStyle/>
          <a:p>
            <a:r>
              <a:rPr lang="gu-IN" sz="3600" dirty="0"/>
              <a:t>શાંત ઓરડીઓ</a:t>
            </a:r>
            <a:r>
              <a:rPr lang="en-GB" sz="3600" dirty="0"/>
              <a:t/>
            </a:r>
            <a:br>
              <a:rPr lang="en-GB" sz="3600" dirty="0"/>
            </a:br>
            <a:endParaRPr lang="en-GB" sz="3600" dirty="0"/>
          </a:p>
        </p:txBody>
      </p:sp>
      <p:sp>
        <p:nvSpPr>
          <p:cNvPr id="3" name="Content Placeholder 2"/>
          <p:cNvSpPr>
            <a:spLocks noGrp="1"/>
          </p:cNvSpPr>
          <p:nvPr>
            <p:ph idx="1"/>
          </p:nvPr>
        </p:nvSpPr>
        <p:spPr>
          <a:xfrm>
            <a:off x="114890" y="5861979"/>
            <a:ext cx="8306988" cy="738336"/>
          </a:xfrm>
        </p:spPr>
        <p:txBody>
          <a:bodyPr>
            <a:normAutofit/>
          </a:bodyPr>
          <a:lstStyle/>
          <a:p>
            <a:pPr marL="0" indent="0" algn="ctr">
              <a:buNone/>
            </a:pPr>
            <a:r>
              <a:rPr lang="en-GB" dirty="0" smtClean="0"/>
              <a:t>Tewksbury State Hospital</a:t>
            </a:r>
            <a:r>
              <a:rPr lang="en-GB" dirty="0"/>
              <a:t> </a:t>
            </a:r>
            <a:r>
              <a:rPr lang="en-GB" dirty="0" smtClean="0"/>
              <a:t>- MA, USA</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0" y="6611779"/>
            <a:ext cx="7740352" cy="246221"/>
          </a:xfrm>
          <a:prstGeom prst="rect">
            <a:avLst/>
          </a:prstGeom>
          <a:noFill/>
        </p:spPr>
        <p:txBody>
          <a:bodyPr wrap="square" rtlCol="0">
            <a:spAutoFit/>
          </a:bodyPr>
          <a:lstStyle/>
          <a:p>
            <a:r>
              <a:rPr lang="en-GB" sz="1000" dirty="0" smtClean="0"/>
              <a:t>Source:  NASMHPD</a:t>
            </a:r>
            <a:endParaRPr lang="en-GB" sz="1000"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688" y="1268760"/>
            <a:ext cx="5772472" cy="4329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5296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gu-IN" sz="3600" dirty="0"/>
              <a:t>ક્યારે અને કેમ એકાંત અને નિયંત્રણ વપરાતા હોય છે?</a:t>
            </a:r>
            <a:endParaRPr lang="en-GB" sz="3600" dirty="0"/>
          </a:p>
        </p:txBody>
      </p:sp>
      <p:sp>
        <p:nvSpPr>
          <p:cNvPr id="3" name="Content Placeholder 2"/>
          <p:cNvSpPr>
            <a:spLocks noGrp="1"/>
          </p:cNvSpPr>
          <p:nvPr>
            <p:ph idx="1"/>
          </p:nvPr>
        </p:nvSpPr>
        <p:spPr>
          <a:xfrm>
            <a:off x="457200" y="1772816"/>
            <a:ext cx="8229600" cy="4353347"/>
          </a:xfrm>
        </p:spPr>
        <p:txBody>
          <a:bodyPr>
            <a:normAutofit fontScale="92500" lnSpcReduction="10000"/>
          </a:bodyPr>
          <a:lstStyle/>
          <a:p>
            <a:pPr marL="457200" indent="-457200" algn="just">
              <a:buFont typeface="Arial" panose="020B0604020202020204" pitchFamily="34" charset="0"/>
              <a:buChar char="•"/>
            </a:pPr>
            <a:r>
              <a:rPr lang="gu-IN" sz="2800" dirty="0"/>
              <a:t>હાનિકારક અથવા દેખીતી રીતે સાબિત થયેલા વર્તનને કાબૂમાં કરવા માટે</a:t>
            </a:r>
            <a:endParaRPr lang="en-GB" sz="2800" dirty="0"/>
          </a:p>
          <a:p>
            <a:pPr marL="457200" indent="-457200" algn="just">
              <a:buFont typeface="Arial" panose="020B0604020202020204" pitchFamily="34" charset="0"/>
              <a:buChar char="•"/>
            </a:pPr>
            <a:r>
              <a:rPr lang="gu-IN" sz="2800" dirty="0"/>
              <a:t>પરિસ્થિતિને કાબૂમાં કરવા માટે</a:t>
            </a:r>
            <a:r>
              <a:rPr lang="en-GB" sz="2800" dirty="0" smtClean="0"/>
              <a:t> </a:t>
            </a:r>
            <a:endParaRPr lang="en-GB" sz="2800" dirty="0"/>
          </a:p>
          <a:p>
            <a:pPr marL="457200" indent="-457200" algn="just">
              <a:buFont typeface="Arial" panose="020B0604020202020204" pitchFamily="34" charset="0"/>
              <a:buChar char="•"/>
            </a:pPr>
            <a:r>
              <a:rPr lang="gu-IN" sz="2800" dirty="0"/>
              <a:t>જેઓ સૂચનો અનુસરતા ન હોય તેઓને સજા કરવા માટે</a:t>
            </a:r>
            <a:r>
              <a:rPr lang="en-GB" sz="2800" dirty="0" smtClean="0"/>
              <a:t> </a:t>
            </a:r>
            <a:endParaRPr lang="en-GB" sz="2800" dirty="0"/>
          </a:p>
          <a:p>
            <a:pPr marL="457200" indent="-457200" algn="just">
              <a:buFont typeface="Arial" panose="020B0604020202020204" pitchFamily="34" charset="0"/>
              <a:buChar char="•"/>
            </a:pPr>
            <a:r>
              <a:rPr lang="gu-IN" sz="2800" dirty="0"/>
              <a:t>અમુક પ્રકારના વર્તન ઉપર સખ્તાઇ કરવી અથવા ઉપકાર કરવા માટે</a:t>
            </a:r>
            <a:endParaRPr lang="en-GB" sz="2800" dirty="0"/>
          </a:p>
          <a:p>
            <a:pPr marL="457200" indent="-457200" algn="just">
              <a:buFont typeface="Arial" panose="020B0604020202020204" pitchFamily="34" charset="0"/>
              <a:buChar char="•"/>
            </a:pPr>
            <a:r>
              <a:rPr lang="gu-IN" sz="2800" dirty="0"/>
              <a:t>માનસિક બીમારી હોવાના કારણે એવી ધારણાઓ અને માન્યતાઓ કે સેવાર્થી(દર્દી)ઓ ખતરનાક હોઇ શકે, તેવા સ્વચલિત પરિણામ તરીકે</a:t>
            </a:r>
            <a:endParaRPr lang="en-GB" sz="2800" dirty="0"/>
          </a:p>
          <a:p>
            <a:pPr marL="457200" indent="-457200" algn="just">
              <a:buFont typeface="Arial" panose="020B0604020202020204" pitchFamily="34" charset="0"/>
              <a:buChar char="•"/>
            </a:pPr>
            <a:r>
              <a:rPr lang="gu-IN" sz="2800" dirty="0"/>
              <a:t>પ્રમાણભૂત પ્રક્રિયા તરીકે</a:t>
            </a:r>
            <a:endParaRPr lang="en-GB" sz="2800" dirty="0"/>
          </a:p>
          <a:p>
            <a:endParaRPr lang="en-GB"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287719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10146"/>
          </a:xfrm>
        </p:spPr>
        <p:txBody>
          <a:bodyPr>
            <a:normAutofit fontScale="90000"/>
          </a:bodyPr>
          <a:lstStyle/>
          <a:p>
            <a:r>
              <a:rPr lang="gu-IN" sz="4000" dirty="0" smtClean="0"/>
              <a:t>અભ્યાસ</a:t>
            </a:r>
            <a:r>
              <a:rPr lang="en-GB" sz="4000" dirty="0" smtClean="0"/>
              <a:t> </a:t>
            </a:r>
            <a:r>
              <a:rPr lang="gu-IN" sz="4000" dirty="0" smtClean="0"/>
              <a:t>૬</a:t>
            </a:r>
            <a:r>
              <a:rPr lang="en-GB" sz="4000" dirty="0" smtClean="0"/>
              <a:t>.</a:t>
            </a:r>
            <a:r>
              <a:rPr lang="gu-IN" sz="4000" dirty="0" smtClean="0"/>
              <a:t>૪</a:t>
            </a:r>
            <a:r>
              <a:rPr lang="en-GB" sz="4000" dirty="0" smtClean="0"/>
              <a:t>:</a:t>
            </a:r>
            <a:r>
              <a:rPr lang="en-GB" dirty="0" smtClean="0"/>
              <a:t/>
            </a:r>
            <a:br>
              <a:rPr lang="en-GB" dirty="0" smtClean="0"/>
            </a:br>
            <a:r>
              <a:rPr lang="gu-IN" sz="4000" i="1" dirty="0"/>
              <a:t>કેન્દ્રમાં શાંત ઓરડીઓ</a:t>
            </a:r>
            <a:endParaRPr lang="en-GB" sz="4000" i="1" dirty="0"/>
          </a:p>
        </p:txBody>
      </p:sp>
      <p:sp>
        <p:nvSpPr>
          <p:cNvPr id="3" name="Content Placeholder 2"/>
          <p:cNvSpPr>
            <a:spLocks noGrp="1"/>
          </p:cNvSpPr>
          <p:nvPr>
            <p:ph idx="1"/>
          </p:nvPr>
        </p:nvSpPr>
        <p:spPr>
          <a:xfrm>
            <a:off x="251520" y="1628800"/>
            <a:ext cx="8435280" cy="4497363"/>
          </a:xfrm>
        </p:spPr>
        <p:txBody>
          <a:bodyPr>
            <a:normAutofit/>
          </a:bodyPr>
          <a:lstStyle/>
          <a:p>
            <a:pPr marL="0" indent="0">
              <a:buNone/>
            </a:pPr>
            <a:r>
              <a:rPr lang="gu-IN" sz="2800" b="1" u="sng" dirty="0" smtClean="0"/>
              <a:t>ચર્ચા </a:t>
            </a:r>
            <a:r>
              <a:rPr lang="gu-IN" sz="2800" b="1" i="1" u="sng" dirty="0" smtClean="0"/>
              <a:t>(બ્રેન સ્ટોર્મ)</a:t>
            </a:r>
            <a:endParaRPr lang="en-GB" sz="2800" b="1" i="1" u="sng" dirty="0" smtClean="0"/>
          </a:p>
          <a:p>
            <a:r>
              <a:rPr lang="gu-IN" sz="2800" dirty="0"/>
              <a:t>તમારા કેન્દ્રમાં શાંત ઓરડી બનાવવા માટે શું કરવું જોઈએ?</a:t>
            </a:r>
            <a:endParaRPr lang="en-GB" sz="2800" dirty="0"/>
          </a:p>
          <a:p>
            <a:r>
              <a:rPr lang="gu-IN" sz="2800" dirty="0"/>
              <a:t>તમે કઇ ઓરડી વાપરશો?</a:t>
            </a:r>
            <a:endParaRPr lang="en-GB" sz="2800" dirty="0"/>
          </a:p>
          <a:p>
            <a:r>
              <a:rPr lang="gu-IN" sz="2800" dirty="0"/>
              <a:t>ઓરડીમાં તમે શું રાખી શકશો?</a:t>
            </a:r>
            <a:endParaRPr lang="en-GB" sz="2800" dirty="0"/>
          </a:p>
          <a:p>
            <a:r>
              <a:rPr lang="gu-IN" sz="2800" dirty="0"/>
              <a:t>સેવાર્થી(દર્દી)ઓની પ્રતિક્રિયાઓનો સમાવેશ કેવી રીતે કરશો? </a:t>
            </a:r>
            <a:r>
              <a:rPr lang="en-GB" sz="2800" dirty="0"/>
              <a:t>	</a:t>
            </a:r>
          </a:p>
          <a:p>
            <a:r>
              <a:rPr lang="gu-IN" sz="2800" dirty="0"/>
              <a:t>તેના નાણાંકીય ભંડોળ ક્યાંથી આવશે?</a:t>
            </a:r>
            <a:endParaRPr lang="en-GB" sz="2800" dirty="0"/>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7744" y="186904"/>
            <a:ext cx="792088" cy="720080"/>
          </a:xfrm>
          <a:prstGeom prst="rect">
            <a:avLst/>
          </a:prstGeom>
          <a:noFill/>
          <a:ln>
            <a:noFill/>
          </a:ln>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189495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539552" y="2420888"/>
            <a:ext cx="8208912" cy="707886"/>
          </a:xfrm>
          <a:prstGeom prst="rect">
            <a:avLst/>
          </a:prstGeom>
          <a:noFill/>
        </p:spPr>
        <p:txBody>
          <a:bodyPr wrap="square" rtlCol="0">
            <a:spAutoFit/>
          </a:bodyPr>
          <a:lstStyle/>
          <a:p>
            <a:pPr algn="ctr"/>
            <a:r>
              <a:rPr lang="gu-IN" sz="4000" dirty="0"/>
              <a:t>સમાપનઃ આપણે શું શીખ્યા?</a:t>
            </a:r>
            <a:endParaRPr lang="en-GB" sz="4000" dirty="0" smtClean="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714723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4" name="Rectangle 3"/>
          <p:cNvSpPr/>
          <p:nvPr/>
        </p:nvSpPr>
        <p:spPr>
          <a:xfrm>
            <a:off x="0" y="1628800"/>
            <a:ext cx="9144000" cy="1152128"/>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p:txBody>
          <a:bodyPr/>
          <a:lstStyle/>
          <a:p>
            <a:pPr marL="0" indent="0" algn="ctr">
              <a:buNone/>
            </a:pPr>
            <a:r>
              <a:rPr lang="gu-IN" dirty="0" smtClean="0"/>
              <a:t>પ્રસ્તુતિ</a:t>
            </a:r>
            <a:r>
              <a:rPr lang="en-GB" dirty="0" smtClean="0"/>
              <a:t>:</a:t>
            </a:r>
          </a:p>
          <a:p>
            <a:pPr algn="ctr"/>
            <a:r>
              <a:rPr lang="gu-IN" dirty="0"/>
              <a:t>સમાપ્ત કરવું</a:t>
            </a:r>
            <a:endParaRPr lang="en-GB"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672353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2204864"/>
            <a:ext cx="8229600" cy="1180727"/>
          </a:xfrm>
        </p:spPr>
        <p:txBody>
          <a:bodyPr/>
          <a:lstStyle/>
          <a:p>
            <a:pPr algn="ctr"/>
            <a:r>
              <a:rPr lang="gu-IN" dirty="0"/>
              <a:t>આ સત્રમાં તમે શીખ્યા એ ૩ મુદ્દાઓ(પોઈન્ટ્સ) કયા છે?</a:t>
            </a:r>
            <a:endParaRPr lang="fr-FR" dirty="0"/>
          </a:p>
          <a:p>
            <a:pPr marL="0" indent="0">
              <a:buNone/>
            </a:pPr>
            <a:endParaRPr lang="en-GB"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580158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gu-IN" sz="4000" dirty="0"/>
              <a:t>સમાપ્ત કરવું</a:t>
            </a:r>
            <a:r>
              <a:rPr lang="en-IN" sz="4000" dirty="0"/>
              <a:t>:</a:t>
            </a:r>
            <a:r>
              <a:rPr lang="gu-IN" sz="4000" dirty="0"/>
              <a:t> સત્ર (બ)</a:t>
            </a:r>
            <a:endParaRPr lang="en-GB" sz="4000" dirty="0"/>
          </a:p>
        </p:txBody>
      </p:sp>
      <p:sp>
        <p:nvSpPr>
          <p:cNvPr id="3" name="Content Placeholder 2"/>
          <p:cNvSpPr>
            <a:spLocks noGrp="1"/>
          </p:cNvSpPr>
          <p:nvPr>
            <p:ph idx="1"/>
          </p:nvPr>
        </p:nvSpPr>
        <p:spPr>
          <a:xfrm>
            <a:off x="457200" y="1412776"/>
            <a:ext cx="8229600" cy="5040560"/>
          </a:xfrm>
        </p:spPr>
        <p:txBody>
          <a:bodyPr>
            <a:noAutofit/>
          </a:bodyPr>
          <a:lstStyle/>
          <a:p>
            <a:pPr lvl="0"/>
            <a:r>
              <a:rPr lang="gu-IN" sz="2600" dirty="0"/>
              <a:t>એકાંત અને નિયંત્રણ વગર તંગ પરિસ્થિતિઓને અટકાવવા અને તેનું સંચાલન કરવામાં મદદ કરવા માટે ઘણી વ્યૂહરચનાઓ </a:t>
            </a:r>
            <a:r>
              <a:rPr lang="gu-IN" sz="2600" dirty="0" smtClean="0"/>
              <a:t>છે.</a:t>
            </a:r>
            <a:endParaRPr lang="fr-FR" sz="2600" dirty="0"/>
          </a:p>
          <a:p>
            <a:pPr lvl="0"/>
            <a:r>
              <a:rPr lang="gu-IN" sz="2600" dirty="0"/>
              <a:t>વ્યક્તિને શાંત પાડવાની મદદ કરતી વખતે આદર, સંવેદના અને સારો વાર્તાલાપ જરૂરી છે</a:t>
            </a:r>
            <a:endParaRPr lang="fr-FR" sz="2600" dirty="0"/>
          </a:p>
          <a:p>
            <a:pPr lvl="0"/>
            <a:r>
              <a:rPr lang="gu-IN" sz="2600" dirty="0"/>
              <a:t>તંગ પરિસ્થિતિઓને શાંત કરવામાં મદદ કરવા માટે વૈકલ્પિક વ્યૂહરચનાઓ અંતર્ગતઃ</a:t>
            </a:r>
            <a:endParaRPr lang="fr-FR" sz="2600" dirty="0"/>
          </a:p>
          <a:p>
            <a:pPr marL="179388" lvl="1" indent="179388" defTabSz="717550">
              <a:buNone/>
            </a:pPr>
            <a:r>
              <a:rPr lang="gu-IN" sz="2400" dirty="0"/>
              <a:t>૧.	સંવેદનાત્મક અભિગમો</a:t>
            </a:r>
            <a:endParaRPr lang="fr-FR" sz="2400" dirty="0"/>
          </a:p>
          <a:p>
            <a:pPr marL="179388" lvl="1" indent="179388" defTabSz="717550">
              <a:buNone/>
            </a:pPr>
            <a:r>
              <a:rPr lang="gu-IN" sz="2400" dirty="0"/>
              <a:t>૨.	શાંત ઓરડીઓ</a:t>
            </a:r>
            <a:endParaRPr lang="fr-FR" sz="2400" dirty="0"/>
          </a:p>
          <a:p>
            <a:pPr marL="179388" lvl="1" indent="179388" defTabSz="717550">
              <a:buNone/>
            </a:pPr>
            <a:r>
              <a:rPr lang="gu-IN" sz="2400" dirty="0"/>
              <a:t>૩.	વ્યક્તિગત યોજનાઓ</a:t>
            </a:r>
            <a:endParaRPr lang="fr-FR" sz="2400" dirty="0"/>
          </a:p>
          <a:p>
            <a:pPr marL="179388" lvl="1" indent="179388" defTabSz="717550">
              <a:buNone/>
            </a:pPr>
            <a:r>
              <a:rPr lang="gu-IN" sz="2400" dirty="0"/>
              <a:t>૪.	વાર્તાલાપની </a:t>
            </a:r>
            <a:r>
              <a:rPr lang="gu-IN" sz="2400" dirty="0" smtClean="0"/>
              <a:t>આવડતો</a:t>
            </a:r>
          </a:p>
          <a:p>
            <a:pPr marL="179388" lvl="1" indent="179388" defTabSz="717550">
              <a:buNone/>
            </a:pPr>
            <a:r>
              <a:rPr lang="gu-IN" sz="2400" dirty="0"/>
              <a:t>૫.	કટોકટીનું સંચાલન કરતા જૂથો (ક્રાઇસીસ સિસ્પોન્સ ટિમ્સ</a:t>
            </a:r>
            <a:r>
              <a:rPr lang="gu-IN" sz="2400" dirty="0" smtClean="0"/>
              <a:t>)</a:t>
            </a:r>
          </a:p>
          <a:p>
            <a:pPr marL="685800" lvl="1" indent="-228600">
              <a:buFont typeface="+mj-lt"/>
              <a:buAutoNum type="arabicPeriod"/>
            </a:pPr>
            <a:endParaRPr lang="fr-FR"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138558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30920" y="2420888"/>
            <a:ext cx="8229600" cy="1684784"/>
          </a:xfrm>
        </p:spPr>
        <p:txBody>
          <a:bodyPr/>
          <a:lstStyle/>
          <a:p>
            <a:pPr algn="ctr"/>
            <a:r>
              <a:rPr lang="gu-IN" dirty="0"/>
              <a:t>વ્યક્તિગત રીતે, તમારા કેન્દ્રમાં એકાંત અને નિયંત્રણના ઉપયોગ ને અટકાવવા માટે તમે શું કરી શકો?</a:t>
            </a:r>
            <a:endParaRPr lang="fr-FR"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re 1"/>
          <p:cNvSpPr>
            <a:spLocks noGrp="1"/>
          </p:cNvSpPr>
          <p:nvPr>
            <p:ph type="title"/>
          </p:nvPr>
        </p:nvSpPr>
        <p:spPr>
          <a:xfrm>
            <a:off x="457200" y="274638"/>
            <a:ext cx="8229600" cy="1143000"/>
          </a:xfrm>
        </p:spPr>
        <p:txBody>
          <a:bodyPr/>
          <a:lstStyle/>
          <a:p>
            <a:r>
              <a:rPr lang="gu-IN" dirty="0"/>
              <a:t>પ્રતિબિંબીત પ્રયોગ</a:t>
            </a:r>
            <a:endParaRPr lang="en-GB" dirty="0"/>
          </a:p>
        </p:txBody>
      </p:sp>
      <p:pic>
        <p:nvPicPr>
          <p:cNvPr id="6" name="Picture 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7624" y="419708"/>
            <a:ext cx="996876" cy="852859"/>
          </a:xfrm>
          <a:prstGeom prst="rect">
            <a:avLst/>
          </a:prstGeom>
          <a:noFill/>
          <a:ln>
            <a:noFill/>
          </a:ln>
        </p:spPr>
      </p:pic>
    </p:spTree>
    <p:extLst>
      <p:ext uri="{BB962C8B-B14F-4D97-AF65-F5344CB8AC3E}">
        <p14:creationId xmlns:p14="http://schemas.microsoft.com/office/powerpoint/2010/main" val="125510421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Rectangle 3"/>
          <p:cNvSpPr/>
          <p:nvPr/>
        </p:nvSpPr>
        <p:spPr>
          <a:xfrm>
            <a:off x="17352" y="2754262"/>
            <a:ext cx="9144000" cy="64807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p:txBody>
          <a:bodyPr/>
          <a:lstStyle/>
          <a:p>
            <a:pPr marL="0" indent="0">
              <a:buNone/>
            </a:pPr>
            <a:endParaRPr lang="en-GB" dirty="0" smtClean="0"/>
          </a:p>
          <a:p>
            <a:pPr marL="0" indent="0">
              <a:buNone/>
            </a:pPr>
            <a:endParaRPr lang="en-GB" dirty="0"/>
          </a:p>
          <a:p>
            <a:pPr marL="0" indent="0" algn="ctr">
              <a:buNone/>
            </a:pPr>
            <a:r>
              <a:rPr lang="gu-IN" dirty="0" smtClean="0">
                <a:latin typeface="Cambria" panose="02040503050406030204" pitchFamily="18" charset="0"/>
              </a:rPr>
              <a:t>સમાપન સત્ર બ</a:t>
            </a:r>
            <a:endParaRPr lang="en-GB" dirty="0">
              <a:latin typeface="Cambria" panose="02040503050406030204" pitchFamily="18"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252284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352" y="0"/>
            <a:ext cx="9144000" cy="191683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74552" y="260648"/>
            <a:ext cx="8229600" cy="2002234"/>
          </a:xfrm>
        </p:spPr>
        <p:txBody>
          <a:bodyPr>
            <a:normAutofit fontScale="90000"/>
          </a:bodyPr>
          <a:lstStyle/>
          <a:p>
            <a:pPr marL="0" indent="0"/>
            <a:r>
              <a:rPr lang="gu-IN" b="1" dirty="0" smtClean="0">
                <a:latin typeface="Cambria" panose="02040503050406030204" pitchFamily="18" charset="0"/>
              </a:rPr>
              <a:t>સત્ર ક</a:t>
            </a:r>
            <a:r>
              <a:rPr lang="en-GB" b="1" dirty="0" smtClean="0">
                <a:latin typeface="Cambria" panose="02040503050406030204" pitchFamily="18" charset="0"/>
              </a:rPr>
              <a:t>:</a:t>
            </a:r>
            <a:r>
              <a:rPr lang="en-GB" dirty="0">
                <a:latin typeface="Cambria" panose="02040503050406030204" pitchFamily="18" charset="0"/>
              </a:rPr>
              <a:t/>
            </a:r>
            <a:br>
              <a:rPr lang="en-GB" dirty="0">
                <a:latin typeface="Cambria" panose="02040503050406030204" pitchFamily="18" charset="0"/>
              </a:rPr>
            </a:br>
            <a:r>
              <a:rPr lang="gu-IN" dirty="0"/>
              <a:t>માનસિક આરોગ્ય સંભાળ કાર્યકરો માટે લેવાતી કાર્યલક્ષી યોજના</a:t>
            </a:r>
            <a:r>
              <a:rPr lang="en-GB" dirty="0">
                <a:latin typeface="Cambria" panose="02040503050406030204" pitchFamily="18" charset="0"/>
              </a:rPr>
              <a:t/>
            </a:r>
            <a:br>
              <a:rPr lang="en-GB" dirty="0">
                <a:latin typeface="Cambria" panose="02040503050406030204" pitchFamily="18" charset="0"/>
              </a:rPr>
            </a:br>
            <a:endParaRPr lang="en-GB" dirty="0">
              <a:latin typeface="Cambria" panose="02040503050406030204" pitchFamily="18"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653415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521617" y="1988840"/>
            <a:ext cx="8208912" cy="1631216"/>
          </a:xfrm>
          <a:prstGeom prst="rect">
            <a:avLst/>
          </a:prstGeom>
          <a:noFill/>
        </p:spPr>
        <p:txBody>
          <a:bodyPr wrap="square" rtlCol="0">
            <a:spAutoFit/>
          </a:bodyPr>
          <a:lstStyle/>
          <a:p>
            <a:pPr algn="ctr"/>
            <a:r>
              <a:rPr lang="gu-IN" sz="4000" dirty="0"/>
              <a:t>એકાંત અને નિયંત્રણને દૂર કરવા માટેના લેવાતા પગલાં</a:t>
            </a:r>
            <a:endParaRPr lang="en-GB" sz="4000" dirty="0" smtClean="0"/>
          </a:p>
          <a:p>
            <a:pPr algn="ctr"/>
            <a:r>
              <a:rPr lang="gu-IN" sz="2000" dirty="0" smtClean="0"/>
              <a:t>સત્ર</a:t>
            </a:r>
            <a:r>
              <a:rPr lang="en-GB" sz="2000" dirty="0" smtClean="0"/>
              <a:t> </a:t>
            </a:r>
            <a:r>
              <a:rPr lang="gu-IN" sz="2000" dirty="0" smtClean="0"/>
              <a:t>ક –</a:t>
            </a:r>
            <a:r>
              <a:rPr lang="en-GB" sz="2000" dirty="0" smtClean="0"/>
              <a:t> </a:t>
            </a:r>
            <a:r>
              <a:rPr lang="gu-IN" sz="2000" dirty="0" smtClean="0"/>
              <a:t>વિષય ૧</a:t>
            </a:r>
            <a:endParaRPr lang="en-GB" sz="20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785099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786" y="367886"/>
            <a:ext cx="8229600" cy="1570186"/>
          </a:xfrm>
        </p:spPr>
        <p:txBody>
          <a:bodyPr>
            <a:normAutofit fontScale="90000"/>
          </a:bodyPr>
          <a:lstStyle/>
          <a:p>
            <a:r>
              <a:rPr lang="gu-IN" sz="4000" dirty="0" smtClean="0"/>
              <a:t>અભ્યાસ</a:t>
            </a:r>
            <a:r>
              <a:rPr lang="en-GB" sz="4000" dirty="0" smtClean="0"/>
              <a:t> </a:t>
            </a:r>
            <a:r>
              <a:rPr lang="gu-IN" sz="4000" dirty="0" smtClean="0"/>
              <a:t>૧</a:t>
            </a:r>
            <a:r>
              <a:rPr lang="en-GB" sz="4000" dirty="0" smtClean="0"/>
              <a:t>.</a:t>
            </a:r>
            <a:r>
              <a:rPr lang="gu-IN" sz="4000" dirty="0" smtClean="0"/>
              <a:t>૧</a:t>
            </a:r>
            <a:r>
              <a:rPr lang="en-GB" sz="4000" dirty="0" smtClean="0"/>
              <a:t>:</a:t>
            </a:r>
            <a:br>
              <a:rPr lang="en-GB" sz="4000" dirty="0" smtClean="0"/>
            </a:br>
            <a:r>
              <a:rPr lang="gu-IN" sz="4000" i="1" dirty="0"/>
              <a:t>કેન્દ્રમાં પડકારરૂપ વર્તન અને કટોકટીનું સંચાલન કરવા માટેની વર્તમાન પધ્ધતિઓ</a:t>
            </a:r>
            <a:r>
              <a:rPr lang="en-GB" sz="3600" i="1" dirty="0" smtClean="0"/>
              <a:t> </a:t>
            </a:r>
            <a:endParaRPr lang="en-GB" sz="4000" i="1" dirty="0"/>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3768" y="101094"/>
            <a:ext cx="792088" cy="720080"/>
          </a:xfrm>
          <a:prstGeom prst="rect">
            <a:avLst/>
          </a:prstGeom>
          <a:noFill/>
          <a:ln>
            <a:noFill/>
          </a:ln>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a:spLocks noGrp="1"/>
          </p:cNvSpPr>
          <p:nvPr>
            <p:ph idx="1"/>
          </p:nvPr>
        </p:nvSpPr>
        <p:spPr>
          <a:xfrm>
            <a:off x="251520" y="2204864"/>
            <a:ext cx="8435280" cy="4248472"/>
          </a:xfrm>
        </p:spPr>
        <p:txBody>
          <a:bodyPr>
            <a:noAutofit/>
          </a:bodyPr>
          <a:lstStyle/>
          <a:p>
            <a:pPr marL="457200" lvl="1" indent="0">
              <a:buNone/>
            </a:pPr>
            <a:r>
              <a:rPr lang="gu-IN" b="1" u="sng" dirty="0" smtClean="0"/>
              <a:t>ચર્ચા</a:t>
            </a:r>
            <a:r>
              <a:rPr lang="en-GB" b="1" u="sng" dirty="0" smtClean="0"/>
              <a:t>:</a:t>
            </a:r>
          </a:p>
          <a:p>
            <a:pPr marL="457200" lvl="1" indent="0">
              <a:buNone/>
            </a:pPr>
            <a:endParaRPr lang="en-GB" sz="900" dirty="0" smtClean="0"/>
          </a:p>
          <a:p>
            <a:pPr marL="457200" lvl="1" indent="0">
              <a:buNone/>
            </a:pPr>
            <a:r>
              <a:rPr lang="gu-IN" dirty="0"/>
              <a:t>કટોકટી, પડકારરૂપ પરિસ્થિતિ અથવા વર્તનનો સામનો જ્યારે કરવો પડે તો હાલમાં તમે શું કરો છો?</a:t>
            </a:r>
            <a:endParaRPr lang="en-GB" dirty="0"/>
          </a:p>
          <a:p>
            <a:pPr marL="457200" lvl="1" indent="0">
              <a:buNone/>
            </a:pPr>
            <a:endParaRPr lang="en-GB" dirty="0"/>
          </a:p>
        </p:txBody>
      </p:sp>
    </p:spTree>
    <p:extLst>
      <p:ext uri="{BB962C8B-B14F-4D97-AF65-F5344CB8AC3E}">
        <p14:creationId xmlns:p14="http://schemas.microsoft.com/office/powerpoint/2010/main" val="2573327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gu-IN" sz="4000" dirty="0" smtClean="0"/>
              <a:t>અભ્યાસ</a:t>
            </a:r>
            <a:r>
              <a:rPr lang="en-GB" sz="4000" dirty="0" smtClean="0"/>
              <a:t> </a:t>
            </a:r>
            <a:r>
              <a:rPr lang="gu-IN" sz="4000" dirty="0" smtClean="0"/>
              <a:t>૧</a:t>
            </a:r>
            <a:r>
              <a:rPr lang="en-GB" sz="4000" dirty="0" smtClean="0"/>
              <a:t>.</a:t>
            </a:r>
            <a:r>
              <a:rPr lang="gu-IN" sz="4000" dirty="0" smtClean="0"/>
              <a:t>૩</a:t>
            </a:r>
            <a:r>
              <a:rPr lang="en-GB" sz="4000" dirty="0" smtClean="0"/>
              <a:t>:</a:t>
            </a:r>
            <a:r>
              <a:rPr lang="en-GB" dirty="0" smtClean="0"/>
              <a:t/>
            </a:r>
            <a:br>
              <a:rPr lang="en-GB" dirty="0" smtClean="0"/>
            </a:br>
            <a:r>
              <a:rPr lang="gu-IN" sz="4000" i="1" dirty="0"/>
              <a:t>એકાંત અને નિયંત્રણના પ્રકારો</a:t>
            </a:r>
            <a:endParaRPr lang="en-GB" sz="4000" i="1" dirty="0"/>
          </a:p>
        </p:txBody>
      </p:sp>
      <p:sp>
        <p:nvSpPr>
          <p:cNvPr id="3" name="Content Placeholder 2"/>
          <p:cNvSpPr>
            <a:spLocks noGrp="1"/>
          </p:cNvSpPr>
          <p:nvPr>
            <p:ph idx="1"/>
          </p:nvPr>
        </p:nvSpPr>
        <p:spPr>
          <a:xfrm>
            <a:off x="457200" y="2060848"/>
            <a:ext cx="8229600" cy="4065315"/>
          </a:xfrm>
        </p:spPr>
        <p:txBody>
          <a:bodyPr>
            <a:normAutofit/>
          </a:bodyPr>
          <a:lstStyle/>
          <a:p>
            <a:pPr marL="0" indent="0">
              <a:buNone/>
            </a:pPr>
            <a:r>
              <a:rPr lang="en-GB" sz="2800" dirty="0" smtClean="0"/>
              <a:t>Spider Diagram:</a:t>
            </a:r>
          </a:p>
          <a:p>
            <a:pPr algn="just"/>
            <a:endParaRPr lang="gu-IN" sz="2800" dirty="0" smtClean="0"/>
          </a:p>
          <a:p>
            <a:pPr algn="just"/>
            <a:r>
              <a:rPr lang="gu-IN" sz="2800" dirty="0" smtClean="0"/>
              <a:t>એકાંત </a:t>
            </a:r>
            <a:r>
              <a:rPr lang="gu-IN" sz="2800" dirty="0"/>
              <a:t>અને નિયંત્રણના કેવા દાખલાઓ આ કેન્દ્રમાં વાપરવામાં આવે છે?</a:t>
            </a:r>
            <a:endParaRPr lang="en-GB" sz="2800" dirty="0" smtClean="0"/>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7744" y="186904"/>
            <a:ext cx="792088" cy="720080"/>
          </a:xfrm>
          <a:prstGeom prst="rect">
            <a:avLst/>
          </a:prstGeom>
          <a:noFill/>
          <a:ln>
            <a:noFill/>
          </a:ln>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000525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70186"/>
          </a:xfrm>
        </p:spPr>
        <p:txBody>
          <a:bodyPr>
            <a:normAutofit fontScale="90000"/>
          </a:bodyPr>
          <a:lstStyle/>
          <a:p>
            <a:r>
              <a:rPr lang="gu-IN" sz="4000" dirty="0" smtClean="0"/>
              <a:t>અભ્યાસ</a:t>
            </a:r>
            <a:r>
              <a:rPr lang="en-GB" sz="4000" dirty="0" smtClean="0"/>
              <a:t> </a:t>
            </a:r>
            <a:r>
              <a:rPr lang="gu-IN" sz="4000" dirty="0" smtClean="0"/>
              <a:t>૧</a:t>
            </a:r>
            <a:r>
              <a:rPr lang="en-GB" sz="4000" dirty="0" smtClean="0"/>
              <a:t>.</a:t>
            </a:r>
            <a:r>
              <a:rPr lang="gu-IN" sz="4000" dirty="0" smtClean="0"/>
              <a:t>૨</a:t>
            </a:r>
            <a:r>
              <a:rPr lang="en-GB" sz="4000" dirty="0" smtClean="0"/>
              <a:t>:</a:t>
            </a:r>
            <a:r>
              <a:rPr lang="en-GB" dirty="0" smtClean="0"/>
              <a:t/>
            </a:r>
            <a:br>
              <a:rPr lang="en-GB" dirty="0" smtClean="0"/>
            </a:br>
            <a:r>
              <a:rPr lang="gu-IN" sz="3600" i="1" dirty="0"/>
              <a:t>એકાંત અને નિયંત્રણને દૂર કરવા માટેના </a:t>
            </a:r>
            <a:r>
              <a:rPr lang="gu-IN" sz="3600" i="1" u="sng" dirty="0"/>
              <a:t>વ્યક્તિગત</a:t>
            </a:r>
            <a:r>
              <a:rPr lang="gu-IN" sz="3600" i="1" dirty="0"/>
              <a:t> પગલાં</a:t>
            </a:r>
            <a:endParaRPr lang="en-GB" sz="3600" i="1" dirty="0"/>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7744" y="186904"/>
            <a:ext cx="792088" cy="720080"/>
          </a:xfrm>
          <a:prstGeom prst="rect">
            <a:avLst/>
          </a:prstGeom>
          <a:noFill/>
          <a:ln>
            <a:noFill/>
          </a:ln>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a:spLocks noGrp="1"/>
          </p:cNvSpPr>
          <p:nvPr>
            <p:ph idx="1"/>
          </p:nvPr>
        </p:nvSpPr>
        <p:spPr>
          <a:xfrm>
            <a:off x="251520" y="2204864"/>
            <a:ext cx="8435280" cy="4248472"/>
          </a:xfrm>
        </p:spPr>
        <p:txBody>
          <a:bodyPr>
            <a:noAutofit/>
          </a:bodyPr>
          <a:lstStyle/>
          <a:p>
            <a:pPr marL="457200" lvl="1" indent="0">
              <a:buNone/>
            </a:pPr>
            <a:r>
              <a:rPr lang="gu-IN" b="1" u="sng" dirty="0" smtClean="0"/>
              <a:t>ચર્ચા</a:t>
            </a:r>
            <a:r>
              <a:rPr lang="en-GB" b="1" u="sng" dirty="0" smtClean="0"/>
              <a:t>:</a:t>
            </a:r>
          </a:p>
          <a:p>
            <a:pPr marL="457200" lvl="1" indent="0">
              <a:buNone/>
            </a:pPr>
            <a:endParaRPr lang="en-GB" sz="900" dirty="0" smtClean="0"/>
          </a:p>
          <a:p>
            <a:r>
              <a:rPr lang="en-GB" sz="2800" dirty="0" smtClean="0"/>
              <a:t>	</a:t>
            </a:r>
            <a:r>
              <a:rPr lang="gu-IN" sz="2800" dirty="0"/>
              <a:t> માનસિક આરોગ્ય કેન્દ્રમાં એકાંત અને નિયંત્રણનો ઉપયોગ દૂર કરવા માટે કર્મચારીઓ એવા કયા અમુક </a:t>
            </a:r>
            <a:r>
              <a:rPr lang="gu-IN" sz="2800" u="sng" dirty="0"/>
              <a:t>વ્યક્તિગત</a:t>
            </a:r>
            <a:r>
              <a:rPr lang="gu-IN" sz="2800" dirty="0"/>
              <a:t> પગલાંઓ લઇ શકે?</a:t>
            </a:r>
            <a:endParaRPr lang="en-GB" sz="2800" dirty="0"/>
          </a:p>
          <a:p>
            <a:pPr marL="457200" lvl="1" indent="0">
              <a:buNone/>
            </a:pPr>
            <a:endParaRPr lang="en-GB" dirty="0"/>
          </a:p>
        </p:txBody>
      </p:sp>
    </p:spTree>
    <p:extLst>
      <p:ext uri="{BB962C8B-B14F-4D97-AF65-F5344CB8AC3E}">
        <p14:creationId xmlns:p14="http://schemas.microsoft.com/office/powerpoint/2010/main" val="368530587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70186"/>
          </a:xfrm>
        </p:spPr>
        <p:txBody>
          <a:bodyPr>
            <a:normAutofit fontScale="90000"/>
          </a:bodyPr>
          <a:lstStyle/>
          <a:p>
            <a:r>
              <a:rPr lang="gu-IN" sz="4000" dirty="0"/>
              <a:t>અભ્યાસ</a:t>
            </a:r>
            <a:r>
              <a:rPr lang="en-GB" sz="4000" dirty="0"/>
              <a:t> </a:t>
            </a:r>
            <a:r>
              <a:rPr lang="gu-IN" sz="4000" dirty="0"/>
              <a:t>૧</a:t>
            </a:r>
            <a:r>
              <a:rPr lang="en-GB" sz="4000" dirty="0" smtClean="0"/>
              <a:t>.</a:t>
            </a:r>
            <a:r>
              <a:rPr lang="gu-IN" sz="4000" dirty="0" smtClean="0"/>
              <a:t>૩</a:t>
            </a:r>
            <a:r>
              <a:rPr lang="en-GB" sz="4000" dirty="0" smtClean="0"/>
              <a:t>:</a:t>
            </a:r>
            <a:r>
              <a:rPr lang="en-GB" dirty="0" smtClean="0"/>
              <a:t/>
            </a:r>
            <a:br>
              <a:rPr lang="en-GB" dirty="0" smtClean="0"/>
            </a:br>
            <a:r>
              <a:rPr lang="gu-IN" sz="3600" i="1" dirty="0"/>
              <a:t>એકાંત અને નિયંત્રણને દૂર કરવા માટે </a:t>
            </a:r>
            <a:r>
              <a:rPr lang="gu-IN" sz="3600" i="1" u="sng" dirty="0"/>
              <a:t>કેન્દ્ર સ્તરે</a:t>
            </a:r>
            <a:r>
              <a:rPr lang="gu-IN" sz="3600" i="1" dirty="0"/>
              <a:t> લેવાતા પગલાં</a:t>
            </a:r>
            <a:r>
              <a:rPr lang="en-GB" sz="3600" i="1" dirty="0" smtClean="0"/>
              <a:t> </a:t>
            </a:r>
            <a:endParaRPr lang="en-GB" sz="3600" i="1" dirty="0"/>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7744" y="186904"/>
            <a:ext cx="792088" cy="720080"/>
          </a:xfrm>
          <a:prstGeom prst="rect">
            <a:avLst/>
          </a:prstGeom>
          <a:noFill/>
          <a:ln>
            <a:noFill/>
          </a:ln>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a:spLocks noGrp="1"/>
          </p:cNvSpPr>
          <p:nvPr>
            <p:ph idx="1"/>
          </p:nvPr>
        </p:nvSpPr>
        <p:spPr>
          <a:xfrm>
            <a:off x="251520" y="1844824"/>
            <a:ext cx="8435280" cy="4248472"/>
          </a:xfrm>
        </p:spPr>
        <p:txBody>
          <a:bodyPr>
            <a:noAutofit/>
          </a:bodyPr>
          <a:lstStyle/>
          <a:p>
            <a:pPr marL="457200" lvl="1" indent="0">
              <a:buNone/>
            </a:pPr>
            <a:r>
              <a:rPr lang="gu-IN" b="1" i="1" dirty="0" smtClean="0"/>
              <a:t>એનેક્સ ૫ લેવું</a:t>
            </a:r>
            <a:endParaRPr lang="en-GB" b="1" i="1" dirty="0" smtClean="0"/>
          </a:p>
          <a:p>
            <a:pPr marL="457200" lvl="1" indent="0">
              <a:buNone/>
            </a:pPr>
            <a:r>
              <a:rPr lang="gu-IN" b="1" u="sng" dirty="0" smtClean="0"/>
              <a:t>ચર્ચા</a:t>
            </a:r>
            <a:r>
              <a:rPr lang="en-GB" b="1" u="sng" dirty="0" smtClean="0"/>
              <a:t>:</a:t>
            </a:r>
          </a:p>
          <a:p>
            <a:pPr marL="457200" lvl="1" indent="0">
              <a:buNone/>
            </a:pPr>
            <a:endParaRPr lang="en-GB" sz="900" dirty="0" smtClean="0"/>
          </a:p>
          <a:p>
            <a:pPr marL="457200" lvl="1" indent="0">
              <a:buNone/>
            </a:pPr>
            <a:r>
              <a:rPr lang="gu-IN" b="1" dirty="0" smtClean="0"/>
              <a:t>પ્રશ્ન ૧</a:t>
            </a:r>
            <a:r>
              <a:rPr lang="en-GB" b="1" dirty="0" smtClean="0"/>
              <a:t>:</a:t>
            </a:r>
            <a:r>
              <a:rPr lang="en-GB" dirty="0" smtClean="0"/>
              <a:t> </a:t>
            </a:r>
            <a:r>
              <a:rPr lang="gu-IN" dirty="0"/>
              <a:t>એકાંત અને નિયંત્રણનો ઉપયોગ અટકાવવા માટે કેન્દ્ર સ્તરે અમલમાં મૂકી શકાય એવા અમુક ફેરકારો કયા છે?</a:t>
            </a:r>
            <a:endParaRPr lang="en-GB" dirty="0"/>
          </a:p>
          <a:p>
            <a:pPr marL="457200" lvl="1" indent="0">
              <a:buNone/>
            </a:pPr>
            <a:endParaRPr lang="en-GB" dirty="0" smtClean="0"/>
          </a:p>
          <a:p>
            <a:pPr marL="457200" lvl="1" indent="0">
              <a:buNone/>
            </a:pPr>
            <a:r>
              <a:rPr lang="gu-IN" b="1" dirty="0"/>
              <a:t>પ્રશ્ન</a:t>
            </a:r>
            <a:r>
              <a:rPr lang="en-GB" b="1" dirty="0" smtClean="0"/>
              <a:t> </a:t>
            </a:r>
            <a:r>
              <a:rPr lang="gu-IN" b="1" dirty="0" smtClean="0"/>
              <a:t>૨</a:t>
            </a:r>
            <a:r>
              <a:rPr lang="en-GB" b="1" dirty="0" smtClean="0"/>
              <a:t>: </a:t>
            </a:r>
            <a:r>
              <a:rPr lang="gu-IN" dirty="0"/>
              <a:t>આ ફેરફારોને અમલ કરવા માટે કયા પગલાંઓ લેવાની જરૂર છે?</a:t>
            </a:r>
            <a:endParaRPr lang="en-GB" dirty="0"/>
          </a:p>
          <a:p>
            <a:pPr marL="457200" lvl="1" indent="0">
              <a:buNone/>
            </a:pPr>
            <a:endParaRPr lang="en-GB" dirty="0"/>
          </a:p>
        </p:txBody>
      </p:sp>
    </p:spTree>
    <p:extLst>
      <p:ext uri="{BB962C8B-B14F-4D97-AF65-F5344CB8AC3E}">
        <p14:creationId xmlns:p14="http://schemas.microsoft.com/office/powerpoint/2010/main" val="340305892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21617" y="1988840"/>
            <a:ext cx="8208912" cy="707886"/>
          </a:xfrm>
          <a:prstGeom prst="rect">
            <a:avLst/>
          </a:prstGeom>
          <a:noFill/>
        </p:spPr>
        <p:txBody>
          <a:bodyPr wrap="square" rtlCol="0">
            <a:spAutoFit/>
          </a:bodyPr>
          <a:lstStyle/>
          <a:p>
            <a:pPr algn="ctr"/>
            <a:r>
              <a:rPr lang="gu-IN" sz="4000" dirty="0" smtClean="0"/>
              <a:t>૨</a:t>
            </a:r>
            <a:r>
              <a:rPr lang="en-GB" sz="4000" dirty="0" smtClean="0"/>
              <a:t>. </a:t>
            </a:r>
            <a:r>
              <a:rPr lang="gu-IN" sz="4000" i="1" dirty="0"/>
              <a:t>સમાપ્તિઃ આપણે શું શીખ્યા?</a:t>
            </a:r>
            <a:endParaRPr lang="en-GB" sz="4000" dirty="0"/>
          </a:p>
        </p:txBody>
      </p:sp>
    </p:spTree>
    <p:extLst>
      <p:ext uri="{BB962C8B-B14F-4D97-AF65-F5344CB8AC3E}">
        <p14:creationId xmlns:p14="http://schemas.microsoft.com/office/powerpoint/2010/main" val="110766962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4" name="Rectangle 3"/>
          <p:cNvSpPr/>
          <p:nvPr/>
        </p:nvSpPr>
        <p:spPr>
          <a:xfrm>
            <a:off x="0" y="1628800"/>
            <a:ext cx="9144000" cy="1152128"/>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p:txBody>
          <a:bodyPr/>
          <a:lstStyle/>
          <a:p>
            <a:pPr algn="ctr"/>
            <a:r>
              <a:rPr lang="gu-IN" dirty="0"/>
              <a:t>પ્રસ્તુતિ ૨</a:t>
            </a:r>
            <a:r>
              <a:rPr lang="en-GB" dirty="0"/>
              <a:t>.</a:t>
            </a:r>
            <a:r>
              <a:rPr lang="gu-IN" dirty="0" smtClean="0"/>
              <a:t>૧</a:t>
            </a:r>
            <a:r>
              <a:rPr lang="en-GB" dirty="0" smtClean="0"/>
              <a:t>:</a:t>
            </a:r>
          </a:p>
          <a:p>
            <a:pPr algn="ctr"/>
            <a:r>
              <a:rPr lang="gu-IN" dirty="0"/>
              <a:t>સત્ર સમાપ્ત કરવું</a:t>
            </a:r>
            <a:endParaRPr lang="en-GB"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111959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2420888"/>
            <a:ext cx="8229600" cy="1396752"/>
          </a:xfrm>
        </p:spPr>
        <p:txBody>
          <a:bodyPr/>
          <a:lstStyle/>
          <a:p>
            <a:pPr algn="ctr"/>
            <a:r>
              <a:rPr lang="gu-IN" dirty="0"/>
              <a:t>તમે આ સત્ર દરમ્યાન શીખ્યા હો, તેવાં મહત્વના ૩ મુદ્દાઓ કયા છે</a:t>
            </a:r>
            <a:r>
              <a:rPr lang="en-IN" dirty="0"/>
              <a:t>?</a:t>
            </a:r>
            <a:endParaRPr lang="fr-FR"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010150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u-IN" dirty="0"/>
              <a:t>સમાપ્ત કરવું</a:t>
            </a:r>
            <a:r>
              <a:rPr lang="en-IN" dirty="0"/>
              <a:t>: </a:t>
            </a:r>
            <a:r>
              <a:rPr lang="gu-IN" dirty="0"/>
              <a:t>સત્ર (ક)</a:t>
            </a:r>
            <a:endParaRPr lang="en-GB" dirty="0"/>
          </a:p>
        </p:txBody>
      </p:sp>
      <p:sp>
        <p:nvSpPr>
          <p:cNvPr id="3" name="Content Placeholder 2"/>
          <p:cNvSpPr>
            <a:spLocks noGrp="1"/>
          </p:cNvSpPr>
          <p:nvPr>
            <p:ph idx="1"/>
          </p:nvPr>
        </p:nvSpPr>
        <p:spPr/>
        <p:txBody>
          <a:bodyPr/>
          <a:lstStyle/>
          <a:p>
            <a:r>
              <a:rPr lang="gu-IN" dirty="0"/>
              <a:t>એકાંત અને નિયંત્રણ અટકાવી શકાય</a:t>
            </a:r>
            <a:r>
              <a:rPr lang="en-GB" dirty="0"/>
              <a:t>:</a:t>
            </a:r>
            <a:endParaRPr lang="en-GB" dirty="0" smtClean="0"/>
          </a:p>
          <a:p>
            <a:pPr lvl="1"/>
            <a:r>
              <a:rPr lang="gu-IN" dirty="0"/>
              <a:t>વ્યક્તિગત પગલાં દ્વારા</a:t>
            </a:r>
            <a:endParaRPr lang="en-GB" dirty="0" smtClean="0"/>
          </a:p>
          <a:p>
            <a:pPr lvl="1"/>
            <a:r>
              <a:rPr lang="gu-IN" dirty="0"/>
              <a:t>કેન્દ્ર દ્વારા લેવાતા પગલાં</a:t>
            </a:r>
            <a:endParaRPr lang="en-GB" dirty="0" smtClean="0"/>
          </a:p>
          <a:p>
            <a:r>
              <a:rPr lang="gu-IN" dirty="0"/>
              <a:t>જે વ્યક્તિઓ તેમની સંભાળ માટે તમારા ઉપર આધાર રાખે છે, તેમનું જીવન સુધારવા માટેની તાકાત તમે ધરાવો છો</a:t>
            </a:r>
            <a:endParaRPr lang="en-GB" dirty="0" smtClean="0"/>
          </a:p>
          <a:p>
            <a:r>
              <a:rPr lang="gu-IN" dirty="0"/>
              <a:t>તમારા કેન્દ્રમાં દરેકને લાભ થશે!</a:t>
            </a:r>
            <a:endParaRPr lang="en-GB"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922791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Rectangle 3"/>
          <p:cNvSpPr/>
          <p:nvPr/>
        </p:nvSpPr>
        <p:spPr>
          <a:xfrm>
            <a:off x="17352" y="2754262"/>
            <a:ext cx="9144000" cy="64807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p:txBody>
          <a:bodyPr/>
          <a:lstStyle/>
          <a:p>
            <a:pPr marL="0" indent="0">
              <a:buNone/>
            </a:pPr>
            <a:endParaRPr lang="en-GB" dirty="0" smtClean="0"/>
          </a:p>
          <a:p>
            <a:pPr marL="0" indent="0">
              <a:buNone/>
            </a:pPr>
            <a:endParaRPr lang="en-GB" i="1" dirty="0"/>
          </a:p>
          <a:p>
            <a:pPr algn="ctr"/>
            <a:r>
              <a:rPr lang="gu-IN" dirty="0" smtClean="0"/>
              <a:t>સમાપ્તિઃ સત્ર ક</a:t>
            </a:r>
            <a:endParaRPr lang="en-GB" dirty="0">
              <a:latin typeface="Cambria" panose="02040503050406030204" pitchFamily="18"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5427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gu-IN" sz="4000" dirty="0"/>
              <a:t>અભ્યાસ</a:t>
            </a:r>
            <a:r>
              <a:rPr lang="en-GB" sz="4000" dirty="0"/>
              <a:t> </a:t>
            </a:r>
            <a:r>
              <a:rPr lang="gu-IN" sz="4000" dirty="0"/>
              <a:t>૧</a:t>
            </a:r>
            <a:r>
              <a:rPr lang="en-GB" sz="4000" dirty="0" smtClean="0"/>
              <a:t>.</a:t>
            </a:r>
            <a:r>
              <a:rPr lang="gu-IN" sz="4000" dirty="0" smtClean="0"/>
              <a:t>૪</a:t>
            </a:r>
            <a:r>
              <a:rPr lang="en-GB" sz="4000" dirty="0" smtClean="0"/>
              <a:t>:</a:t>
            </a:r>
            <a:r>
              <a:rPr lang="en-GB" dirty="0" smtClean="0"/>
              <a:t/>
            </a:r>
            <a:br>
              <a:rPr lang="en-GB" dirty="0" smtClean="0"/>
            </a:br>
            <a:r>
              <a:rPr lang="gu-IN" sz="4000" i="1" dirty="0"/>
              <a:t>એકાંત અને નિયંત્રણના ચિત્રો</a:t>
            </a:r>
            <a:endParaRPr lang="en-GB" sz="4000" i="1" dirty="0"/>
          </a:p>
        </p:txBody>
      </p:sp>
      <p:sp>
        <p:nvSpPr>
          <p:cNvPr id="3" name="Content Placeholder 2"/>
          <p:cNvSpPr>
            <a:spLocks noGrp="1"/>
          </p:cNvSpPr>
          <p:nvPr>
            <p:ph idx="1"/>
          </p:nvPr>
        </p:nvSpPr>
        <p:spPr/>
        <p:txBody>
          <a:bodyPr/>
          <a:lstStyle/>
          <a:p>
            <a:pPr marL="0" indent="0">
              <a:buNone/>
            </a:pPr>
            <a:endParaRPr lang="en-GB" sz="1200" dirty="0" smtClean="0"/>
          </a:p>
          <a:p>
            <a:r>
              <a:rPr lang="gu-IN" sz="2800" dirty="0"/>
              <a:t>શું તમે આ </a:t>
            </a:r>
            <a:r>
              <a:rPr lang="gu-IN" sz="2800" dirty="0" smtClean="0"/>
              <a:t>ચિત્રમાં</a:t>
            </a:r>
            <a:r>
              <a:rPr lang="en-GB" sz="2800" dirty="0" smtClean="0"/>
              <a:t>:</a:t>
            </a:r>
          </a:p>
          <a:p>
            <a:pPr marL="0" indent="0">
              <a:buNone/>
            </a:pPr>
            <a:endParaRPr lang="en-GB" sz="800" dirty="0" smtClean="0"/>
          </a:p>
          <a:p>
            <a:r>
              <a:rPr lang="gu-IN" sz="2800" dirty="0"/>
              <a:t>કોઇ એકાંત અથવા નિયંત્રણ જોઇ રહ્યા છો?</a:t>
            </a:r>
            <a:endParaRPr lang="en-GB" sz="2800" dirty="0" smtClean="0"/>
          </a:p>
          <a:p>
            <a:pPr marL="0" indent="0">
              <a:buNone/>
            </a:pPr>
            <a:endParaRPr lang="en-GB" sz="800" dirty="0" smtClean="0"/>
          </a:p>
          <a:p>
            <a:r>
              <a:rPr lang="gu-IN" sz="2800" dirty="0" smtClean="0"/>
              <a:t>જો હા</a:t>
            </a:r>
            <a:r>
              <a:rPr lang="en-GB" sz="2800" dirty="0" smtClean="0"/>
              <a:t>, </a:t>
            </a:r>
            <a:r>
              <a:rPr lang="gu-IN" sz="2800" dirty="0" smtClean="0"/>
              <a:t>તો કયા અને </a:t>
            </a:r>
            <a:r>
              <a:rPr lang="gu-IN" sz="2800" dirty="0"/>
              <a:t>કેવા પ્રકારના?</a:t>
            </a:r>
            <a:endParaRPr lang="en-GB" sz="2800" dirty="0" smtClean="0"/>
          </a:p>
          <a:p>
            <a:pPr lvl="1"/>
            <a:r>
              <a:rPr lang="gu-IN" sz="2400" dirty="0" smtClean="0"/>
              <a:t>એકાંત</a:t>
            </a:r>
            <a:endParaRPr lang="en-GB" sz="2400" dirty="0" smtClean="0"/>
          </a:p>
          <a:p>
            <a:pPr lvl="1"/>
            <a:r>
              <a:rPr lang="gu-IN" sz="2400" dirty="0" smtClean="0"/>
              <a:t>નિયંત્રણ</a:t>
            </a:r>
            <a:r>
              <a:rPr lang="en-GB" sz="2400" dirty="0" smtClean="0"/>
              <a:t>: </a:t>
            </a:r>
            <a:r>
              <a:rPr lang="gu-IN" sz="2400" dirty="0" smtClean="0"/>
              <a:t>શારીરિક/યાંત્રિક</a:t>
            </a:r>
            <a:endParaRPr lang="en-GB" sz="2400" dirty="0" smtClean="0"/>
          </a:p>
          <a:p>
            <a:pPr lvl="1"/>
            <a:r>
              <a:rPr lang="gu-IN" sz="2400" dirty="0"/>
              <a:t>નિયંત્રણ</a:t>
            </a:r>
            <a:r>
              <a:rPr lang="en-GB" sz="2400" dirty="0"/>
              <a:t>: </a:t>
            </a:r>
            <a:r>
              <a:rPr lang="gu-IN" sz="2400" dirty="0" smtClean="0"/>
              <a:t>રાસાયણિક</a:t>
            </a:r>
            <a:endParaRPr lang="en-GB" sz="2400" dirty="0" smtClean="0"/>
          </a:p>
          <a:p>
            <a:pPr lvl="1"/>
            <a:r>
              <a:rPr lang="gu-IN" sz="2400" dirty="0" smtClean="0"/>
              <a:t>અન્ય</a:t>
            </a:r>
            <a:endParaRPr lang="en-GB" sz="2400" dirty="0"/>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7744" y="186904"/>
            <a:ext cx="792088" cy="720080"/>
          </a:xfrm>
          <a:prstGeom prst="rect">
            <a:avLst/>
          </a:prstGeom>
          <a:noFill/>
          <a:ln>
            <a:noFill/>
          </a:ln>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1325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0" y="6611778"/>
            <a:ext cx="3672408" cy="246221"/>
          </a:xfrm>
          <a:prstGeom prst="rect">
            <a:avLst/>
          </a:prstGeom>
          <a:noFill/>
        </p:spPr>
        <p:txBody>
          <a:bodyPr wrap="square" rtlCol="0">
            <a:spAutoFit/>
          </a:bodyPr>
          <a:lstStyle/>
          <a:p>
            <a:r>
              <a:rPr lang="en-GB" sz="1000" dirty="0" smtClean="0">
                <a:solidFill>
                  <a:schemeClr val="bg1"/>
                </a:solidFill>
              </a:rPr>
              <a:t>Photo: </a:t>
            </a:r>
            <a:r>
              <a:rPr lang="en-GB" sz="1000" dirty="0" err="1">
                <a:solidFill>
                  <a:schemeClr val="bg1"/>
                </a:solidFill>
              </a:rPr>
              <a:t>Gregoire</a:t>
            </a:r>
            <a:r>
              <a:rPr lang="en-GB" sz="1000" dirty="0">
                <a:solidFill>
                  <a:schemeClr val="bg1"/>
                </a:solidFill>
              </a:rPr>
              <a:t> </a:t>
            </a:r>
            <a:r>
              <a:rPr lang="en-GB" sz="1000" dirty="0" err="1">
                <a:solidFill>
                  <a:schemeClr val="bg1"/>
                </a:solidFill>
              </a:rPr>
              <a:t>Ahongbonon</a:t>
            </a:r>
            <a:r>
              <a:rPr lang="en-GB" sz="1000" dirty="0">
                <a:solidFill>
                  <a:schemeClr val="bg1"/>
                </a:solidFill>
              </a:rPr>
              <a:t>, Côte d’Ivoire.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2496"/>
            <a:ext cx="9144000" cy="5893008"/>
          </a:xfrm>
          <a:prstGeom prst="rect">
            <a:avLst/>
          </a:prstGeom>
        </p:spPr>
      </p:pic>
    </p:spTree>
    <p:extLst>
      <p:ext uri="{BB962C8B-B14F-4D97-AF65-F5344CB8AC3E}">
        <p14:creationId xmlns:p14="http://schemas.microsoft.com/office/powerpoint/2010/main" val="4074139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0" y="6611779"/>
            <a:ext cx="3672408" cy="246221"/>
          </a:xfrm>
          <a:prstGeom prst="rect">
            <a:avLst/>
          </a:prstGeom>
          <a:noFill/>
        </p:spPr>
        <p:txBody>
          <a:bodyPr wrap="square" rtlCol="0">
            <a:spAutoFit/>
          </a:bodyPr>
          <a:lstStyle/>
          <a:p>
            <a:r>
              <a:rPr lang="en-GB" sz="1000" dirty="0" smtClean="0">
                <a:solidFill>
                  <a:schemeClr val="bg1"/>
                </a:solidFill>
              </a:rPr>
              <a:t>Photo: </a:t>
            </a:r>
            <a:r>
              <a:rPr lang="en-GB" sz="1000" dirty="0" err="1">
                <a:solidFill>
                  <a:schemeClr val="bg1"/>
                </a:solidFill>
              </a:rPr>
              <a:t>Harrie</a:t>
            </a:r>
            <a:r>
              <a:rPr lang="en-GB" sz="1000" dirty="0">
                <a:solidFill>
                  <a:schemeClr val="bg1"/>
                </a:solidFill>
              </a:rPr>
              <a:t> </a:t>
            </a:r>
            <a:r>
              <a:rPr lang="en-GB" sz="1000" dirty="0" err="1">
                <a:solidFill>
                  <a:schemeClr val="bg1"/>
                </a:solidFill>
              </a:rPr>
              <a:t>Timmermans</a:t>
            </a:r>
            <a:r>
              <a:rPr lang="en-GB" sz="1000" dirty="0">
                <a:solidFill>
                  <a:schemeClr val="bg1"/>
                </a:solidFill>
              </a:rPr>
              <a:t>/Global Initiative on Psychiatry</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559" y="908720"/>
            <a:ext cx="7808868" cy="4968552"/>
          </a:xfrm>
          <a:prstGeom prst="rect">
            <a:avLst/>
          </a:prstGeom>
        </p:spPr>
      </p:pic>
    </p:spTree>
    <p:extLst>
      <p:ext uri="{BB962C8B-B14F-4D97-AF65-F5344CB8AC3E}">
        <p14:creationId xmlns:p14="http://schemas.microsoft.com/office/powerpoint/2010/main" val="3199310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0" y="6411724"/>
            <a:ext cx="3672408" cy="400110"/>
          </a:xfrm>
          <a:prstGeom prst="rect">
            <a:avLst/>
          </a:prstGeom>
          <a:noFill/>
        </p:spPr>
        <p:txBody>
          <a:bodyPr wrap="square" rtlCol="0">
            <a:spAutoFit/>
          </a:bodyPr>
          <a:lstStyle/>
          <a:p>
            <a:r>
              <a:rPr lang="en-GB" sz="1000" dirty="0" smtClean="0">
                <a:solidFill>
                  <a:schemeClr val="bg1"/>
                </a:solidFill>
              </a:rPr>
              <a:t>Photo: Jailmedicine.com’</a:t>
            </a:r>
          </a:p>
          <a:p>
            <a:r>
              <a:rPr lang="en-GB" sz="1000" dirty="0" smtClean="0">
                <a:solidFill>
                  <a:schemeClr val="bg1"/>
                </a:solidFill>
              </a:rPr>
              <a:t>Permission requested</a:t>
            </a:r>
            <a:endParaRPr lang="en-GB" sz="1000" dirty="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836712"/>
            <a:ext cx="7540676" cy="4772580"/>
          </a:xfrm>
          <a:prstGeom prst="rect">
            <a:avLst/>
          </a:prstGeom>
        </p:spPr>
      </p:pic>
    </p:spTree>
    <p:extLst>
      <p:ext uri="{BB962C8B-B14F-4D97-AF65-F5344CB8AC3E}">
        <p14:creationId xmlns:p14="http://schemas.microsoft.com/office/powerpoint/2010/main" val="8149918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4851" b="4851"/>
          <a:stretch/>
        </p:blipFill>
        <p:spPr>
          <a:xfrm>
            <a:off x="4860032" y="288032"/>
            <a:ext cx="3816424" cy="6237312"/>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14194" t="9051"/>
          <a:stretch/>
        </p:blipFill>
        <p:spPr>
          <a:xfrm>
            <a:off x="467544" y="288032"/>
            <a:ext cx="3917716" cy="6237312"/>
          </a:xfrm>
          <a:prstGeom prst="rect">
            <a:avLst/>
          </a:prstGeom>
        </p:spPr>
      </p:pic>
    </p:spTree>
    <p:extLst>
      <p:ext uri="{BB962C8B-B14F-4D97-AF65-F5344CB8AC3E}">
        <p14:creationId xmlns:p14="http://schemas.microsoft.com/office/powerpoint/2010/main" val="2572509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9348"/>
            <a:ext cx="8229600" cy="1143000"/>
          </a:xfrm>
        </p:spPr>
        <p:txBody>
          <a:bodyPr>
            <a:normAutofit/>
          </a:bodyPr>
          <a:lstStyle/>
          <a:p>
            <a:r>
              <a:rPr lang="gu-IN" dirty="0" err="1" smtClean="0"/>
              <a:t>શીખવાના</a:t>
            </a:r>
            <a:r>
              <a:rPr lang="gu-IN" dirty="0" smtClean="0"/>
              <a:t> </a:t>
            </a:r>
            <a:r>
              <a:rPr lang="gu-IN" dirty="0" err="1" smtClean="0"/>
              <a:t>મુદ્દાઓ</a:t>
            </a:r>
            <a:endParaRPr lang="en-GB" dirty="0"/>
          </a:p>
        </p:txBody>
      </p:sp>
      <p:sp>
        <p:nvSpPr>
          <p:cNvPr id="3" name="Content Placeholder 2"/>
          <p:cNvSpPr>
            <a:spLocks noGrp="1"/>
          </p:cNvSpPr>
          <p:nvPr>
            <p:ph idx="1"/>
          </p:nvPr>
        </p:nvSpPr>
        <p:spPr>
          <a:xfrm>
            <a:off x="457200" y="1124744"/>
            <a:ext cx="8229600" cy="5001419"/>
          </a:xfrm>
        </p:spPr>
        <p:txBody>
          <a:bodyPr>
            <a:normAutofit fontScale="92500" lnSpcReduction="10000"/>
          </a:bodyPr>
          <a:lstStyle/>
          <a:p>
            <a:r>
              <a:rPr lang="gu-IN" sz="2800" b="1" dirty="0" smtClean="0"/>
              <a:t>ટ્રેનિંગ લેનાર:</a:t>
            </a:r>
            <a:endParaRPr lang="en-US" sz="2800" b="1" dirty="0"/>
          </a:p>
          <a:p>
            <a:pPr marL="457200" lvl="0" indent="-457200">
              <a:buFont typeface="Arial" panose="020B0604020202020204" pitchFamily="34" charset="0"/>
              <a:buChar char="•"/>
            </a:pPr>
            <a:r>
              <a:rPr lang="gu-IN" sz="2600" dirty="0" smtClean="0"/>
              <a:t>એકાંત અને નિયંત્રણ શું છે અને તેની અસરો શું છે? તે સમજી શકશે</a:t>
            </a:r>
            <a:endParaRPr lang="en-GB" sz="2600" dirty="0" smtClean="0"/>
          </a:p>
          <a:p>
            <a:pPr marL="457200" lvl="0" indent="-457200">
              <a:buFont typeface="Arial" panose="020B0604020202020204" pitchFamily="34" charset="0"/>
              <a:buChar char="•"/>
            </a:pPr>
            <a:r>
              <a:rPr lang="gu-IN" sz="2600" dirty="0"/>
              <a:t>એકાંત અને નિયંત્રણ </a:t>
            </a:r>
            <a:r>
              <a:rPr lang="gu-IN" sz="2600" dirty="0" smtClean="0"/>
              <a:t> વિશેની </a:t>
            </a:r>
            <a:r>
              <a:rPr lang="gu-IN" sz="2600" dirty="0" err="1" smtClean="0"/>
              <a:t>માન્યતાને</a:t>
            </a:r>
            <a:r>
              <a:rPr lang="gu-IN" sz="2600" dirty="0" smtClean="0"/>
              <a:t> પડકાર આપી શકશે</a:t>
            </a:r>
            <a:endParaRPr lang="en-IN" sz="2600" dirty="0" smtClean="0"/>
          </a:p>
          <a:p>
            <a:pPr marL="457200" lvl="0" indent="-457200">
              <a:buFont typeface="Arial" panose="020B0604020202020204" pitchFamily="34" charset="0"/>
              <a:buChar char="•"/>
            </a:pPr>
            <a:r>
              <a:rPr lang="gu-IN" sz="2600" dirty="0" err="1" smtClean="0"/>
              <a:t>કટોકટીની</a:t>
            </a:r>
            <a:r>
              <a:rPr lang="gu-IN" sz="2600" dirty="0" smtClean="0"/>
              <a:t> પરિસ્થિતિને </a:t>
            </a:r>
            <a:r>
              <a:rPr lang="gu-IN" sz="2600" dirty="0" err="1" smtClean="0"/>
              <a:t>સંભાળવા</a:t>
            </a:r>
            <a:r>
              <a:rPr lang="gu-IN" sz="2600" dirty="0" smtClean="0"/>
              <a:t> માટેની વિવિધ </a:t>
            </a:r>
            <a:r>
              <a:rPr lang="gu-IN" sz="2600" dirty="0" err="1" smtClean="0"/>
              <a:t>પદ્ધતિઓને</a:t>
            </a:r>
            <a:r>
              <a:rPr lang="gu-IN" sz="2600" dirty="0" smtClean="0"/>
              <a:t> સમજી શકશે અને તેનો અમલ કરી શકશે. જેમ કે</a:t>
            </a:r>
            <a:r>
              <a:rPr lang="en-IN" sz="2600" dirty="0" smtClean="0"/>
              <a:t>:</a:t>
            </a:r>
          </a:p>
          <a:p>
            <a:pPr marL="1200150" lvl="1" indent="-457200">
              <a:buFont typeface="Arial" panose="020B0604020202020204" pitchFamily="34" charset="0"/>
              <a:buChar char="•"/>
            </a:pPr>
            <a:r>
              <a:rPr lang="gu-IN" sz="2600" dirty="0" err="1" smtClean="0"/>
              <a:t>કોમ્યુનીકેશન</a:t>
            </a:r>
            <a:r>
              <a:rPr lang="gu-IN" sz="2600" dirty="0" smtClean="0"/>
              <a:t> </a:t>
            </a:r>
            <a:r>
              <a:rPr lang="gu-IN" sz="2600" dirty="0" err="1" smtClean="0"/>
              <a:t>સ્ટ્રેટેજી</a:t>
            </a:r>
            <a:r>
              <a:rPr lang="gu-IN" sz="2600" dirty="0" smtClean="0"/>
              <a:t> (વાતચીત કરવાની પદ્ધતિ)</a:t>
            </a:r>
            <a:endParaRPr lang="en-US" sz="2600" dirty="0"/>
          </a:p>
          <a:p>
            <a:pPr marL="1200150" lvl="1" indent="-457200">
              <a:buFont typeface="Arial" panose="020B0604020202020204" pitchFamily="34" charset="0"/>
              <a:buChar char="•"/>
            </a:pPr>
            <a:r>
              <a:rPr lang="gu-IN" sz="2600" dirty="0" err="1" smtClean="0"/>
              <a:t>ઈન્ડીવિડ્યુલાઈઝડ</a:t>
            </a:r>
            <a:r>
              <a:rPr lang="gu-IN" sz="2600" dirty="0" smtClean="0"/>
              <a:t> (વ્યક્તિગત) </a:t>
            </a:r>
            <a:r>
              <a:rPr lang="gu-IN" sz="2600" dirty="0" err="1" smtClean="0"/>
              <a:t>પ્લાન</a:t>
            </a:r>
            <a:endParaRPr lang="en-IN" sz="2600" dirty="0"/>
          </a:p>
          <a:p>
            <a:pPr marL="1200150" lvl="1" indent="-457200">
              <a:buFont typeface="Arial" panose="020B0604020202020204" pitchFamily="34" charset="0"/>
              <a:buChar char="•"/>
            </a:pPr>
            <a:r>
              <a:rPr lang="gu-IN" sz="2600" dirty="0" smtClean="0"/>
              <a:t>“હા પાડવાના” અને “થઇ શકે છે” તેવા </a:t>
            </a:r>
            <a:r>
              <a:rPr lang="gu-IN" sz="2600" dirty="0" err="1" smtClean="0"/>
              <a:t>કલ્ચરનું</a:t>
            </a:r>
            <a:r>
              <a:rPr lang="gu-IN" sz="2600" dirty="0" smtClean="0"/>
              <a:t> નિર્માણ કરવું</a:t>
            </a:r>
            <a:endParaRPr lang="en-US" sz="2600" dirty="0"/>
          </a:p>
          <a:p>
            <a:pPr marL="1200150" lvl="1" indent="-457200">
              <a:buFont typeface="Arial" panose="020B0604020202020204" pitchFamily="34" charset="0"/>
              <a:buChar char="•"/>
            </a:pPr>
            <a:r>
              <a:rPr lang="gu-IN" sz="2600" dirty="0" err="1" smtClean="0"/>
              <a:t>સેન્સરી</a:t>
            </a:r>
            <a:r>
              <a:rPr lang="gu-IN" sz="2600" dirty="0" smtClean="0"/>
              <a:t> </a:t>
            </a:r>
            <a:r>
              <a:rPr lang="gu-IN" sz="2600" dirty="0" err="1" smtClean="0"/>
              <a:t>એપ્રોચ</a:t>
            </a:r>
            <a:r>
              <a:rPr lang="gu-IN" sz="2600" dirty="0" smtClean="0"/>
              <a:t> (</a:t>
            </a:r>
            <a:r>
              <a:rPr lang="gu-IN" sz="2600" dirty="0" err="1" smtClean="0"/>
              <a:t>સંવેદનાત્મક</a:t>
            </a:r>
            <a:r>
              <a:rPr lang="gu-IN" sz="2600" dirty="0" smtClean="0"/>
              <a:t> અભિગમ) અને શાંત </a:t>
            </a:r>
            <a:r>
              <a:rPr lang="gu-IN" sz="2600" dirty="0" err="1" smtClean="0"/>
              <a:t>ઓરડાઓ</a:t>
            </a:r>
            <a:endParaRPr lang="en-IN" sz="2600" dirty="0" smtClean="0"/>
          </a:p>
          <a:p>
            <a:pPr marL="457200" indent="-457200">
              <a:buFont typeface="Arial" panose="020B0604020202020204" pitchFamily="34" charset="0"/>
              <a:buChar char="•"/>
            </a:pPr>
            <a:endParaRPr lang="en-US" sz="2600" dirty="0"/>
          </a:p>
          <a:p>
            <a:pPr marL="1200150" lvl="1" indent="-457200">
              <a:buFont typeface="Arial" panose="020B0604020202020204" pitchFamily="34" charset="0"/>
              <a:buChar char="•"/>
            </a:pPr>
            <a:endParaRPr lang="en-US" sz="24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71909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p:nvPr/>
        </p:nvSpPr>
        <p:spPr>
          <a:xfrm>
            <a:off x="521617" y="1988840"/>
            <a:ext cx="8208912" cy="1631216"/>
          </a:xfrm>
          <a:prstGeom prst="rect">
            <a:avLst/>
          </a:prstGeom>
          <a:noFill/>
        </p:spPr>
        <p:txBody>
          <a:bodyPr wrap="square" rtlCol="0">
            <a:spAutoFit/>
          </a:bodyPr>
          <a:lstStyle/>
          <a:p>
            <a:pPr algn="ctr"/>
            <a:r>
              <a:rPr lang="gu-IN" sz="4000" dirty="0"/>
              <a:t>એકાંત અને નિયંત્રણનો વ્યક્તિગત અનુભવ અને તેની અસર</a:t>
            </a:r>
            <a:endParaRPr lang="en-GB" sz="4000" dirty="0" smtClean="0"/>
          </a:p>
          <a:p>
            <a:pPr algn="ctr"/>
            <a:r>
              <a:rPr lang="gu-IN" sz="2000" dirty="0" smtClean="0"/>
              <a:t>સત્ર અ</a:t>
            </a:r>
            <a:r>
              <a:rPr lang="en-GB" sz="2000" dirty="0" smtClean="0"/>
              <a:t> </a:t>
            </a:r>
            <a:r>
              <a:rPr lang="gu-IN" sz="2000" dirty="0" smtClean="0"/>
              <a:t>–</a:t>
            </a:r>
            <a:r>
              <a:rPr lang="en-GB" sz="2000" dirty="0" smtClean="0"/>
              <a:t> </a:t>
            </a:r>
            <a:r>
              <a:rPr lang="gu-IN" sz="2000" dirty="0" smtClean="0"/>
              <a:t>વિષય ૨</a:t>
            </a:r>
            <a:endParaRPr lang="en-GB" sz="2000"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72787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70186"/>
          </a:xfrm>
        </p:spPr>
        <p:txBody>
          <a:bodyPr>
            <a:normAutofit fontScale="90000"/>
          </a:bodyPr>
          <a:lstStyle/>
          <a:p>
            <a:r>
              <a:rPr lang="gu-IN" sz="4000" dirty="0" smtClean="0"/>
              <a:t>અભ્યાસ</a:t>
            </a:r>
            <a:r>
              <a:rPr lang="en-GB" sz="4000" dirty="0" smtClean="0"/>
              <a:t> </a:t>
            </a:r>
            <a:r>
              <a:rPr lang="gu-IN" sz="4000" dirty="0" smtClean="0"/>
              <a:t>૨</a:t>
            </a:r>
            <a:r>
              <a:rPr lang="en-GB" sz="4000" dirty="0" smtClean="0"/>
              <a:t>.</a:t>
            </a:r>
            <a:r>
              <a:rPr lang="gu-IN" sz="4000" dirty="0" smtClean="0"/>
              <a:t>૧</a:t>
            </a:r>
            <a:r>
              <a:rPr lang="en-GB" sz="4000" dirty="0" smtClean="0"/>
              <a:t>:</a:t>
            </a:r>
            <a:r>
              <a:rPr lang="en-GB" dirty="0" smtClean="0"/>
              <a:t/>
            </a:r>
            <a:br>
              <a:rPr lang="en-GB" dirty="0" smtClean="0"/>
            </a:br>
            <a:r>
              <a:rPr lang="gu-IN" sz="4000" i="1" dirty="0"/>
              <a:t>એકાંત અને નિયંત્રણનો વ્યક્તિગત અનુભવ</a:t>
            </a:r>
            <a:endParaRPr lang="en-GB" sz="4000" i="1" dirty="0"/>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7744" y="186904"/>
            <a:ext cx="792088" cy="720080"/>
          </a:xfrm>
          <a:prstGeom prst="rect">
            <a:avLst/>
          </a:prstGeom>
          <a:noFill/>
          <a:ln>
            <a:noFill/>
          </a:ln>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1844824"/>
            <a:ext cx="8229600" cy="4469086"/>
          </a:xfrm>
        </p:spPr>
        <p:txBody>
          <a:bodyPr>
            <a:normAutofit lnSpcReduction="10000"/>
          </a:bodyPr>
          <a:lstStyle/>
          <a:p>
            <a:pPr algn="just"/>
            <a:r>
              <a:rPr lang="gu-IN" sz="2800" dirty="0"/>
              <a:t>એકાંત અને નિયંત્રણ ઉપરના સેવાર્થી(દર્દી)ઓના અનુભવોને સાંભળ્યા પછી</a:t>
            </a:r>
            <a:r>
              <a:rPr lang="en-US" sz="2800" dirty="0" smtClean="0"/>
              <a:t> :</a:t>
            </a:r>
          </a:p>
          <a:p>
            <a:pPr algn="just"/>
            <a:r>
              <a:rPr lang="gu-IN" sz="2800" dirty="0"/>
              <a:t>તમે જે સાંભળ્યું અને/અથવા વાંચ્યા પછી તમારા વિચારો અને લાગણીઓ શું છે?</a:t>
            </a:r>
            <a:endParaRPr lang="en-GB" sz="2800" dirty="0"/>
          </a:p>
          <a:p>
            <a:pPr lvl="0" algn="just"/>
            <a:r>
              <a:rPr lang="gu-IN" sz="2800" dirty="0"/>
              <a:t>એકાંત અને નિયંત્રણ ઉપરના સેવાર્થી(દર્દી)ઓના આવા અનુભવો પછી તેમની સામાન્ય લાગણીઓ કેવી છે?</a:t>
            </a:r>
            <a:endParaRPr lang="en-GB" sz="2800" dirty="0"/>
          </a:p>
          <a:p>
            <a:pPr lvl="0" algn="just"/>
            <a:r>
              <a:rPr lang="gu-IN" sz="2800" dirty="0"/>
              <a:t>એકાંત અને નિયંત્રણની શારીરિક અને ભાવનાત્મક અસરો વિશે તમે શું કહેશો?</a:t>
            </a:r>
            <a:endParaRPr lang="en-GB" sz="2800" dirty="0"/>
          </a:p>
          <a:p>
            <a:pPr lvl="0" algn="just"/>
            <a:r>
              <a:rPr lang="gu-IN" sz="2800" dirty="0"/>
              <a:t>કોઈને એવી કોઈ ટિપ્પણી</a:t>
            </a:r>
            <a:r>
              <a:rPr lang="gu-IN" sz="2800" i="1" dirty="0"/>
              <a:t>(કોમેન્ટ)</a:t>
            </a:r>
            <a:r>
              <a:rPr lang="gu-IN" sz="2800" dirty="0"/>
              <a:t> કરવી છે કે અલગથી શું કરી શકાયું હોત?</a:t>
            </a:r>
            <a:r>
              <a:rPr lang="en-GB" sz="2800" dirty="0" smtClean="0"/>
              <a:t> </a:t>
            </a:r>
            <a:endParaRPr lang="en-GB" sz="2800" dirty="0"/>
          </a:p>
          <a:p>
            <a:pPr marL="0" indent="0">
              <a:buNone/>
            </a:pPr>
            <a:endParaRPr lang="en-GB" sz="1200" dirty="0" smtClean="0"/>
          </a:p>
        </p:txBody>
      </p:sp>
    </p:spTree>
    <p:extLst>
      <p:ext uri="{BB962C8B-B14F-4D97-AF65-F5344CB8AC3E}">
        <p14:creationId xmlns:p14="http://schemas.microsoft.com/office/powerpoint/2010/main" val="3295981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2564904"/>
            <a:ext cx="9144000" cy="1152128"/>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gu-IN" sz="3200" dirty="0" smtClean="0">
                <a:solidFill>
                  <a:schemeClr val="tx1"/>
                </a:solidFill>
              </a:rPr>
              <a:t>પ્રસ્તુતિ</a:t>
            </a:r>
            <a:r>
              <a:rPr lang="en-GB" sz="3200" dirty="0" smtClean="0">
                <a:solidFill>
                  <a:schemeClr val="tx1"/>
                </a:solidFill>
              </a:rPr>
              <a:t> </a:t>
            </a:r>
            <a:r>
              <a:rPr lang="gu-IN" sz="3200" dirty="0" smtClean="0">
                <a:solidFill>
                  <a:schemeClr val="tx1"/>
                </a:solidFill>
              </a:rPr>
              <a:t>૨</a:t>
            </a:r>
            <a:r>
              <a:rPr lang="en-GB" sz="3200" dirty="0" smtClean="0">
                <a:solidFill>
                  <a:schemeClr val="tx1"/>
                </a:solidFill>
              </a:rPr>
              <a:t>.</a:t>
            </a:r>
            <a:r>
              <a:rPr lang="gu-IN" sz="3200" dirty="0" smtClean="0">
                <a:solidFill>
                  <a:schemeClr val="tx1"/>
                </a:solidFill>
              </a:rPr>
              <a:t>૨</a:t>
            </a:r>
            <a:r>
              <a:rPr lang="en-GB" sz="3200" dirty="0" smtClean="0">
                <a:solidFill>
                  <a:schemeClr val="tx1"/>
                </a:solidFill>
              </a:rPr>
              <a:t>: </a:t>
            </a:r>
            <a:r>
              <a:rPr lang="gu-IN" sz="3200" dirty="0">
                <a:solidFill>
                  <a:schemeClr val="tx1"/>
                </a:solidFill>
              </a:rPr>
              <a:t>એકાંત અને નિયંત્રણની અસર</a:t>
            </a:r>
            <a:endParaRPr lang="fr-FR" sz="3200" dirty="0">
              <a:solidFill>
                <a:schemeClr val="tx1"/>
              </a:solidFill>
            </a:endParaRPr>
          </a:p>
        </p:txBody>
      </p:sp>
    </p:spTree>
    <p:extLst>
      <p:ext uri="{BB962C8B-B14F-4D97-AF65-F5344CB8AC3E}">
        <p14:creationId xmlns:p14="http://schemas.microsoft.com/office/powerpoint/2010/main" val="17974048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gu-IN" sz="3200" b="1" dirty="0"/>
              <a:t>એકાંત અને નિયંત્રણની અસર</a:t>
            </a:r>
            <a:endParaRPr lang="fr-FR" sz="3200" dirty="0"/>
          </a:p>
        </p:txBody>
      </p:sp>
      <p:sp>
        <p:nvSpPr>
          <p:cNvPr id="3" name="Espace réservé du contenu 2"/>
          <p:cNvSpPr>
            <a:spLocks noGrp="1"/>
          </p:cNvSpPr>
          <p:nvPr>
            <p:ph idx="1"/>
          </p:nvPr>
        </p:nvSpPr>
        <p:spPr/>
        <p:txBody>
          <a:bodyPr>
            <a:normAutofit fontScale="92500" lnSpcReduction="20000"/>
          </a:bodyPr>
          <a:lstStyle/>
          <a:p>
            <a:pPr algn="just"/>
            <a:r>
              <a:rPr lang="gu-IN" dirty="0"/>
              <a:t>પુરાવાઓએ એકાંત અને નિયંત્રણના ઉપયોગ ને કેટલાક પ્રતિકૂળ પરિણામો સાથે જોડી દીધા છે </a:t>
            </a:r>
            <a:r>
              <a:rPr lang="en-GB" dirty="0" smtClean="0"/>
              <a:t>:</a:t>
            </a:r>
          </a:p>
          <a:p>
            <a:pPr marL="0" indent="0">
              <a:buNone/>
            </a:pPr>
            <a:endParaRPr lang="en-GB" dirty="0" smtClean="0"/>
          </a:p>
          <a:p>
            <a:r>
              <a:rPr lang="gu-IN" dirty="0"/>
              <a:t>આક્રમણની તીવ્રતામાં વૃદ્ધિ</a:t>
            </a:r>
            <a:endParaRPr lang="en-GB" dirty="0" smtClean="0"/>
          </a:p>
          <a:p>
            <a:r>
              <a:rPr lang="gu-IN" dirty="0"/>
              <a:t>કર્મચારીઓને અથવા સેવાર્થી(દર્દી)ઓને ઇજા</a:t>
            </a:r>
            <a:endParaRPr lang="en-GB" dirty="0" smtClean="0"/>
          </a:p>
          <a:p>
            <a:r>
              <a:rPr lang="gu-IN" dirty="0"/>
              <a:t>ખર્ચમાં વૃદ્ધિ</a:t>
            </a:r>
            <a:endParaRPr lang="en-GB" dirty="0" smtClean="0"/>
          </a:p>
          <a:p>
            <a:r>
              <a:rPr lang="gu-IN" dirty="0"/>
              <a:t>ફરીથી આઘાતજનક ઇજા</a:t>
            </a:r>
            <a:endParaRPr lang="en-GB" dirty="0" smtClean="0"/>
          </a:p>
          <a:p>
            <a:pPr algn="just"/>
            <a:r>
              <a:rPr lang="gu-IN" dirty="0"/>
              <a:t>કર્મચારીઓ અને સેવાર્થી(દર્દી)ઓ વચ્ચેના રોગનિવારક જોડાણોમાં ભંગાણ</a:t>
            </a:r>
            <a:endParaRPr lang="en-GB" dirty="0"/>
          </a:p>
          <a:p>
            <a:r>
              <a:rPr lang="en-GB" dirty="0" smtClean="0"/>
              <a:t>…</a:t>
            </a:r>
            <a:endParaRPr lang="fr-FR"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43273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gu-IN" sz="3200" b="1" dirty="0"/>
              <a:t>નિયંત્રણના </a:t>
            </a:r>
            <a:r>
              <a:rPr lang="gu-IN" sz="3200" b="1" dirty="0" smtClean="0"/>
              <a:t>લીધે</a:t>
            </a:r>
            <a:r>
              <a:rPr lang="en-GB" sz="3200" b="1" dirty="0" smtClean="0"/>
              <a:t>:</a:t>
            </a:r>
            <a:endParaRPr lang="fr-FR" sz="3200" dirty="0"/>
          </a:p>
        </p:txBody>
      </p:sp>
      <p:sp>
        <p:nvSpPr>
          <p:cNvPr id="3" name="Espace réservé du contenu 2"/>
          <p:cNvSpPr>
            <a:spLocks noGrp="1"/>
          </p:cNvSpPr>
          <p:nvPr>
            <p:ph idx="1"/>
          </p:nvPr>
        </p:nvSpPr>
        <p:spPr/>
        <p:txBody>
          <a:bodyPr>
            <a:normAutofit fontScale="92500" lnSpcReduction="20000"/>
          </a:bodyPr>
          <a:lstStyle/>
          <a:p>
            <a:pPr lvl="0"/>
            <a:r>
              <a:rPr lang="gu-IN" i="1" u="sng" dirty="0"/>
              <a:t>સ્નાયુઓની(મસલ) કૃશતા</a:t>
            </a:r>
            <a:r>
              <a:rPr lang="en-IN" u="sng" dirty="0"/>
              <a:t>/</a:t>
            </a:r>
            <a:r>
              <a:rPr lang="gu-IN" i="1" u="sng" dirty="0"/>
              <a:t>નબળાઇ(અટ્રોફી) થઇ શકે છે</a:t>
            </a:r>
            <a:endParaRPr lang="fr-FR" dirty="0"/>
          </a:p>
          <a:p>
            <a:pPr lvl="0"/>
            <a:r>
              <a:rPr lang="gu-IN" i="1" u="sng" dirty="0"/>
              <a:t>કોમામાં જઇ શકે છે</a:t>
            </a:r>
            <a:endParaRPr lang="fr-FR" dirty="0"/>
          </a:p>
          <a:p>
            <a:pPr lvl="0"/>
            <a:r>
              <a:rPr lang="gu-IN" i="1" u="sng" dirty="0"/>
              <a:t>સોળ/ઉઝરડાઓ પડી શકે છે</a:t>
            </a:r>
            <a:endParaRPr lang="fr-FR" dirty="0"/>
          </a:p>
          <a:p>
            <a:pPr lvl="0"/>
            <a:r>
              <a:rPr lang="gu-IN" i="1" u="sng" dirty="0"/>
              <a:t>હાંડકાઓ ટૂટી શકે છે</a:t>
            </a:r>
            <a:endParaRPr lang="fr-FR" dirty="0"/>
          </a:p>
          <a:p>
            <a:pPr lvl="0"/>
            <a:r>
              <a:rPr lang="gu-IN" i="1" u="sng" dirty="0"/>
              <a:t>નિર્જલીકરણ/શુષ્કતા(ડિહાયડ્રેશન) થઇ શકે છે</a:t>
            </a:r>
            <a:endParaRPr lang="fr-FR" dirty="0"/>
          </a:p>
          <a:p>
            <a:pPr lvl="0"/>
            <a:r>
              <a:rPr lang="gu-IN" i="1" u="sng" dirty="0"/>
              <a:t>રુંધાવુઃ</a:t>
            </a:r>
            <a:endParaRPr lang="fr-FR" dirty="0"/>
          </a:p>
          <a:p>
            <a:r>
              <a:rPr lang="gu-IN" i="1" u="sng" dirty="0"/>
              <a:t>રુધિરાભિસરણ(સર્ક્યુલેટરી) અને ચામડીની </a:t>
            </a:r>
            <a:r>
              <a:rPr lang="gu-IN" i="1" u="sng" dirty="0" smtClean="0"/>
              <a:t>સમસ્યાઓ</a:t>
            </a:r>
            <a:endParaRPr lang="fr-FR" i="1" dirty="0"/>
          </a:p>
          <a:p>
            <a:pPr lvl="0"/>
            <a:r>
              <a:rPr lang="gu-IN" i="1" u="sng" dirty="0"/>
              <a:t>અસંયમ(ઇનકોન્ટીનેન્સ)</a:t>
            </a:r>
            <a:endParaRPr lang="fr-FR" i="1"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1947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8634" y="0"/>
            <a:ext cx="8229600" cy="1143000"/>
          </a:xfrm>
        </p:spPr>
        <p:txBody>
          <a:bodyPr>
            <a:normAutofit fontScale="90000"/>
          </a:bodyPr>
          <a:lstStyle/>
          <a:p>
            <a:pPr lvl="0"/>
            <a:r>
              <a:rPr lang="gu-IN" sz="3600" b="1" dirty="0"/>
              <a:t>એકાંત અને નિયંત્રણ ઘણા મૃત્યુ સાથે સંકળાયેલા છે</a:t>
            </a:r>
            <a:r>
              <a:rPr lang="en-GB" sz="3200" b="1" dirty="0" smtClean="0"/>
              <a:t> </a:t>
            </a:r>
            <a:endParaRPr lang="fr-FR" sz="3200" dirty="0"/>
          </a:p>
        </p:txBody>
      </p:sp>
      <p:sp>
        <p:nvSpPr>
          <p:cNvPr id="3" name="Espace réservé du contenu 2"/>
          <p:cNvSpPr>
            <a:spLocks noGrp="1"/>
          </p:cNvSpPr>
          <p:nvPr>
            <p:ph idx="1"/>
          </p:nvPr>
        </p:nvSpPr>
        <p:spPr>
          <a:xfrm>
            <a:off x="179512" y="1340768"/>
            <a:ext cx="8747844" cy="4525963"/>
          </a:xfrm>
        </p:spPr>
        <p:txBody>
          <a:bodyPr>
            <a:normAutofit fontScale="92500" lnSpcReduction="20000"/>
          </a:bodyPr>
          <a:lstStyle/>
          <a:p>
            <a:pPr marL="171450" lvl="0" indent="-171450" algn="just">
              <a:buFont typeface="Arial" charset="0"/>
              <a:buChar char="•"/>
            </a:pPr>
            <a:r>
              <a:rPr lang="gu-IN" dirty="0"/>
              <a:t>એકાંત અને નિયંત્રણના લીધે વધુ પડતા મૃત્યુના કારણો ગૂંગળામણ અને હ્રદય ને લગતા હોય છે</a:t>
            </a:r>
            <a:endParaRPr lang="en-GB" dirty="0" smtClean="0"/>
          </a:p>
          <a:p>
            <a:pPr marL="171450" lvl="0" indent="-171450" algn="just">
              <a:buFont typeface="Arial" charset="0"/>
              <a:buChar char="•"/>
            </a:pPr>
            <a:endParaRPr lang="fr-FR" dirty="0"/>
          </a:p>
          <a:p>
            <a:pPr marL="171450" lvl="0" indent="-171450" algn="just">
              <a:buFont typeface="Arial" charset="0"/>
              <a:buChar char="•"/>
            </a:pPr>
            <a:r>
              <a:rPr lang="gu-IN" dirty="0"/>
              <a:t>ઘટનાની અવધિ અને દવાઓની ક્રિયાપ્રતિક્રિયા મોટામાં મોટા પૂરક પરિબળો છે</a:t>
            </a:r>
            <a:r>
              <a:rPr lang="en-GB" dirty="0" smtClean="0"/>
              <a:t> </a:t>
            </a:r>
          </a:p>
          <a:p>
            <a:pPr marL="171450" lvl="0" indent="-171450" algn="just">
              <a:buFont typeface="Arial" charset="0"/>
              <a:buChar char="•"/>
            </a:pPr>
            <a:endParaRPr lang="fr-FR" dirty="0"/>
          </a:p>
          <a:p>
            <a:pPr marL="171450" lvl="0" indent="-171450" algn="just">
              <a:buFont typeface="Arial" charset="0"/>
              <a:buChar char="•"/>
            </a:pPr>
            <a:r>
              <a:rPr lang="gu-IN" dirty="0"/>
              <a:t>નિયંત્રણની પ્રતિકૂળ અસરોના સાહિત્ય ઉપરની સમીક્ષા દ્વારા એવું જાણવા મળ્યું છે કે “સ્થિતિકીય મૂર્ચ્છા” વધુ સમસ્યાવાળુ છે અને ખાસ કરીને બળજબરીવાળી નીચે વાળીને પકડી રાખવાની સ્થિતિ તો ખૂબ જોખમી હોય છે જેમાં શ્વાસ લેવાનું ૧૫% ઘટી શકે છે.</a:t>
            </a:r>
            <a:r>
              <a:rPr lang="en-GB" dirty="0" smtClean="0"/>
              <a:t>  </a:t>
            </a:r>
            <a:endParaRPr lang="fr-FR"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4494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lvl="0"/>
            <a:r>
              <a:rPr lang="gu-IN" sz="3200" b="1" dirty="0"/>
              <a:t>એકાંત અને નિયંત્રણ વ્યક્તિના સાજા થવામાં અવરોધક બને છે</a:t>
            </a:r>
            <a:endParaRPr lang="fr-FR" sz="3200" dirty="0"/>
          </a:p>
        </p:txBody>
      </p:sp>
      <p:sp>
        <p:nvSpPr>
          <p:cNvPr id="3" name="Espace réservé du contenu 2"/>
          <p:cNvSpPr>
            <a:spLocks noGrp="1"/>
          </p:cNvSpPr>
          <p:nvPr>
            <p:ph idx="1"/>
          </p:nvPr>
        </p:nvSpPr>
        <p:spPr>
          <a:xfrm>
            <a:off x="251520" y="1600200"/>
            <a:ext cx="8892480" cy="4525963"/>
          </a:xfrm>
        </p:spPr>
        <p:txBody>
          <a:bodyPr>
            <a:normAutofit fontScale="92500" lnSpcReduction="20000"/>
          </a:bodyPr>
          <a:lstStyle/>
          <a:p>
            <a:pPr algn="just">
              <a:buFont typeface="Wingdings" charset="2"/>
              <a:buChar char="Ø"/>
            </a:pPr>
            <a:r>
              <a:rPr lang="gu-IN" dirty="0"/>
              <a:t>વિકસિત સાહિત્ય એ દર્શાવે છે કે આવી સારવાર પધ્ધતિની વિપરીત અસરો સંભવિત છે</a:t>
            </a:r>
            <a:r>
              <a:rPr lang="en-GB" dirty="0" smtClean="0"/>
              <a:t> </a:t>
            </a:r>
            <a:r>
              <a:rPr lang="en-GB" dirty="0"/>
              <a:t> </a:t>
            </a:r>
            <a:endParaRPr lang="fr-FR" dirty="0"/>
          </a:p>
          <a:p>
            <a:endParaRPr lang="en-GB" b="1" u="sng" dirty="0" smtClean="0"/>
          </a:p>
          <a:p>
            <a:pPr>
              <a:buFont typeface="Wingdings" charset="2"/>
              <a:buChar char="Ø"/>
            </a:pPr>
            <a:r>
              <a:rPr lang="gu-IN" b="1" u="sng" dirty="0"/>
              <a:t>માનસિક આઘાતઃ</a:t>
            </a:r>
            <a:endParaRPr lang="fr-FR" dirty="0"/>
          </a:p>
          <a:p>
            <a:endParaRPr lang="en-GB" dirty="0" smtClean="0"/>
          </a:p>
          <a:p>
            <a:pPr algn="just"/>
            <a:r>
              <a:rPr lang="gu-IN" dirty="0"/>
              <a:t>સેવાર્થી(દર્દી)ઓ ઘણીવાર નિયંત્રણો અને એકાંતના માધ્યમોના ઉપયોગને સજા તરીકે સમજે </a:t>
            </a:r>
            <a:r>
              <a:rPr lang="gu-IN" dirty="0" smtClean="0"/>
              <a:t>છે.</a:t>
            </a:r>
            <a:r>
              <a:rPr lang="en-GB" dirty="0" smtClean="0"/>
              <a:t> </a:t>
            </a:r>
          </a:p>
          <a:p>
            <a:pPr algn="just"/>
            <a:r>
              <a:rPr lang="gu-IN" dirty="0"/>
              <a:t>એકાંત અને નિયંત્રણના અનુભવને સેવાર્થી(દર્દી)ઓ એવી રીતે પણ સમજતા હોય છે કે તેમને બીજી વ્યક્તિની મરજી અને શક્તિને વશ થવું પડે છે.</a:t>
            </a:r>
            <a:r>
              <a:rPr lang="en-GB" dirty="0" smtClean="0"/>
              <a:t> </a:t>
            </a:r>
            <a:endParaRPr lang="en-GB"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0271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gu-IN" sz="3200" b="1" dirty="0"/>
              <a:t>એકાંત અને નિયંત્રણની પ્રથા દ્વારા અધિકારોનું ઉલ્લંઘન થાય છે</a:t>
            </a:r>
            <a:endParaRPr lang="fr-FR" sz="3200" dirty="0"/>
          </a:p>
        </p:txBody>
      </p:sp>
      <p:sp>
        <p:nvSpPr>
          <p:cNvPr id="3" name="Espace réservé du contenu 2"/>
          <p:cNvSpPr>
            <a:spLocks noGrp="1"/>
          </p:cNvSpPr>
          <p:nvPr>
            <p:ph idx="1"/>
          </p:nvPr>
        </p:nvSpPr>
        <p:spPr>
          <a:xfrm>
            <a:off x="234082" y="1422190"/>
            <a:ext cx="8675836" cy="4781128"/>
          </a:xfrm>
        </p:spPr>
        <p:txBody>
          <a:bodyPr>
            <a:normAutofit fontScale="70000" lnSpcReduction="20000"/>
          </a:bodyPr>
          <a:lstStyle/>
          <a:p>
            <a:pPr marL="171450" lvl="0" indent="-171450" algn="just">
              <a:buFont typeface="Arial" charset="0"/>
              <a:buChar char="•"/>
            </a:pPr>
            <a:r>
              <a:rPr lang="gu-IN" sz="3600" dirty="0"/>
              <a:t>સંયુક્ત રાષ્ટ્રોના સંવાદદાતા દ્વારા એવું જણાવવામાં આવ્યું છે કે મનોવૈજ્ઞાનિક વિકલાંગતા ધરાવતા લોકો ઉપર વપરાતા એકાંત અને નિયંત્રણનું </a:t>
            </a:r>
            <a:r>
              <a:rPr lang="gu-IN" sz="3600" b="1" dirty="0"/>
              <a:t>ઉપચાર-સંબંધી કોઇ પ્રમાણ નથી</a:t>
            </a:r>
            <a:r>
              <a:rPr lang="gu-IN" sz="3600" dirty="0"/>
              <a:t> અને લાંબા સમય સુધી એકાંત અને નિયંત્રણના વપરાશથી </a:t>
            </a:r>
            <a:r>
              <a:rPr lang="gu-IN" sz="3600" b="1" dirty="0"/>
              <a:t>ત્રાસ અને દુર્વ્યવહારમાંથી મુક્ત રહેવાના અધિકારોનું ઉલ્લંઘન થઇ શકે છે.</a:t>
            </a:r>
            <a:r>
              <a:rPr lang="gu-IN" sz="3600" dirty="0"/>
              <a:t>  તેમણે આવી પ્રથાઓ ઉપર સંપૂર્ણ પ્રતિબંધ લાદવાની ઘોષણા કરી છે.</a:t>
            </a:r>
            <a:r>
              <a:rPr lang="gu-IN" dirty="0"/>
              <a:t> </a:t>
            </a:r>
            <a:endParaRPr lang="fr-FR" dirty="0"/>
          </a:p>
          <a:p>
            <a:pPr marL="0" indent="0" algn="just">
              <a:buFont typeface="Arial" charset="0"/>
              <a:buNone/>
            </a:pPr>
            <a:endParaRPr lang="fr-FR" dirty="0"/>
          </a:p>
          <a:p>
            <a:pPr marL="171450" lvl="0" indent="-171450" algn="just">
              <a:buFont typeface="Arial" charset="0"/>
              <a:buChar char="•"/>
            </a:pPr>
            <a:r>
              <a:rPr lang="gu-IN" sz="3600" b="1" dirty="0"/>
              <a:t>ત્રાસમાંથી સ્વતંત્રતાને એટલી બધી અગત્યની ગણવામાં આવી છે કે તેનાં અધિકારોને સંયુક્ત રાષ્ટ્રોની કેટલીક સંધિઓ અને સંમેલનોમાં રક્ષણ આપવામાં આવ્યું </a:t>
            </a:r>
            <a:r>
              <a:rPr lang="gu-IN" sz="3600" b="1" dirty="0" smtClean="0"/>
              <a:t>છે.</a:t>
            </a:r>
            <a:endParaRPr lang="en-GB" sz="3600" b="1" dirty="0" smtClean="0"/>
          </a:p>
          <a:p>
            <a:pPr marL="171450" lvl="0" indent="-171450" algn="just">
              <a:buFont typeface="Arial" charset="0"/>
              <a:buChar char="•"/>
            </a:pPr>
            <a:endParaRPr lang="fr-FR" dirty="0"/>
          </a:p>
          <a:p>
            <a:pPr marL="171450" indent="-171450" algn="just">
              <a:buFont typeface="Arial" charset="0"/>
              <a:buChar char="•"/>
            </a:pPr>
            <a:r>
              <a:rPr lang="gu-IN" dirty="0" smtClean="0"/>
              <a:t>આ </a:t>
            </a:r>
            <a:r>
              <a:rPr lang="gu-IN" dirty="0"/>
              <a:t>સંધિઓ અને સંમેલનોને વિશ્વભરમાં</a:t>
            </a:r>
            <a:r>
              <a:rPr lang="gu-IN" b="1" dirty="0"/>
              <a:t> </a:t>
            </a:r>
            <a:r>
              <a:rPr lang="gu-IN" dirty="0"/>
              <a:t>સરકારોએ વ્યાપક રીતે બહાલી આપી છે,</a:t>
            </a:r>
            <a:r>
              <a:rPr lang="gu-IN" b="1" dirty="0"/>
              <a:t> </a:t>
            </a:r>
            <a:r>
              <a:rPr lang="gu-IN" dirty="0"/>
              <a:t>અને આવી પ્રથાઓને બંધ કરવા માટે સ્પષ્ટપણે તેમણે જવાબદારીઓ લીધી છે.</a:t>
            </a:r>
            <a:endParaRPr lang="en-GB"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20829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21617" y="1988840"/>
            <a:ext cx="8208912" cy="1631216"/>
          </a:xfrm>
          <a:prstGeom prst="rect">
            <a:avLst/>
          </a:prstGeom>
          <a:noFill/>
        </p:spPr>
        <p:txBody>
          <a:bodyPr wrap="square" rtlCol="0">
            <a:spAutoFit/>
          </a:bodyPr>
          <a:lstStyle/>
          <a:p>
            <a:pPr algn="ctr"/>
            <a:r>
              <a:rPr lang="gu-IN" sz="4000" b="1" i="1" dirty="0"/>
              <a:t>કેન્દ્રમાં થતા એકાંત અને નિયંત્રણ વિશેની માન્યતાઓ ને પડકારવી</a:t>
            </a:r>
            <a:endParaRPr lang="en-GB" sz="4000" dirty="0" smtClean="0"/>
          </a:p>
          <a:p>
            <a:pPr algn="ctr"/>
            <a:r>
              <a:rPr lang="gu-IN" sz="2000" dirty="0" smtClean="0"/>
              <a:t>સત્ર અ</a:t>
            </a:r>
            <a:r>
              <a:rPr lang="en-GB" sz="2000" dirty="0" smtClean="0"/>
              <a:t> </a:t>
            </a:r>
            <a:r>
              <a:rPr lang="gu-IN" sz="2000" dirty="0" smtClean="0"/>
              <a:t>–</a:t>
            </a:r>
            <a:r>
              <a:rPr lang="en-GB" sz="2000" dirty="0" smtClean="0"/>
              <a:t> </a:t>
            </a:r>
            <a:r>
              <a:rPr lang="gu-IN" sz="2000" dirty="0" smtClean="0"/>
              <a:t>વિષય 3</a:t>
            </a:r>
            <a:endParaRPr lang="en-GB" sz="2000" dirty="0"/>
          </a:p>
        </p:txBody>
      </p:sp>
    </p:spTree>
    <p:extLst>
      <p:ext uri="{BB962C8B-B14F-4D97-AF65-F5344CB8AC3E}">
        <p14:creationId xmlns:p14="http://schemas.microsoft.com/office/powerpoint/2010/main" val="17334520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54162"/>
          </a:xfrm>
        </p:spPr>
        <p:txBody>
          <a:bodyPr>
            <a:normAutofit/>
          </a:bodyPr>
          <a:lstStyle/>
          <a:p>
            <a:endParaRPr lang="en-GB" dirty="0"/>
          </a:p>
        </p:txBody>
      </p:sp>
      <p:sp>
        <p:nvSpPr>
          <p:cNvPr id="5" name="Rectangle 4"/>
          <p:cNvSpPr/>
          <p:nvPr/>
        </p:nvSpPr>
        <p:spPr>
          <a:xfrm>
            <a:off x="20180" y="2347846"/>
            <a:ext cx="9144000" cy="1152128"/>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81473" y="1722512"/>
            <a:ext cx="8229600" cy="1756792"/>
          </a:xfrm>
        </p:spPr>
        <p:txBody>
          <a:bodyPr/>
          <a:lstStyle/>
          <a:p>
            <a:pPr marL="0" indent="0" algn="ctr">
              <a:buNone/>
            </a:pPr>
            <a:endParaRPr lang="en-GB" dirty="0" smtClean="0"/>
          </a:p>
          <a:p>
            <a:pPr marL="0" indent="0" algn="ctr">
              <a:buNone/>
            </a:pPr>
            <a:r>
              <a:rPr lang="gu-IN" dirty="0" smtClean="0"/>
              <a:t>પ્રસ્તુતિ</a:t>
            </a:r>
            <a:r>
              <a:rPr lang="en-GB" dirty="0" smtClean="0"/>
              <a:t> </a:t>
            </a:r>
            <a:r>
              <a:rPr lang="gu-IN" dirty="0" smtClean="0"/>
              <a:t>૩</a:t>
            </a:r>
            <a:r>
              <a:rPr lang="en-GB" dirty="0" smtClean="0"/>
              <a:t>.</a:t>
            </a:r>
            <a:r>
              <a:rPr lang="gu-IN" dirty="0" smtClean="0"/>
              <a:t>૧</a:t>
            </a:r>
            <a:r>
              <a:rPr lang="en-GB" dirty="0" smtClean="0"/>
              <a:t>:</a:t>
            </a:r>
          </a:p>
          <a:p>
            <a:pPr algn="ctr"/>
            <a:r>
              <a:rPr lang="gu-IN" dirty="0"/>
              <a:t>માનસિક આરોગ્યના ક્ષેત્રે માન્યતાઓને પડકારવું</a:t>
            </a:r>
            <a:endParaRPr lang="en-GB"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2396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9348"/>
            <a:ext cx="8229600" cy="1143000"/>
          </a:xfrm>
        </p:spPr>
        <p:txBody>
          <a:bodyPr>
            <a:normAutofit/>
          </a:bodyPr>
          <a:lstStyle/>
          <a:p>
            <a:r>
              <a:rPr lang="gu-IN" dirty="0" smtClean="0"/>
              <a:t>તમને કેટલો વિશ્વાસ છે?</a:t>
            </a:r>
            <a:endParaRPr lang="en-GB" dirty="0"/>
          </a:p>
        </p:txBody>
      </p:sp>
      <p:sp>
        <p:nvSpPr>
          <p:cNvPr id="3" name="Content Placeholder 2"/>
          <p:cNvSpPr>
            <a:spLocks noGrp="1"/>
          </p:cNvSpPr>
          <p:nvPr>
            <p:ph idx="1"/>
          </p:nvPr>
        </p:nvSpPr>
        <p:spPr>
          <a:xfrm>
            <a:off x="457200" y="1124744"/>
            <a:ext cx="8229600" cy="5001419"/>
          </a:xfrm>
        </p:spPr>
        <p:txBody>
          <a:bodyPr>
            <a:normAutofit/>
          </a:bodyPr>
          <a:lstStyle/>
          <a:p>
            <a:pPr algn="ctr"/>
            <a:endParaRPr lang="en-US" sz="4000" dirty="0" smtClean="0"/>
          </a:p>
          <a:p>
            <a:pPr algn="ctr"/>
            <a:r>
              <a:rPr lang="gu-IN" sz="4000" dirty="0" smtClean="0"/>
              <a:t>એકાંત અને નિયંત્રણ </a:t>
            </a:r>
            <a:r>
              <a:rPr lang="gu-IN" sz="4000" dirty="0" err="1" smtClean="0"/>
              <a:t>વિશેના</a:t>
            </a:r>
            <a:r>
              <a:rPr lang="gu-IN" sz="4000" dirty="0" smtClean="0"/>
              <a:t> તમારા </a:t>
            </a:r>
            <a:r>
              <a:rPr lang="gu-IN" sz="4000" dirty="0" err="1" smtClean="0"/>
              <a:t>જ્ઞાનમાં</a:t>
            </a:r>
            <a:r>
              <a:rPr lang="gu-IN" sz="4000" dirty="0" smtClean="0"/>
              <a:t> તમને કેટલો વિશ્વાસ છે તે ૧ થી ૧૦ સુધી નોંધો.</a:t>
            </a:r>
            <a:endParaRPr lang="en-US" sz="4000" dirty="0" smtClean="0"/>
          </a:p>
          <a:p>
            <a:endParaRPr lang="en-US" sz="2600" dirty="0"/>
          </a:p>
          <a:p>
            <a:pPr marL="1200150" lvl="1" indent="-457200">
              <a:buFont typeface="Arial" panose="020B0604020202020204" pitchFamily="34" charset="0"/>
              <a:buChar char="•"/>
            </a:pPr>
            <a:endParaRPr lang="en-US" sz="24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34164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9348"/>
            <a:ext cx="8229600" cy="1143000"/>
          </a:xfrm>
        </p:spPr>
        <p:txBody>
          <a:bodyPr>
            <a:normAutofit/>
          </a:bodyPr>
          <a:lstStyle/>
          <a:p>
            <a:r>
              <a:rPr lang="gu-IN" dirty="0" err="1" smtClean="0"/>
              <a:t>ડેમોન્સ્ટ્રેશન</a:t>
            </a:r>
            <a:endParaRPr lang="en-GB" dirty="0"/>
          </a:p>
        </p:txBody>
      </p:sp>
      <p:sp>
        <p:nvSpPr>
          <p:cNvPr id="3" name="Content Placeholder 2"/>
          <p:cNvSpPr>
            <a:spLocks noGrp="1"/>
          </p:cNvSpPr>
          <p:nvPr>
            <p:ph idx="1"/>
          </p:nvPr>
        </p:nvSpPr>
        <p:spPr>
          <a:xfrm>
            <a:off x="457200" y="1124744"/>
            <a:ext cx="8229600" cy="5001419"/>
          </a:xfrm>
        </p:spPr>
        <p:txBody>
          <a:bodyPr>
            <a:normAutofit/>
          </a:bodyPr>
          <a:lstStyle/>
          <a:p>
            <a:pPr algn="ctr"/>
            <a:endParaRPr lang="en-US" sz="4000" dirty="0" smtClean="0"/>
          </a:p>
          <a:p>
            <a:pPr algn="ctr"/>
            <a:endParaRPr lang="en-US" sz="4000" dirty="0" smtClean="0"/>
          </a:p>
          <a:p>
            <a:pPr algn="ctr"/>
            <a:r>
              <a:rPr lang="gu-IN" sz="4000" dirty="0" smtClean="0"/>
              <a:t>જો તમને નિયંત્રણમાં મૂકવામાં આવે તો તમને કેવું લાગે?</a:t>
            </a:r>
            <a:endParaRPr lang="en-US" sz="4000" dirty="0" smtClean="0"/>
          </a:p>
          <a:p>
            <a:endParaRPr lang="en-US" sz="2600" dirty="0"/>
          </a:p>
          <a:p>
            <a:pPr marL="1200150" lvl="1" indent="-457200">
              <a:buFont typeface="Arial" panose="020B0604020202020204" pitchFamily="34" charset="0"/>
              <a:buChar char="•"/>
            </a:pPr>
            <a:endParaRPr lang="en-US" sz="24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23062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00808"/>
            <a:ext cx="8229600" cy="4425355"/>
          </a:xfrm>
        </p:spPr>
        <p:txBody>
          <a:bodyPr>
            <a:normAutofit/>
          </a:bodyPr>
          <a:lstStyle/>
          <a:p>
            <a:pPr marL="0" indent="0">
              <a:buNone/>
            </a:pPr>
            <a:r>
              <a:rPr lang="gu-IN" sz="2800" b="1" i="1" dirty="0" smtClean="0"/>
              <a:t>માન્યતા</a:t>
            </a:r>
            <a:r>
              <a:rPr lang="en-GB" sz="2800" b="1" i="1" dirty="0" smtClean="0"/>
              <a:t> </a:t>
            </a:r>
            <a:r>
              <a:rPr lang="gu-IN" sz="2800" b="1" i="1" dirty="0" smtClean="0"/>
              <a:t>૧</a:t>
            </a:r>
            <a:r>
              <a:rPr lang="en-GB" sz="2800" dirty="0" smtClean="0"/>
              <a:t>:</a:t>
            </a:r>
          </a:p>
          <a:p>
            <a:r>
              <a:rPr lang="en-GB" sz="2800" dirty="0"/>
              <a:t>	</a:t>
            </a:r>
            <a:r>
              <a:rPr lang="gu-IN" sz="2800" dirty="0"/>
              <a:t> એકાંત અને નિયંત્રણ રોગનિવારક ઉપચાર છે</a:t>
            </a:r>
            <a:endParaRPr lang="en-GB" sz="2800" dirty="0" smtClean="0"/>
          </a:p>
          <a:p>
            <a:pPr marL="0" indent="0">
              <a:buNone/>
            </a:pPr>
            <a:endParaRPr lang="en-GB" sz="2800" dirty="0" smtClean="0"/>
          </a:p>
          <a:p>
            <a:pPr algn="just"/>
            <a:r>
              <a:rPr lang="gu-IN" sz="2800" b="1" u="sng" dirty="0" smtClean="0"/>
              <a:t>હકીકત</a:t>
            </a:r>
            <a:r>
              <a:rPr lang="en-GB" sz="2800" b="1" u="sng" dirty="0" smtClean="0"/>
              <a:t>: </a:t>
            </a:r>
            <a:r>
              <a:rPr lang="gu-IN" sz="2800" dirty="0"/>
              <a:t>એવું કોઇપણ પુરાવા આધારિત સંશોધન નથી જે એ વિચારને આધાર આપે કે નિયંત્રણ રોગનિવારક ઉપચાર છે</a:t>
            </a:r>
            <a:r>
              <a:rPr lang="en-IN" sz="2800" dirty="0" smtClean="0"/>
              <a:t>.</a:t>
            </a:r>
            <a:r>
              <a:rPr lang="gu-IN" sz="2800" dirty="0" smtClean="0"/>
              <a:t> એકાંત વ્યક્તિની માનસિક </a:t>
            </a:r>
            <a:r>
              <a:rPr lang="gu-IN" sz="2800" dirty="0"/>
              <a:t>સુખાકારી(સ્વસ્થતા) માટે ખૂબ જ નુકસાનકારક હોઇ શકે છે</a:t>
            </a:r>
            <a:r>
              <a:rPr lang="en-IN" sz="2800" dirty="0"/>
              <a:t>.</a:t>
            </a:r>
            <a:r>
              <a:rPr lang="en-IN" dirty="0"/>
              <a:t> </a:t>
            </a:r>
            <a:endParaRPr lang="en-GB" sz="28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p:txBody>
          <a:bodyPr>
            <a:normAutofit fontScale="90000"/>
          </a:bodyPr>
          <a:lstStyle/>
          <a:p>
            <a:r>
              <a:rPr lang="gu-IN" dirty="0"/>
              <a:t>એકાંત અને નિયંત્રણ વિશેની માન્યતાઓ ને પડકારવી</a:t>
            </a:r>
            <a:endParaRPr lang="en-GB" dirty="0"/>
          </a:p>
        </p:txBody>
      </p:sp>
    </p:spTree>
    <p:extLst>
      <p:ext uri="{BB962C8B-B14F-4D97-AF65-F5344CB8AC3E}">
        <p14:creationId xmlns:p14="http://schemas.microsoft.com/office/powerpoint/2010/main" val="35037974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gu-IN" dirty="0"/>
              <a:t>એકાંત અને નિયંત્રણ વિશેની માન્યતાઓ ને પડકારવી</a:t>
            </a:r>
            <a:endParaRPr lang="en-GB" dirty="0"/>
          </a:p>
        </p:txBody>
      </p:sp>
      <p:sp>
        <p:nvSpPr>
          <p:cNvPr id="3" name="Content Placeholder 2"/>
          <p:cNvSpPr>
            <a:spLocks noGrp="1"/>
          </p:cNvSpPr>
          <p:nvPr>
            <p:ph idx="1"/>
          </p:nvPr>
        </p:nvSpPr>
        <p:spPr>
          <a:xfrm>
            <a:off x="457200" y="1700808"/>
            <a:ext cx="8229600" cy="4425355"/>
          </a:xfrm>
        </p:spPr>
        <p:txBody>
          <a:bodyPr>
            <a:normAutofit fontScale="92500" lnSpcReduction="10000"/>
          </a:bodyPr>
          <a:lstStyle/>
          <a:p>
            <a:r>
              <a:rPr lang="gu-IN" sz="2800" b="1" i="1" dirty="0"/>
              <a:t>માન્યતા</a:t>
            </a:r>
            <a:r>
              <a:rPr lang="en-GB" sz="2800" b="1" i="1" dirty="0" smtClean="0"/>
              <a:t> </a:t>
            </a:r>
            <a:r>
              <a:rPr lang="gu-IN" sz="2800" b="1" i="1" dirty="0" smtClean="0"/>
              <a:t>૨</a:t>
            </a:r>
            <a:r>
              <a:rPr lang="en-GB" sz="2800" dirty="0" smtClean="0"/>
              <a:t>:</a:t>
            </a:r>
          </a:p>
          <a:p>
            <a:r>
              <a:rPr lang="en-GB" sz="2800" dirty="0"/>
              <a:t>	</a:t>
            </a:r>
            <a:r>
              <a:rPr lang="gu-IN" b="1" dirty="0"/>
              <a:t> </a:t>
            </a:r>
            <a:r>
              <a:rPr lang="gu-IN" sz="2800" dirty="0"/>
              <a:t>એકાંત અને નિયંત્રણ વ્યક્તિઓને સલામત રાખે છે</a:t>
            </a:r>
            <a:endParaRPr lang="en-GB" sz="2800" dirty="0" smtClean="0"/>
          </a:p>
          <a:p>
            <a:pPr marL="0" indent="0">
              <a:buNone/>
            </a:pPr>
            <a:endParaRPr lang="en-GB" sz="2800" dirty="0" smtClean="0"/>
          </a:p>
          <a:p>
            <a:pPr algn="just"/>
            <a:r>
              <a:rPr lang="gu-IN" sz="2800" b="1" u="sng" dirty="0"/>
              <a:t>હકીકત </a:t>
            </a:r>
            <a:r>
              <a:rPr lang="en-GB" sz="2800" dirty="0" smtClean="0"/>
              <a:t>: </a:t>
            </a:r>
            <a:r>
              <a:rPr lang="gu-IN" sz="3000" dirty="0"/>
              <a:t>એકાંત અને નિયંત્રણ શારીરિક, ભાવનાત્મક અને માનસિક નુકસાન પહોંચાડે છે.  નિયંત્રણના લીધે હાડકાં ટૂટે છે અને મૃત્યુ પણ આવી શકે છે</a:t>
            </a:r>
            <a:r>
              <a:rPr lang="gu-IN" sz="3000" dirty="0" smtClean="0"/>
              <a:t>.</a:t>
            </a:r>
          </a:p>
          <a:p>
            <a:pPr algn="just"/>
            <a:endParaRPr lang="en-GB" sz="3000" dirty="0" smtClean="0"/>
          </a:p>
          <a:p>
            <a:pPr algn="ctr"/>
            <a:r>
              <a:rPr lang="gu-IN" sz="3000" dirty="0" smtClean="0"/>
              <a:t>ધ્યાન </a:t>
            </a:r>
            <a:r>
              <a:rPr lang="gu-IN" sz="3000" dirty="0"/>
              <a:t>રાખોઃ જે તમારા માટે સલામત હોય, બીજા માટે હંમેશા સલામત ન હોય જેને તમે બચાવવાનો પ્રયત્ન કરતા હો</a:t>
            </a:r>
            <a:endParaRPr lang="en-IN" sz="3000" dirty="0"/>
          </a:p>
          <a:p>
            <a:pPr marL="0" indent="0">
              <a:buNone/>
            </a:pPr>
            <a:endParaRPr lang="en-GB" sz="28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71911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gu-IN" dirty="0"/>
              <a:t>એકાંત અને નિયંત્રણ વિશેની માન્યતાઓ ને પડકારવી</a:t>
            </a:r>
            <a:endParaRPr lang="en-GB" dirty="0"/>
          </a:p>
        </p:txBody>
      </p:sp>
      <p:sp>
        <p:nvSpPr>
          <p:cNvPr id="3" name="Content Placeholder 2"/>
          <p:cNvSpPr>
            <a:spLocks noGrp="1"/>
          </p:cNvSpPr>
          <p:nvPr>
            <p:ph idx="1"/>
          </p:nvPr>
        </p:nvSpPr>
        <p:spPr>
          <a:xfrm>
            <a:off x="457200" y="1700808"/>
            <a:ext cx="8229600" cy="4425355"/>
          </a:xfrm>
        </p:spPr>
        <p:txBody>
          <a:bodyPr>
            <a:normAutofit/>
          </a:bodyPr>
          <a:lstStyle/>
          <a:p>
            <a:r>
              <a:rPr lang="gu-IN" sz="2800" b="1" i="1" dirty="0"/>
              <a:t>માન્યતા</a:t>
            </a:r>
            <a:r>
              <a:rPr lang="en-GB" sz="2800" b="1" i="1" dirty="0" smtClean="0"/>
              <a:t> </a:t>
            </a:r>
            <a:r>
              <a:rPr lang="gu-IN" sz="2800" b="1" i="1" dirty="0" smtClean="0"/>
              <a:t>૩</a:t>
            </a:r>
            <a:r>
              <a:rPr lang="en-GB" sz="2800" dirty="0" smtClean="0"/>
              <a:t>:</a:t>
            </a:r>
          </a:p>
          <a:p>
            <a:r>
              <a:rPr lang="en-GB" sz="2800" dirty="0"/>
              <a:t>	</a:t>
            </a:r>
            <a:r>
              <a:rPr lang="gu-IN" b="1" dirty="0"/>
              <a:t> </a:t>
            </a:r>
            <a:r>
              <a:rPr lang="gu-IN" sz="2800" dirty="0"/>
              <a:t>એકાંત અને નિયંત્રણ હિસંક વર્તનને અટકાવે છે</a:t>
            </a:r>
            <a:endParaRPr lang="en-GB" sz="2800" dirty="0" smtClean="0"/>
          </a:p>
          <a:p>
            <a:pPr marL="0" indent="0">
              <a:buNone/>
            </a:pPr>
            <a:endParaRPr lang="en-GB" sz="1400" dirty="0" smtClean="0"/>
          </a:p>
          <a:p>
            <a:pPr lvl="0" algn="just"/>
            <a:r>
              <a:rPr lang="gu-IN" sz="2800" b="1" u="sng" dirty="0"/>
              <a:t>હકીકત </a:t>
            </a:r>
            <a:r>
              <a:rPr lang="en-GB" sz="2800" b="1" u="sng" dirty="0" smtClean="0"/>
              <a:t>:</a:t>
            </a:r>
            <a:r>
              <a:rPr lang="en-GB" sz="2800" dirty="0" smtClean="0"/>
              <a:t> </a:t>
            </a:r>
            <a:r>
              <a:rPr lang="gu-IN" sz="2800" dirty="0"/>
              <a:t>પુરાવાઓ છે કે એકાંત અને નિયંત્રણ હતાશા અને ગુસ્સાની લાગણીઓને વધુ ખરાબ કરી શકે છે, જેના પરિણામરૂપે વર્તન વધુ નુકસાનકારક થઇ જાય છે</a:t>
            </a:r>
            <a:r>
              <a:rPr lang="en-IN" sz="2800" dirty="0"/>
              <a:t>.</a:t>
            </a:r>
            <a:endParaRPr lang="en-GB" sz="28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26691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gu-IN" dirty="0"/>
              <a:t>એકાંત અને નિયંત્રણ વિશેની માન્યતાઓ ને પડકારવી</a:t>
            </a:r>
            <a:endParaRPr lang="en-GB" dirty="0"/>
          </a:p>
        </p:txBody>
      </p:sp>
      <p:sp>
        <p:nvSpPr>
          <p:cNvPr id="3" name="Content Placeholder 2"/>
          <p:cNvSpPr>
            <a:spLocks noGrp="1"/>
          </p:cNvSpPr>
          <p:nvPr>
            <p:ph idx="1"/>
          </p:nvPr>
        </p:nvSpPr>
        <p:spPr>
          <a:xfrm>
            <a:off x="457200" y="1700808"/>
            <a:ext cx="8229600" cy="4425355"/>
          </a:xfrm>
        </p:spPr>
        <p:txBody>
          <a:bodyPr>
            <a:normAutofit/>
          </a:bodyPr>
          <a:lstStyle/>
          <a:p>
            <a:r>
              <a:rPr lang="gu-IN" sz="2800" b="1" i="1" dirty="0"/>
              <a:t>માન્યતા</a:t>
            </a:r>
            <a:r>
              <a:rPr lang="en-GB" sz="2800" b="1" i="1" dirty="0" smtClean="0"/>
              <a:t> </a:t>
            </a:r>
            <a:r>
              <a:rPr lang="gu-IN" sz="2800" b="1" i="1" dirty="0" smtClean="0"/>
              <a:t>૪</a:t>
            </a:r>
            <a:r>
              <a:rPr lang="en-GB" sz="2800" dirty="0" smtClean="0"/>
              <a:t>:</a:t>
            </a:r>
          </a:p>
          <a:p>
            <a:pPr algn="just"/>
            <a:r>
              <a:rPr lang="en-GB" sz="2800" dirty="0"/>
              <a:t>	</a:t>
            </a:r>
            <a:r>
              <a:rPr lang="gu-IN" b="1" dirty="0"/>
              <a:t> </a:t>
            </a:r>
            <a:r>
              <a:rPr lang="gu-IN" sz="2800" b="1" dirty="0"/>
              <a:t>એકાંત અને નિયંત્રણનો ઉપયોગ સજા તરીકે કરવામાં આવતો નથી</a:t>
            </a:r>
            <a:endParaRPr lang="en-GB" sz="2800" dirty="0" smtClean="0"/>
          </a:p>
          <a:p>
            <a:pPr marL="0" indent="0">
              <a:buNone/>
            </a:pPr>
            <a:endParaRPr lang="en-GB" sz="2800" dirty="0" smtClean="0"/>
          </a:p>
          <a:p>
            <a:pPr marL="0" lvl="1" indent="0" algn="just">
              <a:buNone/>
            </a:pPr>
            <a:r>
              <a:rPr lang="gu-IN" b="1" u="sng" dirty="0" smtClean="0"/>
              <a:t>હકીકત</a:t>
            </a:r>
            <a:r>
              <a:rPr lang="en-GB" sz="2800" b="1" u="sng" dirty="0" smtClean="0"/>
              <a:t>:</a:t>
            </a:r>
            <a:r>
              <a:rPr lang="en-GB" sz="2800" dirty="0" smtClean="0"/>
              <a:t> </a:t>
            </a:r>
            <a:r>
              <a:rPr lang="gu-IN" dirty="0"/>
              <a:t>મોટા ભાગના સેવાર્થી(દર્દી)ઓ એકાંત અને નિયંત્રણને સજા તરીકે જોતા હોય છે</a:t>
            </a:r>
            <a:r>
              <a:rPr lang="en-IN" dirty="0"/>
              <a:t>. </a:t>
            </a:r>
            <a:r>
              <a:rPr lang="gu-IN" dirty="0" smtClean="0"/>
              <a:t>(દા.ત</a:t>
            </a:r>
            <a:r>
              <a:rPr lang="gu-IN" dirty="0"/>
              <a:t>. સૂચનો ન અનુસરવા અથવા દવા લેવા માટેના સૂચનોનો અમલ ન </a:t>
            </a:r>
            <a:r>
              <a:rPr lang="gu-IN" dirty="0" smtClean="0"/>
              <a:t>કરવો)</a:t>
            </a:r>
            <a:endParaRPr lang="en-GB" sz="2800" b="1" u="sng" dirty="0" smtClean="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2255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gu-IN" dirty="0"/>
              <a:t>એકાંત અને નિયંત્રણ વિશેની માન્યતાઓ ને પડકારવી</a:t>
            </a:r>
            <a:endParaRPr lang="en-GB" dirty="0"/>
          </a:p>
        </p:txBody>
      </p:sp>
      <p:sp>
        <p:nvSpPr>
          <p:cNvPr id="3" name="Content Placeholder 2"/>
          <p:cNvSpPr>
            <a:spLocks noGrp="1"/>
          </p:cNvSpPr>
          <p:nvPr>
            <p:ph idx="1"/>
          </p:nvPr>
        </p:nvSpPr>
        <p:spPr>
          <a:xfrm>
            <a:off x="457200" y="1622784"/>
            <a:ext cx="8229600" cy="4425355"/>
          </a:xfrm>
        </p:spPr>
        <p:txBody>
          <a:bodyPr>
            <a:normAutofit lnSpcReduction="10000"/>
          </a:bodyPr>
          <a:lstStyle/>
          <a:p>
            <a:r>
              <a:rPr lang="gu-IN" sz="2800" b="1" i="1" dirty="0"/>
              <a:t>માન્યતા</a:t>
            </a:r>
            <a:r>
              <a:rPr lang="en-GB" sz="2800" b="1" i="1" dirty="0" smtClean="0"/>
              <a:t> </a:t>
            </a:r>
            <a:r>
              <a:rPr lang="gu-IN" sz="2800" b="1" i="1" dirty="0" smtClean="0"/>
              <a:t>૫</a:t>
            </a:r>
            <a:r>
              <a:rPr lang="en-GB" sz="2800" dirty="0" smtClean="0"/>
              <a:t>:</a:t>
            </a:r>
          </a:p>
          <a:p>
            <a:pPr algn="just"/>
            <a:r>
              <a:rPr lang="en-GB" sz="2800" dirty="0"/>
              <a:t>	</a:t>
            </a:r>
            <a:r>
              <a:rPr lang="gu-IN" b="1" dirty="0"/>
              <a:t> </a:t>
            </a:r>
            <a:r>
              <a:rPr lang="gu-IN" sz="2800" b="1" dirty="0"/>
              <a:t>કર્મચારીઓ ચોકસાઇપૂર્વક સંભવિત હિંસક પરિસ્થિતિઓને ઓળખી શકે છે</a:t>
            </a:r>
            <a:endParaRPr lang="en-GB" sz="2800" dirty="0" smtClean="0"/>
          </a:p>
          <a:p>
            <a:pPr marL="0" indent="0">
              <a:buNone/>
            </a:pPr>
            <a:endParaRPr lang="en-GB" sz="1400" dirty="0" smtClean="0"/>
          </a:p>
          <a:p>
            <a:pPr lvl="0" algn="just"/>
            <a:r>
              <a:rPr lang="gu-IN" sz="2800" b="1" u="sng" dirty="0" smtClean="0"/>
              <a:t>હકીકત</a:t>
            </a:r>
            <a:r>
              <a:rPr lang="en-GB" sz="2800" b="1" u="sng" dirty="0" smtClean="0"/>
              <a:t>: </a:t>
            </a:r>
            <a:r>
              <a:rPr lang="gu-IN" sz="3000" dirty="0"/>
              <a:t>પુરાવાઓ સબિત કરે છે કે આરોગ્ય કર્મચારીઓ સેવાર્થી(દર્દી)ઓનો ઉશ્કેરાટ, સ્વઃહાનિ, અને બીજાઓને હાનિ પહોંચાડવી અને/અથવા માલસામાનનો નાશ કરવો એ તબીબી સંકેતોનું અર્થઘટન કરી લેતા હોય છે. દર વખતે તેઓ સંભવિત નુકસાનકારક વર્તન માટે સંમત થતાં નથી.</a:t>
            </a:r>
            <a:r>
              <a:rPr lang="en-GB" sz="2800" dirty="0" smtClean="0"/>
              <a:t> </a:t>
            </a:r>
            <a:endParaRPr lang="fr-FR" sz="28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562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gu-IN" sz="2800" b="1" i="1" dirty="0"/>
              <a:t>માન્યતા</a:t>
            </a:r>
            <a:r>
              <a:rPr lang="en-GB" sz="2800" b="1" dirty="0" smtClean="0"/>
              <a:t> </a:t>
            </a:r>
            <a:r>
              <a:rPr lang="gu-IN" sz="2800" b="1" dirty="0" smtClean="0"/>
              <a:t>૬</a:t>
            </a:r>
            <a:r>
              <a:rPr lang="en-GB" sz="2800" b="1" dirty="0" smtClean="0"/>
              <a:t>: </a:t>
            </a:r>
          </a:p>
          <a:p>
            <a:pPr lvl="0" algn="just"/>
            <a:r>
              <a:rPr lang="en-GB" sz="2800" dirty="0"/>
              <a:t>	</a:t>
            </a:r>
            <a:r>
              <a:rPr lang="gu-IN" b="1" dirty="0"/>
              <a:t> </a:t>
            </a:r>
            <a:r>
              <a:rPr lang="gu-IN" sz="2800" b="1" dirty="0"/>
              <a:t>એવા પણ સંજોગો હોય છે, જેમાં એકાંત અને નિયંત્રણનો ઉપયોગ ટાળી શકાય નહીં.</a:t>
            </a:r>
            <a:endParaRPr lang="fr-FR" sz="2800" dirty="0"/>
          </a:p>
          <a:p>
            <a:endParaRPr lang="en-GB" dirty="0"/>
          </a:p>
        </p:txBody>
      </p:sp>
      <p:sp>
        <p:nvSpPr>
          <p:cNvPr id="4" name="Title 1"/>
          <p:cNvSpPr>
            <a:spLocks noGrp="1"/>
          </p:cNvSpPr>
          <p:nvPr>
            <p:ph type="title"/>
          </p:nvPr>
        </p:nvSpPr>
        <p:spPr>
          <a:xfrm>
            <a:off x="457200" y="274638"/>
            <a:ext cx="8229600" cy="1143000"/>
          </a:xfrm>
        </p:spPr>
        <p:txBody>
          <a:bodyPr>
            <a:normAutofit fontScale="90000"/>
          </a:bodyPr>
          <a:lstStyle/>
          <a:p>
            <a:r>
              <a:rPr lang="gu-IN" dirty="0"/>
              <a:t>એકાંત અને નિયંત્રણ વિશેની માન્યતાઓ ને પડકારવી</a:t>
            </a:r>
            <a:endParaRPr lang="en-GB"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5852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212976"/>
            <a:ext cx="8229600" cy="2520280"/>
          </a:xfrm>
        </p:spPr>
        <p:txBody>
          <a:bodyPr/>
          <a:lstStyle/>
          <a:p>
            <a:pPr algn="ctr"/>
            <a:r>
              <a:rPr lang="en-GB" b="1" dirty="0" smtClean="0"/>
              <a:t>“</a:t>
            </a:r>
            <a:r>
              <a:rPr lang="gu-IN" b="1" dirty="0"/>
              <a:t>એવા સંજોગો છે, જેમાં દુરુપયોગ</a:t>
            </a:r>
            <a:r>
              <a:rPr lang="en-IN" b="1" i="1" dirty="0"/>
              <a:t>,</a:t>
            </a:r>
            <a:r>
              <a:rPr lang="gu-IN" b="1" dirty="0"/>
              <a:t> </a:t>
            </a:r>
            <a:endParaRPr lang="en-IN" dirty="0"/>
          </a:p>
          <a:p>
            <a:pPr algn="ctr"/>
            <a:r>
              <a:rPr lang="gu-IN" b="1" dirty="0"/>
              <a:t>ખાસ કરીને એકાંત અને નિયંત્રણનો ઉપયોગ </a:t>
            </a:r>
            <a:endParaRPr lang="en-IN" dirty="0"/>
          </a:p>
          <a:p>
            <a:pPr algn="ctr"/>
            <a:r>
              <a:rPr lang="gu-IN" b="1" dirty="0"/>
              <a:t>ટાળી શકાય નહીં</a:t>
            </a:r>
            <a:r>
              <a:rPr lang="en-GB" b="1" dirty="0" smtClean="0"/>
              <a:t>”</a:t>
            </a:r>
            <a:endParaRPr lang="fr-FR" dirty="0"/>
          </a:p>
        </p:txBody>
      </p:sp>
      <p:sp>
        <p:nvSpPr>
          <p:cNvPr id="4" name="Title 1"/>
          <p:cNvSpPr>
            <a:spLocks noGrp="1"/>
          </p:cNvSpPr>
          <p:nvPr>
            <p:ph type="title"/>
          </p:nvPr>
        </p:nvSpPr>
        <p:spPr>
          <a:xfrm>
            <a:off x="0" y="344064"/>
            <a:ext cx="9144000" cy="2074242"/>
          </a:xfrm>
        </p:spPr>
        <p:txBody>
          <a:bodyPr>
            <a:normAutofit fontScale="90000"/>
          </a:bodyPr>
          <a:lstStyle/>
          <a:p>
            <a:r>
              <a:rPr lang="gu-IN" sz="4000" dirty="0" smtClean="0"/>
              <a:t>અભ્યાસ</a:t>
            </a:r>
            <a:r>
              <a:rPr lang="en-GB" sz="4000" dirty="0" smtClean="0"/>
              <a:t> </a:t>
            </a:r>
            <a:r>
              <a:rPr lang="gu-IN" sz="4000" dirty="0" smtClean="0"/>
              <a:t>૩</a:t>
            </a:r>
            <a:r>
              <a:rPr lang="en-GB" sz="4000" dirty="0" smtClean="0"/>
              <a:t>.</a:t>
            </a:r>
            <a:r>
              <a:rPr lang="gu-IN" sz="4000" dirty="0" smtClean="0"/>
              <a:t>૨</a:t>
            </a:r>
            <a:r>
              <a:rPr lang="en-GB" sz="4000" dirty="0" smtClean="0"/>
              <a:t>:</a:t>
            </a:r>
            <a:r>
              <a:rPr lang="en-GB" dirty="0" smtClean="0"/>
              <a:t/>
            </a:r>
            <a:br>
              <a:rPr lang="en-GB" dirty="0" smtClean="0"/>
            </a:br>
            <a:r>
              <a:rPr lang="gu-IN" sz="4000" i="1" dirty="0"/>
              <a:t>એકાંત અને નિયંત્રણના વપરાશ માટે અપવાદરૂપ સંજોગોને ઉચિત કારણ તરીકે ગણવાની માન્યતાને પડકારવું</a:t>
            </a:r>
            <a:endParaRPr lang="en-GB" sz="4000" i="1" dirty="0"/>
          </a:p>
        </p:txBody>
      </p:sp>
      <p:pic>
        <p:nvPicPr>
          <p:cNvPr id="5"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3768" y="188640"/>
            <a:ext cx="792088" cy="720080"/>
          </a:xfrm>
          <a:prstGeom prst="rect">
            <a:avLst/>
          </a:prstGeom>
          <a:noFill/>
          <a:ln>
            <a:noFill/>
          </a:ln>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46540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764704"/>
            <a:ext cx="8229600" cy="4525963"/>
          </a:xfrm>
        </p:spPr>
        <p:txBody>
          <a:bodyPr>
            <a:normAutofit fontScale="92500" lnSpcReduction="20000"/>
          </a:bodyPr>
          <a:lstStyle/>
          <a:p>
            <a:pPr algn="just">
              <a:buFont typeface="Wingdings" charset="2"/>
              <a:buChar char="Ø"/>
            </a:pPr>
            <a:r>
              <a:rPr lang="gu-IN" dirty="0"/>
              <a:t>આત્યંતિક પરિસ્થિતિઓમાં પણ એકાંત અને નિયંત્રણ ક્યારેય વાજબી હોતા નથી.</a:t>
            </a:r>
            <a:endParaRPr lang="fr-FR" dirty="0"/>
          </a:p>
          <a:p>
            <a:pPr algn="just">
              <a:buFont typeface="Wingdings" charset="2"/>
              <a:buChar char="Ø"/>
            </a:pPr>
            <a:endParaRPr lang="en-GB" dirty="0" smtClean="0"/>
          </a:p>
          <a:p>
            <a:pPr algn="just">
              <a:buFont typeface="Wingdings" charset="2"/>
              <a:buChar char="Ø"/>
            </a:pPr>
            <a:r>
              <a:rPr lang="gu-IN" dirty="0"/>
              <a:t>એકાંત અને નિયંત્રણ હસ્તક્ષેપના છેલ્લા પર્યાય તરીકે પણ નથી.</a:t>
            </a:r>
            <a:r>
              <a:rPr lang="en-GB" dirty="0" smtClean="0"/>
              <a:t> </a:t>
            </a:r>
            <a:endParaRPr lang="fr-FR" dirty="0"/>
          </a:p>
          <a:p>
            <a:pPr algn="just">
              <a:buFont typeface="Wingdings" charset="2"/>
              <a:buChar char="Ø"/>
            </a:pPr>
            <a:endParaRPr lang="fr-FR" dirty="0"/>
          </a:p>
          <a:p>
            <a:pPr algn="just">
              <a:buFont typeface="Wingdings" charset="2"/>
              <a:buChar char="Ø"/>
            </a:pPr>
            <a:r>
              <a:rPr lang="gu-IN" dirty="0"/>
              <a:t>મનોવૈજ્ઞાનિક વિકલાંગતા ધરાવતા વ્યક્તિઓ અને તેમની આસપાસના લોકોની સુખાકારી (સ્વસ્થતા)ના રક્ષણ માટે એકાંત અને નિયંત્રણ સામેના વિકલ્પોની માગણી કરવી </a:t>
            </a:r>
            <a:r>
              <a:rPr lang="gu-IN" dirty="0" smtClean="0"/>
              <a:t>જોઇએ.</a:t>
            </a:r>
            <a:endParaRPr lang="fr-FR" dirty="0"/>
          </a:p>
          <a:p>
            <a:endParaRPr lang="fr-FR"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84237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920429"/>
            <a:ext cx="8229600" cy="4525963"/>
          </a:xfrm>
        </p:spPr>
        <p:txBody>
          <a:bodyPr>
            <a:normAutofit/>
          </a:bodyPr>
          <a:lstStyle/>
          <a:p>
            <a:pPr marL="171450" indent="-171450" algn="just">
              <a:buFont typeface="Wingdings" charset="2"/>
              <a:buChar char="Ø"/>
            </a:pPr>
            <a:r>
              <a:rPr lang="gu-IN" dirty="0"/>
              <a:t>ક્યારેક એકાંત અને નિયંત્રણ સામેના વિકલ્પો શોધવા અશક્ય લાગતા હોય છે, જેથી કેન્દ્રમાં તેનો ઉપયોગ કરવો પડે </a:t>
            </a:r>
            <a:r>
              <a:rPr lang="gu-IN" dirty="0" smtClean="0"/>
              <a:t>છે.</a:t>
            </a:r>
            <a:endParaRPr lang="fr-FR" dirty="0"/>
          </a:p>
          <a:p>
            <a:pPr marL="0" indent="0" algn="just">
              <a:buNone/>
            </a:pPr>
            <a:endParaRPr lang="fr-FR" dirty="0"/>
          </a:p>
          <a:p>
            <a:pPr marL="171450" indent="-171450" algn="just">
              <a:buFont typeface="Wingdings" charset="2"/>
              <a:buChar char="Ø"/>
            </a:pPr>
            <a:r>
              <a:rPr lang="gu-IN" dirty="0"/>
              <a:t>એકાંત અને નિયંત્રણનો ઉપયોગ, કાયમ સારવારની નિષ્ફળતા </a:t>
            </a:r>
            <a:r>
              <a:rPr lang="gu-IN" dirty="0" smtClean="0"/>
              <a:t>છે.</a:t>
            </a:r>
            <a:endParaRPr lang="fr-FR" dirty="0"/>
          </a:p>
          <a:p>
            <a:pPr marL="0" indent="0" algn="just">
              <a:buNone/>
            </a:pPr>
            <a:endParaRPr lang="fr-FR" dirty="0"/>
          </a:p>
          <a:p>
            <a:pPr marL="171450" indent="-171450" algn="just">
              <a:buFont typeface="Wingdings" charset="2"/>
              <a:buChar char="Ø"/>
            </a:pPr>
            <a:r>
              <a:rPr lang="gu-IN" dirty="0"/>
              <a:t>આ નિયમોનો કોઇ અપવાદ </a:t>
            </a:r>
            <a:r>
              <a:rPr lang="gu-IN" dirty="0" smtClean="0"/>
              <a:t>નથી.</a:t>
            </a:r>
            <a:endParaRPr lang="en-GB"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1788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517" y="2232248"/>
            <a:ext cx="9144000" cy="155679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57200" y="2420888"/>
            <a:ext cx="8229600" cy="1642194"/>
          </a:xfrm>
        </p:spPr>
        <p:txBody>
          <a:bodyPr>
            <a:normAutofit/>
          </a:bodyPr>
          <a:lstStyle/>
          <a:p>
            <a:pPr marL="0" indent="0"/>
            <a:r>
              <a:rPr lang="gu-IN" b="1" dirty="0" smtClean="0">
                <a:latin typeface="Cambria" panose="02040503050406030204" pitchFamily="18" charset="0"/>
              </a:rPr>
              <a:t>સત્ર અ</a:t>
            </a:r>
            <a:r>
              <a:rPr lang="en-GB" dirty="0">
                <a:latin typeface="Cambria" panose="02040503050406030204" pitchFamily="18" charset="0"/>
              </a:rPr>
              <a:t/>
            </a:r>
            <a:br>
              <a:rPr lang="en-GB" dirty="0">
                <a:latin typeface="Cambria" panose="02040503050406030204" pitchFamily="18" charset="0"/>
              </a:rPr>
            </a:br>
            <a:endParaRPr lang="en-GB" dirty="0">
              <a:latin typeface="Cambria" panose="02040503050406030204" pitchFamily="18" charset="0"/>
            </a:endParaRPr>
          </a:p>
        </p:txBody>
      </p:sp>
      <p:sp>
        <p:nvSpPr>
          <p:cNvPr id="7" name="TextBox 6"/>
          <p:cNvSpPr txBox="1"/>
          <p:nvPr/>
        </p:nvSpPr>
        <p:spPr>
          <a:xfrm>
            <a:off x="0" y="6581001"/>
            <a:ext cx="7020272" cy="276999"/>
          </a:xfrm>
          <a:prstGeom prst="rect">
            <a:avLst/>
          </a:prstGeom>
          <a:noFill/>
        </p:spPr>
        <p:txBody>
          <a:bodyPr wrap="square" rtlCol="0">
            <a:spAutoFit/>
          </a:bodyPr>
          <a:lstStyle/>
          <a:p>
            <a:r>
              <a:rPr lang="en-GB" sz="1200" dirty="0" smtClean="0"/>
              <a:t>Photos: </a:t>
            </a:r>
            <a:r>
              <a:rPr lang="en-GB" sz="1200" dirty="0"/>
              <a:t>Sylvester </a:t>
            </a:r>
            <a:r>
              <a:rPr lang="en-GB" sz="1200" dirty="0" err="1"/>
              <a:t>Kantontoka</a:t>
            </a:r>
            <a:r>
              <a:rPr lang="en-GB" sz="1200" dirty="0" smtClean="0"/>
              <a:t>; </a:t>
            </a:r>
            <a:r>
              <a:rPr lang="en-GB" sz="1200" dirty="0" err="1"/>
              <a:t>Harrie</a:t>
            </a:r>
            <a:r>
              <a:rPr lang="en-GB" sz="1200" dirty="0"/>
              <a:t> </a:t>
            </a:r>
            <a:r>
              <a:rPr lang="en-GB" sz="1200" dirty="0" err="1"/>
              <a:t>Timmermans</a:t>
            </a:r>
            <a:r>
              <a:rPr lang="en-GB" sz="1200" dirty="0"/>
              <a:t>/Global Initiative on Psychiatry</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Rectangle 5"/>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40893676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919261"/>
            <a:ext cx="8229600" cy="5174035"/>
          </a:xfrm>
        </p:spPr>
        <p:txBody>
          <a:bodyPr>
            <a:noAutofit/>
          </a:bodyPr>
          <a:lstStyle/>
          <a:p>
            <a:pPr marL="171450" indent="-171450" algn="just">
              <a:buFont typeface="Wingdings" charset="2"/>
              <a:buChar char="Ø"/>
            </a:pPr>
            <a:r>
              <a:rPr lang="gu-IN" sz="3600" dirty="0"/>
              <a:t>જરૂરી નથી કે એકાંત અને નિતંત્રણનો ઉપયોગ વ્યક્તિગત નિષ્ફળતા હોય.</a:t>
            </a:r>
            <a:endParaRPr lang="fr-FR" sz="3600" dirty="0"/>
          </a:p>
          <a:p>
            <a:pPr marL="171450" indent="-171450" algn="just">
              <a:buFont typeface="Wingdings" charset="2"/>
              <a:buChar char="Ø"/>
            </a:pPr>
            <a:endParaRPr lang="fr-FR" sz="3600" dirty="0"/>
          </a:p>
          <a:p>
            <a:pPr marL="171450" indent="-171450" algn="just">
              <a:buFont typeface="Wingdings" charset="2"/>
              <a:buChar char="Ø"/>
            </a:pPr>
            <a:r>
              <a:rPr lang="gu-IN" sz="3600" dirty="0"/>
              <a:t>આ સેવાઓની નિષ્ફળતા છે, આખી વ્યવસ્થાની નિષ્ફળતા </a:t>
            </a:r>
            <a:r>
              <a:rPr lang="gu-IN" sz="3600" dirty="0" smtClean="0"/>
              <a:t>છે.</a:t>
            </a:r>
            <a:endParaRPr lang="fr-FR" sz="3600" dirty="0"/>
          </a:p>
          <a:p>
            <a:pPr marL="171450" indent="-171450" algn="just">
              <a:buFont typeface="Wingdings" charset="2"/>
              <a:buChar char="Ø"/>
            </a:pPr>
            <a:endParaRPr lang="fr-FR" sz="3600" dirty="0"/>
          </a:p>
          <a:p>
            <a:pPr marL="171450" indent="-171450" algn="just">
              <a:buFont typeface="Wingdings" charset="2"/>
              <a:buChar char="Ø"/>
            </a:pPr>
            <a:r>
              <a:rPr lang="gu-IN" sz="3600" dirty="0"/>
              <a:t>આરોગ્ય સારવારની પ્રથાઓમાં સેવાઓની નિષ્ફળતા થઈ શકે </a:t>
            </a:r>
            <a:r>
              <a:rPr lang="gu-IN" sz="3600" dirty="0" smtClean="0"/>
              <a:t>છે.</a:t>
            </a:r>
            <a:endParaRPr lang="fr-FR" sz="36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91210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919261"/>
            <a:ext cx="8229600" cy="4525963"/>
          </a:xfrm>
        </p:spPr>
        <p:txBody>
          <a:bodyPr>
            <a:normAutofit fontScale="92500" lnSpcReduction="20000"/>
          </a:bodyPr>
          <a:lstStyle/>
          <a:p>
            <a:pPr marL="171450" indent="-171450" algn="just">
              <a:buFont typeface="Wingdings" charset="2"/>
              <a:buChar char="Ø"/>
            </a:pPr>
            <a:r>
              <a:rPr lang="gu-IN" dirty="0"/>
              <a:t>દરેક નિષ્ફળતાને રક્ષણાત્મક(સેન્ટિનલ) ઘટના તરીકે ગણવી </a:t>
            </a:r>
            <a:r>
              <a:rPr lang="gu-IN" dirty="0" smtClean="0"/>
              <a:t>જોઇએ.</a:t>
            </a:r>
            <a:endParaRPr lang="fr-FR" dirty="0"/>
          </a:p>
          <a:p>
            <a:pPr marL="0" indent="0" algn="just">
              <a:buFont typeface="Wingdings" charset="2"/>
              <a:buNone/>
            </a:pPr>
            <a:endParaRPr lang="fr-FR" dirty="0"/>
          </a:p>
          <a:p>
            <a:pPr marL="171450" indent="-171450" algn="just">
              <a:buFont typeface="Wingdings" charset="2"/>
              <a:buChar char="Ø"/>
            </a:pPr>
            <a:r>
              <a:rPr lang="gu-IN" dirty="0"/>
              <a:t>તે આગામી સમયમાં વધુ સારી રીતે કરવા માટેનું પરિબળ (ટ્રિગર) હોવું </a:t>
            </a:r>
            <a:r>
              <a:rPr lang="gu-IN" dirty="0" smtClean="0"/>
              <a:t>જોઇએ.</a:t>
            </a:r>
            <a:endParaRPr lang="fr-FR" dirty="0"/>
          </a:p>
          <a:p>
            <a:pPr marL="0" indent="0" algn="just">
              <a:buFont typeface="Wingdings" charset="2"/>
              <a:buNone/>
            </a:pPr>
            <a:endParaRPr lang="fr-FR" dirty="0"/>
          </a:p>
          <a:p>
            <a:pPr marL="171450" indent="-171450" algn="just">
              <a:buFont typeface="Wingdings" charset="2"/>
              <a:buChar char="Ø"/>
            </a:pPr>
            <a:r>
              <a:rPr lang="gu-IN" dirty="0"/>
              <a:t>એકાંત અને નિયંત્રણને ટાળવા માટે અમલ કરાતી બધી જ વ્યૂહરચનાઓમાં શું ખોટું થયું છે તે સમજવા માટે સમીક્ષા દ્વારા, કર્મચારીઓને પ્રોત્સાહન આપવું </a:t>
            </a:r>
            <a:r>
              <a:rPr lang="gu-IN" dirty="0" smtClean="0"/>
              <a:t>જોઇએ.</a:t>
            </a:r>
            <a:endParaRPr lang="en-GB"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94802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48680"/>
            <a:ext cx="8229600" cy="5577483"/>
          </a:xfrm>
        </p:spPr>
        <p:txBody>
          <a:bodyPr>
            <a:normAutofit fontScale="70000" lnSpcReduction="20000"/>
          </a:bodyPr>
          <a:lstStyle/>
          <a:p>
            <a:pPr algn="just">
              <a:buFont typeface="Wingdings" charset="2"/>
              <a:buChar char="Ø"/>
            </a:pPr>
            <a:r>
              <a:rPr lang="gu-IN" sz="4300" dirty="0"/>
              <a:t>સમીક્ષાની પ્રક્રિયાના તારણોના સારાંશ માટે, અહેવાલ લખાવવો જોઇએ.</a:t>
            </a:r>
            <a:r>
              <a:rPr lang="en-GB" sz="4100" dirty="0" smtClean="0"/>
              <a:t> </a:t>
            </a:r>
            <a:endParaRPr lang="fr-FR" sz="4100" dirty="0"/>
          </a:p>
          <a:p>
            <a:pPr algn="just">
              <a:buFont typeface="Wingdings" charset="2"/>
              <a:buChar char="Ø"/>
            </a:pPr>
            <a:endParaRPr lang="fr-FR" sz="4100" dirty="0"/>
          </a:p>
          <a:p>
            <a:pPr algn="just">
              <a:buFont typeface="Wingdings" charset="2"/>
              <a:buChar char="Ø"/>
            </a:pPr>
            <a:r>
              <a:rPr lang="gu-IN" sz="4300" dirty="0"/>
              <a:t>કેન્દ્રનાં કર્મચારીઓને</a:t>
            </a:r>
            <a:r>
              <a:rPr lang="en-IN" sz="4300" dirty="0"/>
              <a:t>,</a:t>
            </a:r>
            <a:r>
              <a:rPr lang="gu-IN" sz="4300" dirty="0"/>
              <a:t> પડકારરૂપ પરિસ્થિતિઓનો સામનો કરવા માટેની રીતો સુધારવા </a:t>
            </a:r>
            <a:r>
              <a:rPr lang="gu-IN" sz="4300" dirty="0" smtClean="0"/>
              <a:t>એકત્રિત </a:t>
            </a:r>
            <a:r>
              <a:rPr lang="gu-IN" sz="4300" dirty="0"/>
              <a:t>કરેલી માહિતી તેમનાં માટે ઉપલબ્ધ હોવી જોઇએ.</a:t>
            </a:r>
            <a:r>
              <a:rPr lang="en-GB" sz="4100" dirty="0" smtClean="0"/>
              <a:t> </a:t>
            </a:r>
            <a:endParaRPr lang="fr-FR" sz="4100" dirty="0" smtClean="0"/>
          </a:p>
          <a:p>
            <a:pPr algn="just">
              <a:buFont typeface="Wingdings" charset="2"/>
              <a:buChar char="Ø"/>
            </a:pPr>
            <a:endParaRPr lang="fr-FR" sz="4100" dirty="0"/>
          </a:p>
          <a:p>
            <a:pPr algn="just">
              <a:buFont typeface="Wingdings" charset="2"/>
              <a:buChar char="Ø"/>
            </a:pPr>
            <a:r>
              <a:rPr lang="gu-IN" sz="4300" dirty="0"/>
              <a:t>અહેવાલને કેન્દ્રમાં અને બાહ્ય હિમાયતીઓ સાથે ઉપલબ્ધ(શેર) કરાવવો જોઇએ.</a:t>
            </a:r>
            <a:endParaRPr lang="fr-FR" sz="4300" dirty="0"/>
          </a:p>
          <a:p>
            <a:pPr algn="just">
              <a:buFont typeface="Wingdings" charset="2"/>
              <a:buChar char="Ø"/>
            </a:pPr>
            <a:endParaRPr lang="fr-FR" sz="4100" dirty="0"/>
          </a:p>
          <a:p>
            <a:pPr algn="just">
              <a:buFont typeface="Wingdings" charset="2"/>
              <a:buChar char="Ø"/>
            </a:pPr>
            <a:r>
              <a:rPr lang="gu-IN" sz="4300" dirty="0"/>
              <a:t>તેના પછી, ભવિષ્યમાં સમાન પરિસ્થિતિને કેવી રીતે ટાળવી તે વિશેની ચર્ચા કરવા માટે બધા ભાગીદારો સાથે મુલાકાતની વ્યવસ્થા </a:t>
            </a:r>
            <a:r>
              <a:rPr lang="gu-IN" sz="4300" dirty="0" smtClean="0"/>
              <a:t>ગોઠવવી.</a:t>
            </a:r>
            <a:endParaRPr lang="fr-FR" sz="4300" dirty="0"/>
          </a:p>
          <a:p>
            <a:pPr marL="0" indent="0">
              <a:buNone/>
            </a:pPr>
            <a:endParaRPr lang="en-GB"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66007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Rectangle 3"/>
          <p:cNvSpPr/>
          <p:nvPr/>
        </p:nvSpPr>
        <p:spPr>
          <a:xfrm>
            <a:off x="0" y="2676053"/>
            <a:ext cx="9144000" cy="1152128"/>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57200" y="2647453"/>
            <a:ext cx="8229600" cy="4525963"/>
          </a:xfrm>
        </p:spPr>
        <p:txBody>
          <a:bodyPr/>
          <a:lstStyle/>
          <a:p>
            <a:pPr marL="0" indent="0" algn="ctr">
              <a:buNone/>
            </a:pPr>
            <a:r>
              <a:rPr lang="gu-IN" dirty="0" smtClean="0"/>
              <a:t>પ્રસ્તુતિ</a:t>
            </a:r>
            <a:r>
              <a:rPr lang="en-GB" dirty="0" smtClean="0"/>
              <a:t> </a:t>
            </a:r>
            <a:r>
              <a:rPr lang="gu-IN" dirty="0" smtClean="0"/>
              <a:t>૩</a:t>
            </a:r>
            <a:r>
              <a:rPr lang="en-GB" dirty="0" smtClean="0"/>
              <a:t>.</a:t>
            </a:r>
            <a:r>
              <a:rPr lang="gu-IN" dirty="0" smtClean="0"/>
              <a:t>૪</a:t>
            </a:r>
            <a:r>
              <a:rPr lang="en-GB" dirty="0" smtClean="0"/>
              <a:t>:</a:t>
            </a:r>
          </a:p>
          <a:p>
            <a:pPr algn="ctr"/>
            <a:r>
              <a:rPr lang="gu-IN" dirty="0"/>
              <a:t>સત્રનું તારણ કાઢવું</a:t>
            </a:r>
            <a:endParaRPr lang="en-GB"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76814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97756" y="2492896"/>
            <a:ext cx="8229600" cy="1143000"/>
          </a:xfrm>
        </p:spPr>
        <p:txBody>
          <a:bodyPr>
            <a:normAutofit fontScale="90000"/>
          </a:bodyPr>
          <a:lstStyle/>
          <a:p>
            <a:r>
              <a:rPr lang="gu-IN" dirty="0"/>
              <a:t>તમે આ સત્ર દરમ્યાન શીખ્યા હો, તેવા મહત્વના ૩ મુદ્દાઓ કયા છે</a:t>
            </a:r>
            <a:r>
              <a:rPr lang="en-IN" dirty="0"/>
              <a:t>?</a:t>
            </a:r>
            <a:endParaRPr lang="fr-FR"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2093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gu-IN" dirty="0"/>
              <a:t>પ્રતિબિબીંત પ્રયોગ</a:t>
            </a:r>
            <a:endParaRPr lang="en-GB" dirty="0"/>
          </a:p>
        </p:txBody>
      </p:sp>
      <p:sp>
        <p:nvSpPr>
          <p:cNvPr id="3" name="Espace réservé du contenu 2"/>
          <p:cNvSpPr>
            <a:spLocks noGrp="1"/>
          </p:cNvSpPr>
          <p:nvPr>
            <p:ph idx="1"/>
          </p:nvPr>
        </p:nvSpPr>
        <p:spPr>
          <a:xfrm>
            <a:off x="478920" y="2564904"/>
            <a:ext cx="8229600" cy="1756792"/>
          </a:xfrm>
        </p:spPr>
        <p:txBody>
          <a:bodyPr>
            <a:noAutofit/>
          </a:bodyPr>
          <a:lstStyle/>
          <a:p>
            <a:pPr algn="just"/>
            <a:r>
              <a:rPr lang="gu-IN" dirty="0"/>
              <a:t>એકાંત અને નિયંત્રણ વિશેના તમારા અભિપ્રાયો કઈ રીતે બદલાઇ ગયા છે?  એવા કોઇપણ વિકલ્પો છે જે આપણે એકાંત અને નિયંત્રણના બદલે ઉપયોગમાં લઇ શકીએ?</a:t>
            </a:r>
            <a:endParaRPr lang="fr-FR" dirty="0"/>
          </a:p>
        </p:txBody>
      </p:sp>
      <p:pic>
        <p:nvPicPr>
          <p:cNvPr id="5" name="Pictur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419708"/>
            <a:ext cx="996876" cy="852859"/>
          </a:xfrm>
          <a:prstGeom prst="rect">
            <a:avLst/>
          </a:prstGeom>
          <a:noFill/>
          <a:ln>
            <a:noFill/>
          </a:ln>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65204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Rectangle 3"/>
          <p:cNvSpPr/>
          <p:nvPr/>
        </p:nvSpPr>
        <p:spPr>
          <a:xfrm>
            <a:off x="17352" y="2754262"/>
            <a:ext cx="9144000" cy="64807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p:txBody>
          <a:bodyPr/>
          <a:lstStyle/>
          <a:p>
            <a:pPr marL="0" indent="0">
              <a:buNone/>
            </a:pPr>
            <a:endParaRPr lang="en-GB" dirty="0" smtClean="0"/>
          </a:p>
          <a:p>
            <a:pPr marL="0" indent="0">
              <a:buNone/>
            </a:pPr>
            <a:endParaRPr lang="en-GB" dirty="0"/>
          </a:p>
          <a:p>
            <a:pPr marL="0" indent="0" algn="ctr">
              <a:buNone/>
            </a:pPr>
            <a:r>
              <a:rPr lang="gu-IN" dirty="0" smtClean="0">
                <a:latin typeface="Cambria" panose="02040503050406030204" pitchFamily="18" charset="0"/>
              </a:rPr>
              <a:t>સત્ર ની સમાપ્તિ (અ)</a:t>
            </a:r>
            <a:endParaRPr lang="en-GB" dirty="0">
              <a:latin typeface="Cambria" panose="02040503050406030204" pitchFamily="18"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75838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352" y="2160240"/>
            <a:ext cx="9144000" cy="184482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57200" y="2434878"/>
            <a:ext cx="8229600" cy="1786210"/>
          </a:xfrm>
        </p:spPr>
        <p:txBody>
          <a:bodyPr>
            <a:normAutofit fontScale="90000"/>
          </a:bodyPr>
          <a:lstStyle/>
          <a:p>
            <a:pPr marL="0" indent="0"/>
            <a:r>
              <a:rPr lang="gu-IN" b="1" dirty="0" smtClean="0">
                <a:latin typeface="Cambria" panose="02040503050406030204" pitchFamily="18" charset="0"/>
              </a:rPr>
              <a:t>સત્ર બ</a:t>
            </a:r>
            <a:r>
              <a:rPr lang="en-GB" b="1" dirty="0" smtClean="0">
                <a:latin typeface="Cambria" panose="02040503050406030204" pitchFamily="18" charset="0"/>
              </a:rPr>
              <a:t>:</a:t>
            </a:r>
            <a:r>
              <a:rPr lang="en-GB" dirty="0">
                <a:latin typeface="Cambria" panose="02040503050406030204" pitchFamily="18" charset="0"/>
              </a:rPr>
              <a:t/>
            </a:r>
            <a:br>
              <a:rPr lang="en-GB" dirty="0">
                <a:latin typeface="Cambria" panose="02040503050406030204" pitchFamily="18" charset="0"/>
              </a:rPr>
            </a:br>
            <a:r>
              <a:rPr lang="gu-IN" dirty="0"/>
              <a:t>એકાંત અને નિયંત્રણ સામેના વિકલ્પો</a:t>
            </a:r>
            <a:r>
              <a:rPr lang="en-GB" dirty="0"/>
              <a:t/>
            </a:r>
            <a:br>
              <a:rPr lang="en-GB" dirty="0"/>
            </a:br>
            <a:endParaRPr lang="en-GB"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86871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521617" y="1988840"/>
            <a:ext cx="8208912" cy="1631216"/>
          </a:xfrm>
          <a:prstGeom prst="rect">
            <a:avLst/>
          </a:prstGeom>
          <a:noFill/>
        </p:spPr>
        <p:txBody>
          <a:bodyPr wrap="square" rtlCol="0">
            <a:spAutoFit/>
          </a:bodyPr>
          <a:lstStyle/>
          <a:p>
            <a:pPr algn="ctr"/>
            <a:r>
              <a:rPr lang="en-IN" sz="4000" i="1" dirty="0"/>
              <a:t> </a:t>
            </a:r>
            <a:r>
              <a:rPr lang="gu-IN" sz="4000" b="1" dirty="0"/>
              <a:t>એકાંત અને નિયંત્રણ સામેના વિકલ્પોની ઝાંખી</a:t>
            </a:r>
            <a:r>
              <a:rPr lang="en-GB" sz="4000" dirty="0" smtClean="0"/>
              <a:t> </a:t>
            </a:r>
          </a:p>
          <a:p>
            <a:pPr algn="ctr"/>
            <a:r>
              <a:rPr lang="gu-IN" sz="2000" dirty="0" smtClean="0"/>
              <a:t>સત્ર બ</a:t>
            </a:r>
            <a:r>
              <a:rPr lang="en-GB" sz="2000" dirty="0" smtClean="0"/>
              <a:t> – </a:t>
            </a:r>
            <a:r>
              <a:rPr lang="gu-IN" sz="2000" dirty="0" smtClean="0"/>
              <a:t>વિષય ૧</a:t>
            </a:r>
            <a:endParaRPr lang="en-GB" sz="20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57861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u-IN" dirty="0" err="1" smtClean="0"/>
              <a:t>રી-વ્યુ</a:t>
            </a:r>
            <a:endParaRPr lang="en-GB" dirty="0"/>
          </a:p>
        </p:txBody>
      </p:sp>
      <p:sp>
        <p:nvSpPr>
          <p:cNvPr id="3" name="Content Placeholder 2"/>
          <p:cNvSpPr>
            <a:spLocks noGrp="1"/>
          </p:cNvSpPr>
          <p:nvPr>
            <p:ph idx="1"/>
          </p:nvPr>
        </p:nvSpPr>
        <p:spPr>
          <a:xfrm>
            <a:off x="179512" y="1268760"/>
            <a:ext cx="8470156" cy="4824536"/>
          </a:xfrm>
        </p:spPr>
        <p:txBody>
          <a:bodyPr>
            <a:noAutofit/>
          </a:bodyPr>
          <a:lstStyle/>
          <a:p>
            <a:pPr marL="171450" lvl="0" indent="-171450">
              <a:buFont typeface="Wingdings" charset="2"/>
              <a:buChar char="Ø"/>
            </a:pPr>
            <a:r>
              <a:rPr lang="gu-IN" sz="2400" dirty="0" smtClean="0"/>
              <a:t>એકાંત અને </a:t>
            </a:r>
            <a:r>
              <a:rPr lang="gu-IN" sz="2400" dirty="0" err="1" smtClean="0"/>
              <a:t>નિયંત્રણના</a:t>
            </a:r>
            <a:r>
              <a:rPr lang="gu-IN" sz="2400" dirty="0" smtClean="0"/>
              <a:t> પ્રકાર</a:t>
            </a:r>
            <a:endParaRPr lang="fr-FR" sz="2400" dirty="0"/>
          </a:p>
          <a:p>
            <a:pPr marL="628650" lvl="1" indent="-171450">
              <a:buFont typeface="Arial" charset="0"/>
              <a:buChar char="•"/>
            </a:pPr>
            <a:r>
              <a:rPr lang="gu-IN" sz="2400" dirty="0" smtClean="0"/>
              <a:t>એકાંત,</a:t>
            </a:r>
            <a:endParaRPr lang="fr-FR" sz="2400" dirty="0"/>
          </a:p>
          <a:p>
            <a:pPr marL="628650" lvl="1" indent="-171450">
              <a:buFont typeface="Arial" charset="0"/>
              <a:buChar char="•"/>
            </a:pPr>
            <a:r>
              <a:rPr lang="gu-IN" sz="2400" dirty="0" smtClean="0"/>
              <a:t>નિયંત્રણ(શારીરિક/</a:t>
            </a:r>
            <a:r>
              <a:rPr lang="gu-IN" sz="2400" dirty="0" err="1" smtClean="0"/>
              <a:t>મીકેનીકલ</a:t>
            </a:r>
            <a:r>
              <a:rPr lang="gu-IN" sz="2400" dirty="0" smtClean="0"/>
              <a:t>)</a:t>
            </a:r>
            <a:r>
              <a:rPr lang="en-GB" sz="2400" dirty="0" smtClean="0"/>
              <a:t> </a:t>
            </a:r>
            <a:r>
              <a:rPr lang="en-GB" sz="2400" dirty="0"/>
              <a:t>(Physical/Mechanical)</a:t>
            </a:r>
            <a:endParaRPr lang="fr-FR" sz="2400" dirty="0"/>
          </a:p>
          <a:p>
            <a:pPr marL="628650" lvl="1" indent="-171450">
              <a:buFont typeface="Arial" charset="0"/>
              <a:buChar char="•"/>
            </a:pPr>
            <a:r>
              <a:rPr lang="gu-IN" sz="2400" dirty="0" smtClean="0"/>
              <a:t>નિયંત્રણ (કેમિકલ)</a:t>
            </a:r>
            <a:endParaRPr lang="en-GB" sz="2400" dirty="0"/>
          </a:p>
          <a:p>
            <a:pPr marL="628650" lvl="1" indent="-171450">
              <a:buFont typeface="Arial" charset="0"/>
              <a:buChar char="•"/>
            </a:pPr>
            <a:endParaRPr lang="fr-FR" sz="2400" dirty="0"/>
          </a:p>
          <a:p>
            <a:pPr marL="171450" lvl="0" indent="-171450">
              <a:buFont typeface="Wingdings" charset="2"/>
              <a:buChar char="Ø"/>
            </a:pPr>
            <a:r>
              <a:rPr lang="gu-IN" sz="2400" dirty="0"/>
              <a:t>એકાંત અને </a:t>
            </a:r>
            <a:r>
              <a:rPr lang="gu-IN" sz="2400" dirty="0" smtClean="0"/>
              <a:t>નિયંત્રણ એ </a:t>
            </a:r>
            <a:r>
              <a:rPr lang="gu-IN" sz="2400" dirty="0" err="1" smtClean="0"/>
              <a:t>આઘાતજનક</a:t>
            </a:r>
            <a:r>
              <a:rPr lang="gu-IN" sz="2400" dirty="0" smtClean="0"/>
              <a:t> હોય છે અને તેની સેવાર્થી અને સ્ટાફ પર નકારાત્મક અસર હોય છે.</a:t>
            </a:r>
            <a:endParaRPr lang="fr-FR" sz="2400" dirty="0"/>
          </a:p>
          <a:p>
            <a:pPr marL="171450" lvl="0" indent="-171450">
              <a:buFont typeface="Wingdings" charset="2"/>
              <a:buChar char="Ø"/>
            </a:pPr>
            <a:r>
              <a:rPr lang="gu-IN" sz="2400" dirty="0"/>
              <a:t>એકાંત અને </a:t>
            </a:r>
            <a:r>
              <a:rPr lang="gu-IN" sz="2400" dirty="0" smtClean="0"/>
              <a:t>નિયંત્રણ </a:t>
            </a:r>
            <a:r>
              <a:rPr lang="gu-IN" sz="2400" dirty="0" err="1" smtClean="0"/>
              <a:t>સેવાર્થીની</a:t>
            </a:r>
            <a:r>
              <a:rPr lang="gu-IN" sz="2400" dirty="0" smtClean="0"/>
              <a:t> </a:t>
            </a:r>
            <a:r>
              <a:rPr lang="gu-IN" sz="2400" dirty="0" err="1" smtClean="0"/>
              <a:t>રીકવરીમાં</a:t>
            </a:r>
            <a:r>
              <a:rPr lang="gu-IN" sz="2400" dirty="0" smtClean="0"/>
              <a:t> અડચણ ઊભી કરે છે.</a:t>
            </a:r>
            <a:endParaRPr lang="fr-FR" sz="2400" dirty="0"/>
          </a:p>
          <a:p>
            <a:pPr marL="171450" lvl="0" indent="-171450">
              <a:buFont typeface="Wingdings" charset="2"/>
              <a:buChar char="Ø"/>
            </a:pPr>
            <a:r>
              <a:rPr lang="gu-IN" sz="2400" dirty="0"/>
              <a:t>એકાંત અને </a:t>
            </a:r>
            <a:r>
              <a:rPr lang="gu-IN" sz="2400" dirty="0" smtClean="0"/>
              <a:t>નિયંત્રણને કારણે ઈજા, માનસિક આઘાત અને મૃત્યુ </a:t>
            </a:r>
            <a:r>
              <a:rPr lang="gu-IN" sz="2400" dirty="0" err="1" smtClean="0"/>
              <a:t>પરિણમી</a:t>
            </a:r>
            <a:r>
              <a:rPr lang="gu-IN" sz="2400" dirty="0" smtClean="0"/>
              <a:t> શકે છે.</a:t>
            </a:r>
          </a:p>
          <a:p>
            <a:pPr marL="171450" lvl="0" indent="-171450">
              <a:buFont typeface="Wingdings" charset="2"/>
              <a:buChar char="Ø"/>
            </a:pPr>
            <a:r>
              <a:rPr lang="gu-IN" sz="2400" dirty="0"/>
              <a:t>એકાંત અને </a:t>
            </a:r>
            <a:r>
              <a:rPr lang="gu-IN" sz="2400" dirty="0" smtClean="0"/>
              <a:t>નિયંત્રણનો વપરાશ એ સેવા/</a:t>
            </a:r>
            <a:r>
              <a:rPr lang="gu-IN" sz="2400" dirty="0" err="1" smtClean="0"/>
              <a:t>સીસ્ટમની</a:t>
            </a:r>
            <a:r>
              <a:rPr lang="gu-IN" sz="2400" dirty="0" smtClean="0"/>
              <a:t> સદંતર નિષ્ફળતા છે</a:t>
            </a:r>
            <a:endParaRPr lang="fr-FR" sz="24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27296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9348"/>
            <a:ext cx="8229600" cy="1143000"/>
          </a:xfrm>
        </p:spPr>
        <p:txBody>
          <a:bodyPr>
            <a:normAutofit/>
          </a:bodyPr>
          <a:lstStyle/>
          <a:p>
            <a:r>
              <a:rPr lang="gu-IN" dirty="0"/>
              <a:t>ઇરવાડીમાં આગ લાગવાનો બનાવ</a:t>
            </a:r>
            <a:endParaRPr lang="en-GB" dirty="0"/>
          </a:p>
        </p:txBody>
      </p:sp>
      <p:sp>
        <p:nvSpPr>
          <p:cNvPr id="3" name="Content Placeholder 2"/>
          <p:cNvSpPr>
            <a:spLocks noGrp="1"/>
          </p:cNvSpPr>
          <p:nvPr>
            <p:ph idx="1"/>
          </p:nvPr>
        </p:nvSpPr>
        <p:spPr>
          <a:xfrm>
            <a:off x="457200" y="1124744"/>
            <a:ext cx="8229600" cy="5001419"/>
          </a:xfrm>
        </p:spPr>
        <p:txBody>
          <a:bodyPr>
            <a:normAutofit/>
          </a:bodyPr>
          <a:lstStyle/>
          <a:p>
            <a:r>
              <a:rPr lang="gu-IN" sz="2800" dirty="0"/>
              <a:t>૬ ઓગષ્ટ ૨૦૦૧</a:t>
            </a:r>
            <a:endParaRPr lang="en-GB" sz="2800" dirty="0" smtClean="0"/>
          </a:p>
          <a:p>
            <a:r>
              <a:rPr lang="gu-IN" sz="2800" dirty="0"/>
              <a:t>રામનાથનપુરમ, તામિલનાડુ, ભારત</a:t>
            </a:r>
            <a:endParaRPr lang="en-GB" sz="2800" dirty="0" smtClean="0"/>
          </a:p>
          <a:p>
            <a:r>
              <a:rPr lang="gu-IN" sz="2800" dirty="0"/>
              <a:t>ઓછામાં ઓછા ૨૫ વ્યક્તિઓનાં મૃત્યુ</a:t>
            </a:r>
            <a:endParaRPr lang="en-GB" sz="2800" dirty="0" smtClean="0"/>
          </a:p>
          <a:p>
            <a:pPr algn="just"/>
            <a:r>
              <a:rPr lang="gu-IN" sz="2800" dirty="0"/>
              <a:t>જ્યારે આગ લાગી ત્યારે બધાજ સેવાર્થી(દર્દી)ઓ જીવતા સળગી ગયા હતાં કારણ કે તેમને નિયંત્રણમાં(બાંધીને) રાખવામાં આવ્યા હતાં</a:t>
            </a:r>
            <a:endParaRPr lang="en-GB" sz="28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http://upload.wikimedia.org/wikipedia/en/4/4b/Erwadi_Fir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896" y="3623155"/>
            <a:ext cx="4358504" cy="291148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6165304"/>
            <a:ext cx="2438350" cy="369332"/>
          </a:xfrm>
          <a:prstGeom prst="rect">
            <a:avLst/>
          </a:prstGeom>
          <a:noFill/>
        </p:spPr>
        <p:txBody>
          <a:bodyPr wrap="square" rtlCol="0">
            <a:spAutoFit/>
          </a:bodyPr>
          <a:lstStyle/>
          <a:p>
            <a:r>
              <a:rPr lang="en-GB" sz="900" dirty="0" smtClean="0"/>
              <a:t>Photo</a:t>
            </a:r>
            <a:r>
              <a:rPr lang="en-GB" sz="900" dirty="0"/>
              <a:t>: K. </a:t>
            </a:r>
            <a:r>
              <a:rPr lang="en-GB" sz="900" dirty="0" err="1" smtClean="0"/>
              <a:t>Ganesan</a:t>
            </a:r>
            <a:endParaRPr lang="en-GB" sz="900" dirty="0" smtClean="0"/>
          </a:p>
          <a:p>
            <a:r>
              <a:rPr lang="en-GB" sz="900" dirty="0" smtClean="0"/>
              <a:t>Permission requested but not received yet</a:t>
            </a:r>
            <a:endParaRPr lang="en-GB" sz="900" dirty="0"/>
          </a:p>
        </p:txBody>
      </p:sp>
    </p:spTree>
    <p:extLst>
      <p:ext uri="{BB962C8B-B14F-4D97-AF65-F5344CB8AC3E}">
        <p14:creationId xmlns:p14="http://schemas.microsoft.com/office/powerpoint/2010/main" val="17821514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u-IN" dirty="0" err="1" smtClean="0"/>
              <a:t>રી</a:t>
            </a:r>
            <a:r>
              <a:rPr lang="gu-IN" dirty="0" smtClean="0"/>
              <a:t> </a:t>
            </a:r>
            <a:r>
              <a:rPr lang="gu-IN" dirty="0" err="1" smtClean="0"/>
              <a:t>કેપ</a:t>
            </a:r>
            <a:endParaRPr lang="en-IN" dirty="0"/>
          </a:p>
        </p:txBody>
      </p:sp>
      <p:sp>
        <p:nvSpPr>
          <p:cNvPr id="3" name="Content Placeholder 2"/>
          <p:cNvSpPr>
            <a:spLocks noGrp="1"/>
          </p:cNvSpPr>
          <p:nvPr>
            <p:ph idx="1"/>
          </p:nvPr>
        </p:nvSpPr>
        <p:spPr/>
        <p:txBody>
          <a:bodyPr/>
          <a:lstStyle/>
          <a:p>
            <a:r>
              <a:rPr lang="gu-IN" dirty="0" smtClean="0"/>
              <a:t>એકાંત અને નિયંત્રણ માટેનો તમારો અભિપ્રાય કેવી રીતે </a:t>
            </a:r>
            <a:r>
              <a:rPr lang="gu-IN" dirty="0" err="1" smtClean="0"/>
              <a:t>બદલાયો</a:t>
            </a:r>
            <a:r>
              <a:rPr lang="gu-IN" dirty="0" smtClean="0"/>
              <a:t>? શું </a:t>
            </a:r>
            <a:r>
              <a:rPr lang="gu-IN" dirty="0"/>
              <a:t>એકાંત અને </a:t>
            </a:r>
            <a:r>
              <a:rPr lang="gu-IN" dirty="0" err="1" smtClean="0"/>
              <a:t>નિયંત્રણના</a:t>
            </a:r>
            <a:r>
              <a:rPr lang="gu-IN" dirty="0" smtClean="0"/>
              <a:t> બદલામાં વાપરી શકાય તેવો કોઈ અન્ય </a:t>
            </a:r>
            <a:r>
              <a:rPr lang="gu-IN" dirty="0" err="1" smtClean="0"/>
              <a:t>વિકલ્પો</a:t>
            </a:r>
            <a:r>
              <a:rPr lang="gu-IN" dirty="0" smtClean="0"/>
              <a:t> છે? </a:t>
            </a:r>
            <a:endParaRPr lang="en-IN" dirty="0"/>
          </a:p>
        </p:txBody>
      </p:sp>
    </p:spTree>
    <p:extLst>
      <p:ext uri="{BB962C8B-B14F-4D97-AF65-F5344CB8AC3E}">
        <p14:creationId xmlns:p14="http://schemas.microsoft.com/office/powerpoint/2010/main" val="41119010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u-IN" dirty="0" err="1"/>
              <a:t>શીખવાના</a:t>
            </a:r>
            <a:r>
              <a:rPr lang="gu-IN" dirty="0"/>
              <a:t> </a:t>
            </a:r>
            <a:r>
              <a:rPr lang="gu-IN" dirty="0" err="1"/>
              <a:t>મુદ્દાનું</a:t>
            </a:r>
            <a:r>
              <a:rPr lang="gu-IN" dirty="0"/>
              <a:t> </a:t>
            </a:r>
            <a:r>
              <a:rPr lang="gu-IN" dirty="0" err="1" smtClean="0"/>
              <a:t>રી</a:t>
            </a:r>
            <a:r>
              <a:rPr lang="gu-IN" dirty="0" smtClean="0"/>
              <a:t> </a:t>
            </a:r>
            <a:r>
              <a:rPr lang="gu-IN" dirty="0" err="1" smtClean="0"/>
              <a:t>કેપ</a:t>
            </a:r>
            <a:r>
              <a:rPr lang="gu-IN" dirty="0" smtClean="0"/>
              <a:t>:</a:t>
            </a:r>
            <a:endParaRPr lang="en-IN" dirty="0"/>
          </a:p>
        </p:txBody>
      </p:sp>
      <p:sp>
        <p:nvSpPr>
          <p:cNvPr id="3" name="Content Placeholder 2"/>
          <p:cNvSpPr>
            <a:spLocks noGrp="1"/>
          </p:cNvSpPr>
          <p:nvPr>
            <p:ph idx="1"/>
          </p:nvPr>
        </p:nvSpPr>
        <p:spPr/>
        <p:txBody>
          <a:bodyPr>
            <a:normAutofit fontScale="92500" lnSpcReduction="20000"/>
          </a:bodyPr>
          <a:lstStyle/>
          <a:p>
            <a:r>
              <a:rPr lang="gu-IN" sz="2800" b="1" dirty="0"/>
              <a:t>ટ્રેનિંગ લેનાર:</a:t>
            </a:r>
            <a:endParaRPr lang="en-US" sz="2800" b="1" dirty="0"/>
          </a:p>
          <a:p>
            <a:pPr marL="457200" lvl="0" indent="-457200">
              <a:buFont typeface="Arial" panose="020B0604020202020204" pitchFamily="34" charset="0"/>
              <a:buChar char="•"/>
            </a:pPr>
            <a:r>
              <a:rPr lang="gu-IN" sz="2600" dirty="0"/>
              <a:t>એકાંત અને નિયંત્રણ શું છે અને તેની અસરો શું છે? તે સમજી શકશે</a:t>
            </a:r>
            <a:endParaRPr lang="en-GB" sz="2600" dirty="0"/>
          </a:p>
          <a:p>
            <a:pPr marL="457200" lvl="0" indent="-457200">
              <a:buFont typeface="Arial" panose="020B0604020202020204" pitchFamily="34" charset="0"/>
              <a:buChar char="•"/>
            </a:pPr>
            <a:r>
              <a:rPr lang="gu-IN" sz="2600" dirty="0"/>
              <a:t>એકાંત અને નિયંત્રણ  વિશેની </a:t>
            </a:r>
            <a:r>
              <a:rPr lang="gu-IN" sz="2600" dirty="0" err="1"/>
              <a:t>માન્યતાને</a:t>
            </a:r>
            <a:r>
              <a:rPr lang="gu-IN" sz="2600" dirty="0"/>
              <a:t> પડકાર આપી શકશે</a:t>
            </a:r>
            <a:endParaRPr lang="en-IN" sz="2600" dirty="0"/>
          </a:p>
          <a:p>
            <a:pPr marL="457200" lvl="0" indent="-457200">
              <a:buFont typeface="Arial" panose="020B0604020202020204" pitchFamily="34" charset="0"/>
              <a:buChar char="•"/>
            </a:pPr>
            <a:r>
              <a:rPr lang="gu-IN" sz="2600" dirty="0" err="1"/>
              <a:t>કટોકટીની</a:t>
            </a:r>
            <a:r>
              <a:rPr lang="gu-IN" sz="2600" dirty="0"/>
              <a:t> પરિસ્થિતિને </a:t>
            </a:r>
            <a:r>
              <a:rPr lang="gu-IN" sz="2600" dirty="0" err="1"/>
              <a:t>સંભાળવા</a:t>
            </a:r>
            <a:r>
              <a:rPr lang="gu-IN" sz="2600" dirty="0"/>
              <a:t> માટેની વિવિધ </a:t>
            </a:r>
            <a:r>
              <a:rPr lang="gu-IN" sz="2600" dirty="0" err="1"/>
              <a:t>પદ્ધતિઓને</a:t>
            </a:r>
            <a:r>
              <a:rPr lang="gu-IN" sz="2600" dirty="0"/>
              <a:t> સમજી શકશે અને તેનો અમલ કરી શકશે. જેમ કે</a:t>
            </a:r>
            <a:r>
              <a:rPr lang="en-IN" sz="2600" dirty="0"/>
              <a:t>:</a:t>
            </a:r>
          </a:p>
          <a:p>
            <a:pPr marL="1200150" lvl="1" indent="-457200">
              <a:buFont typeface="Arial" panose="020B0604020202020204" pitchFamily="34" charset="0"/>
              <a:buChar char="•"/>
            </a:pPr>
            <a:r>
              <a:rPr lang="gu-IN" sz="2600" dirty="0" err="1"/>
              <a:t>કોમ્યુનીકેશન</a:t>
            </a:r>
            <a:r>
              <a:rPr lang="gu-IN" sz="2600" dirty="0"/>
              <a:t> </a:t>
            </a:r>
            <a:r>
              <a:rPr lang="gu-IN" sz="2600" dirty="0" err="1"/>
              <a:t>સ્ટ્રેટેજી</a:t>
            </a:r>
            <a:r>
              <a:rPr lang="gu-IN" sz="2600" dirty="0"/>
              <a:t> (વાતચીત કરવાની પદ્ધતિ)</a:t>
            </a:r>
            <a:endParaRPr lang="en-US" sz="2600" dirty="0"/>
          </a:p>
          <a:p>
            <a:pPr marL="1200150" lvl="1" indent="-457200">
              <a:buFont typeface="Arial" panose="020B0604020202020204" pitchFamily="34" charset="0"/>
              <a:buChar char="•"/>
            </a:pPr>
            <a:r>
              <a:rPr lang="gu-IN" sz="2600" dirty="0" err="1"/>
              <a:t>ઈન્ડીવિડ્યુલાઈઝડ</a:t>
            </a:r>
            <a:r>
              <a:rPr lang="gu-IN" sz="2600" dirty="0"/>
              <a:t> (વ્યક્તિગત) </a:t>
            </a:r>
            <a:r>
              <a:rPr lang="gu-IN" sz="2600" dirty="0" err="1"/>
              <a:t>પ્લાન</a:t>
            </a:r>
            <a:endParaRPr lang="en-IN" sz="2600" dirty="0"/>
          </a:p>
          <a:p>
            <a:pPr marL="1200150" lvl="1" indent="-457200">
              <a:buFont typeface="Arial" panose="020B0604020202020204" pitchFamily="34" charset="0"/>
              <a:buChar char="•"/>
            </a:pPr>
            <a:r>
              <a:rPr lang="gu-IN" sz="2600" dirty="0"/>
              <a:t>“હા પાડવાના” અને “થઇ શકે છે” તેવા </a:t>
            </a:r>
            <a:r>
              <a:rPr lang="gu-IN" sz="2600" dirty="0" err="1"/>
              <a:t>કલ્ચરનું</a:t>
            </a:r>
            <a:r>
              <a:rPr lang="gu-IN" sz="2600" dirty="0"/>
              <a:t> નિર્માણ કરવું</a:t>
            </a:r>
            <a:endParaRPr lang="en-US" sz="2600" dirty="0"/>
          </a:p>
          <a:p>
            <a:pPr marL="1200150" lvl="1" indent="-457200">
              <a:buFont typeface="Arial" panose="020B0604020202020204" pitchFamily="34" charset="0"/>
              <a:buChar char="•"/>
            </a:pPr>
            <a:r>
              <a:rPr lang="gu-IN" sz="2600" dirty="0" err="1"/>
              <a:t>સેન્સરી</a:t>
            </a:r>
            <a:r>
              <a:rPr lang="gu-IN" sz="2600" dirty="0"/>
              <a:t> </a:t>
            </a:r>
            <a:r>
              <a:rPr lang="gu-IN" sz="2600" dirty="0" err="1"/>
              <a:t>એપ્રોચ</a:t>
            </a:r>
            <a:r>
              <a:rPr lang="gu-IN" sz="2600" dirty="0"/>
              <a:t> (</a:t>
            </a:r>
            <a:r>
              <a:rPr lang="gu-IN" sz="2600" dirty="0" err="1"/>
              <a:t>સંવેદનાત્મક</a:t>
            </a:r>
            <a:r>
              <a:rPr lang="gu-IN" sz="2600" dirty="0"/>
              <a:t> અભિગમ) અને શાંત </a:t>
            </a:r>
            <a:r>
              <a:rPr lang="gu-IN" sz="2600" dirty="0" err="1"/>
              <a:t>ઓરડાઓ</a:t>
            </a:r>
            <a:endParaRPr lang="en-IN" dirty="0"/>
          </a:p>
        </p:txBody>
      </p:sp>
    </p:spTree>
    <p:extLst>
      <p:ext uri="{BB962C8B-B14F-4D97-AF65-F5344CB8AC3E}">
        <p14:creationId xmlns:p14="http://schemas.microsoft.com/office/powerpoint/2010/main" val="40130801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Rectangle 3"/>
          <p:cNvSpPr/>
          <p:nvPr/>
        </p:nvSpPr>
        <p:spPr>
          <a:xfrm>
            <a:off x="0" y="1628800"/>
            <a:ext cx="9144000" cy="1656184"/>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p:txBody>
          <a:bodyPr/>
          <a:lstStyle/>
          <a:p>
            <a:pPr marL="0" indent="0" algn="ctr">
              <a:buNone/>
            </a:pPr>
            <a:r>
              <a:rPr lang="gu-IN" dirty="0" smtClean="0"/>
              <a:t>પ્રસ્તુતિ</a:t>
            </a:r>
            <a:r>
              <a:rPr lang="en-GB" dirty="0" smtClean="0"/>
              <a:t> </a:t>
            </a:r>
            <a:r>
              <a:rPr lang="gu-IN" dirty="0" smtClean="0"/>
              <a:t>૧</a:t>
            </a:r>
            <a:r>
              <a:rPr lang="en-GB" dirty="0" smtClean="0"/>
              <a:t>.</a:t>
            </a:r>
            <a:r>
              <a:rPr lang="gu-IN" dirty="0" smtClean="0"/>
              <a:t>૧</a:t>
            </a:r>
            <a:r>
              <a:rPr lang="en-GB" dirty="0" smtClean="0"/>
              <a:t>:</a:t>
            </a:r>
          </a:p>
          <a:p>
            <a:pPr algn="ctr"/>
            <a:r>
              <a:rPr lang="gu-IN" dirty="0"/>
              <a:t>એકાંત અને નિયંત્રણ સામેના વિકલ્પોની ઝાંખી</a:t>
            </a:r>
            <a:endParaRPr lang="en-GB" dirty="0"/>
          </a:p>
        </p:txBody>
      </p:sp>
    </p:spTree>
    <p:extLst>
      <p:ext uri="{BB962C8B-B14F-4D97-AF65-F5344CB8AC3E}">
        <p14:creationId xmlns:p14="http://schemas.microsoft.com/office/powerpoint/2010/main" val="24164029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72816"/>
            <a:ext cx="8229600" cy="4525963"/>
          </a:xfrm>
        </p:spPr>
        <p:txBody>
          <a:bodyPr>
            <a:normAutofit fontScale="85000" lnSpcReduction="20000"/>
          </a:bodyPr>
          <a:lstStyle/>
          <a:p>
            <a:pPr lvl="0"/>
            <a:r>
              <a:rPr lang="gu-IN" sz="2800" b="1" dirty="0"/>
              <a:t>તંગ અને પડકારરૂપ પરિસ્થિતિઓ</a:t>
            </a:r>
            <a:endParaRPr lang="en-GB" sz="2800" b="1" dirty="0" smtClean="0"/>
          </a:p>
          <a:p>
            <a:pPr marL="457200" lvl="0" indent="-457200" algn="just">
              <a:buFont typeface="Arial" panose="020B0604020202020204" pitchFamily="34" charset="0"/>
              <a:buChar char="•"/>
            </a:pPr>
            <a:r>
              <a:rPr lang="gu-IN" sz="2800" dirty="0"/>
              <a:t>સામાન્ય રીતે ઘણા કારણોનું પરિણામ હોય છે, જેમાં વ્યક્તિગત કટોકટીઓની શ્રેણીઓનો પણ સમાવેશ હોય છે.</a:t>
            </a:r>
            <a:endParaRPr lang="fr-FR" sz="2800" dirty="0"/>
          </a:p>
          <a:p>
            <a:pPr marL="457200" lvl="0" indent="-457200" algn="just">
              <a:buFont typeface="Arial" panose="020B0604020202020204" pitchFamily="34" charset="0"/>
              <a:buChar char="•"/>
            </a:pPr>
            <a:r>
              <a:rPr lang="gu-IN" sz="2800" dirty="0"/>
              <a:t>આરોગ્ય કાર્યકરો અને સેવાર્થી(દર્દી)ઓ વચ્ચે ઓછી વાતચીતના લીધે વધુ ખરાબ બની શકે છે</a:t>
            </a:r>
            <a:endParaRPr lang="fr-FR" sz="2800" dirty="0"/>
          </a:p>
          <a:p>
            <a:pPr marL="457200" lvl="0" indent="-457200">
              <a:buFont typeface="Arial" panose="020B0604020202020204" pitchFamily="34" charset="0"/>
              <a:buChar char="•"/>
            </a:pPr>
            <a:r>
              <a:rPr lang="gu-IN" sz="2800" dirty="0"/>
              <a:t>એકાંત અને નિયંત્રણના ઉપયોગ દ્વારા વધુ ખરાબ બની શકે છે</a:t>
            </a:r>
            <a:endParaRPr lang="fr-FR" sz="2800" dirty="0"/>
          </a:p>
          <a:p>
            <a:pPr marL="457200" lvl="0" indent="-457200">
              <a:buFont typeface="Arial" panose="020B0604020202020204" pitchFamily="34" charset="0"/>
              <a:buChar char="•"/>
            </a:pPr>
            <a:r>
              <a:rPr lang="gu-IN" sz="2800" dirty="0"/>
              <a:t>કર્મચારીઓ દ્વારા યોગ્ય વહીવટ ન હોય ત્યારે આવી પરિસ્થિતિ વધવાની સંભાવના હોય છે</a:t>
            </a:r>
            <a:endParaRPr lang="fr-FR" sz="2800" dirty="0"/>
          </a:p>
          <a:p>
            <a:pPr marL="457200" indent="-457200" algn="just">
              <a:buFont typeface="Arial" panose="020B0604020202020204" pitchFamily="34" charset="0"/>
              <a:buChar char="•"/>
            </a:pPr>
            <a:r>
              <a:rPr lang="gu-IN" sz="3100" dirty="0"/>
              <a:t>પરિણામરૂપે ક્યારેક પરિસ્થિતિને કાબુ કરવાના પ્રયાસોમાં અતિશય બળનો ઉપયોગ કરવો પડે – જેમાં શારીરિક તેમજ ભાવનાત્મક રીતે ઇજા થવાની સંભાવના હોય </a:t>
            </a:r>
            <a:endParaRPr lang="gu-IN" sz="3100" dirty="0" smtClean="0"/>
          </a:p>
          <a:p>
            <a:pPr marL="447675" indent="-447675" algn="just"/>
            <a:r>
              <a:rPr lang="gu-IN" sz="3100" dirty="0"/>
              <a:t>	</a:t>
            </a:r>
            <a:r>
              <a:rPr lang="gu-IN" sz="3100" dirty="0" smtClean="0"/>
              <a:t>છે</a:t>
            </a:r>
            <a:endParaRPr lang="en-GB" sz="3100" b="1" dirty="0" smtClean="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gu-IN" sz="4000" dirty="0" smtClean="0"/>
              <a:t>તંગ </a:t>
            </a:r>
            <a:r>
              <a:rPr lang="gu-IN" sz="4000" dirty="0"/>
              <a:t>પરિસ્થિતિઓ </a:t>
            </a:r>
            <a:r>
              <a:rPr lang="gu-IN" sz="4000" dirty="0" smtClean="0"/>
              <a:t>સામેની વૈકલ્પિક પધ્ધતિઓ</a:t>
            </a:r>
            <a:endParaRPr lang="en-GB" sz="4000" dirty="0"/>
          </a:p>
        </p:txBody>
      </p:sp>
    </p:spTree>
    <p:extLst>
      <p:ext uri="{BB962C8B-B14F-4D97-AF65-F5344CB8AC3E}">
        <p14:creationId xmlns:p14="http://schemas.microsoft.com/office/powerpoint/2010/main" val="29176751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gu-IN" sz="3600" dirty="0"/>
              <a:t>એકાંત અને નિયંત્રણ પરિસ્થિતિને વધુ ખરાબ બનાવી શકે</a:t>
            </a:r>
            <a:endParaRPr lang="en-GB" sz="3600" dirty="0"/>
          </a:p>
        </p:txBody>
      </p:sp>
      <p:sp>
        <p:nvSpPr>
          <p:cNvPr id="3" name="Content Placeholder 2"/>
          <p:cNvSpPr>
            <a:spLocks noGrp="1"/>
          </p:cNvSpPr>
          <p:nvPr>
            <p:ph idx="1"/>
          </p:nvPr>
        </p:nvSpPr>
        <p:spPr>
          <a:xfrm>
            <a:off x="457200" y="1340768"/>
            <a:ext cx="7948662" cy="5333182"/>
          </a:xfrm>
        </p:spPr>
        <p:txBody>
          <a:bodyPr>
            <a:normAutofit fontScale="92500" lnSpcReduction="10000"/>
          </a:bodyPr>
          <a:lstStyle/>
          <a:p>
            <a:r>
              <a:rPr lang="gu-IN" sz="2800" b="1" dirty="0"/>
              <a:t>એકાંત ના લીધે</a:t>
            </a:r>
            <a:endParaRPr lang="en-GB" sz="2800" b="1" dirty="0" smtClean="0"/>
          </a:p>
          <a:p>
            <a:pPr algn="just"/>
            <a:r>
              <a:rPr lang="gu-IN" sz="2800" dirty="0"/>
              <a:t>કોઇ રોગનિવારક ફાયદો અથવા વર્તનમાં બદલાવ લાવવા માટે લાંબાગાળાનું હકારાત્મક પરિણામ થતું નથી</a:t>
            </a:r>
            <a:endParaRPr lang="en-GB" sz="2800" dirty="0" smtClean="0"/>
          </a:p>
          <a:p>
            <a:pPr algn="just"/>
            <a:r>
              <a:rPr lang="gu-IN" sz="2800" dirty="0"/>
              <a:t>ગુસ્સો, અવિશ્વાસ, ચિંતા, હતાશા, રોષ અને લાચારીની લાગણીઓ વધી શકે છે</a:t>
            </a:r>
            <a:endParaRPr lang="en-GB" sz="2800" dirty="0" smtClean="0"/>
          </a:p>
          <a:p>
            <a:pPr marL="0" indent="0">
              <a:buNone/>
            </a:pPr>
            <a:endParaRPr lang="en-GB" sz="800" dirty="0"/>
          </a:p>
          <a:p>
            <a:r>
              <a:rPr lang="gu-IN" sz="2800" b="1" dirty="0"/>
              <a:t>નિયંત્રણ</a:t>
            </a:r>
            <a:endParaRPr lang="en-GB" sz="2800" b="1" dirty="0" smtClean="0"/>
          </a:p>
          <a:p>
            <a:pPr algn="just"/>
            <a:r>
              <a:rPr lang="gu-IN" sz="2800" dirty="0"/>
              <a:t>ઇજા, શારીરિક અને માનસિક આરોગ્યની ગુણવત્તામાં ઘટાડો, અને મૃત્યુમાં પણ પરિણામી શકે છે</a:t>
            </a:r>
            <a:endParaRPr lang="en-GB" sz="2800" dirty="0" smtClean="0"/>
          </a:p>
          <a:p>
            <a:r>
              <a:rPr lang="gu-IN" sz="2800" dirty="0"/>
              <a:t>લાચારી અને હતાશાની લાગણીઓ સર્જે છે</a:t>
            </a:r>
            <a:endParaRPr lang="en-GB" sz="2800" dirty="0" smtClean="0"/>
          </a:p>
          <a:p>
            <a:r>
              <a:rPr lang="gu-IN" sz="2800" dirty="0"/>
              <a:t>કોઇ પુરાવા નથી કે નિયંત્રણ વ્યક્તિને તેમનું આત્મસંયમ સુધારવા માટે મદદ કરે છે</a:t>
            </a:r>
            <a:endParaRPr lang="en-GB" sz="2800" dirty="0" smtClean="0"/>
          </a:p>
          <a:p>
            <a:r>
              <a:rPr lang="gu-IN" sz="2800" dirty="0"/>
              <a:t>કર્મચારીઓ ઉપર માનસિક અને ભાવનાત્મક અસર કરે છે</a:t>
            </a:r>
            <a:endParaRPr lang="en-GB" sz="2800" dirty="0" smtClean="0"/>
          </a:p>
          <a:p>
            <a:pPr marL="0" indent="0">
              <a:buNone/>
            </a:pPr>
            <a:endParaRPr lang="en-GB" sz="800" b="1" dirty="0" smtClean="0"/>
          </a:p>
          <a:p>
            <a:pPr lvl="1"/>
            <a:endParaRPr lang="en-GB" dirty="0" smtClean="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11184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gu-IN" dirty="0"/>
              <a:t>શરૂઆતના ચેતવણી ચિહ્નોને ઓળખવા</a:t>
            </a:r>
            <a:endParaRPr lang="en-GB" sz="4000" dirty="0"/>
          </a:p>
        </p:txBody>
      </p:sp>
      <p:sp>
        <p:nvSpPr>
          <p:cNvPr id="4" name="Content Placeholder 2"/>
          <p:cNvSpPr txBox="1">
            <a:spLocks/>
          </p:cNvSpPr>
          <p:nvPr/>
        </p:nvSpPr>
        <p:spPr>
          <a:xfrm>
            <a:off x="467544" y="1600200"/>
            <a:ext cx="8229600" cy="262088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gu-IN" dirty="0"/>
              <a:t>ઝડપી ઓળખ અને નિવારક પગલાંઓ દ્વાર એવી મદદ મળે કેઃ</a:t>
            </a:r>
            <a:endParaRPr lang="en-IN" dirty="0"/>
          </a:p>
          <a:p>
            <a:r>
              <a:rPr lang="gu-IN" dirty="0"/>
              <a:t>તંગ પરિસ્થિતિને વધતા રોકી શકાય</a:t>
            </a:r>
            <a:endParaRPr lang="en-IN" dirty="0"/>
          </a:p>
          <a:p>
            <a:r>
              <a:rPr lang="gu-IN" dirty="0"/>
              <a:t>સેવાર્થી(દર્દી)ઓને જાત ઉપર સંયમ મેળવવા માટે પર્યાપ્ત સમય આપવો</a:t>
            </a:r>
            <a:endParaRPr lang="en-IN" dirty="0"/>
          </a:p>
        </p:txBody>
      </p:sp>
      <p:pic>
        <p:nvPicPr>
          <p:cNvPr id="1026" name="Picture 2" descr="http://img1.wikia.nocookie.net/__cb20110705195119/lego/images/c/cd/Warning_sig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848" y="4199862"/>
            <a:ext cx="2509752" cy="216466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6611779"/>
            <a:ext cx="2952328" cy="246221"/>
          </a:xfrm>
          <a:prstGeom prst="rect">
            <a:avLst/>
          </a:prstGeom>
          <a:noFill/>
        </p:spPr>
        <p:txBody>
          <a:bodyPr wrap="square" rtlCol="0">
            <a:spAutoFit/>
          </a:bodyPr>
          <a:lstStyle/>
          <a:p>
            <a:r>
              <a:rPr lang="en-GB" sz="1000" dirty="0" smtClean="0"/>
              <a:t>Image: lego.wikia.com</a:t>
            </a:r>
            <a:endParaRPr lang="en-GB" sz="1000" dirty="0"/>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17412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gu-IN" dirty="0"/>
              <a:t>શરૂઆતના ચેતવણી ચિહ્નોને ઓળખવા</a:t>
            </a:r>
            <a:endParaRPr lang="en-GB" sz="4000" dirty="0"/>
          </a:p>
        </p:txBody>
      </p:sp>
      <p:sp>
        <p:nvSpPr>
          <p:cNvPr id="3" name="Content Placeholder 2"/>
          <p:cNvSpPr>
            <a:spLocks noGrp="1"/>
          </p:cNvSpPr>
          <p:nvPr>
            <p:ph idx="1"/>
          </p:nvPr>
        </p:nvSpPr>
        <p:spPr>
          <a:xfrm>
            <a:off x="457200" y="1412776"/>
            <a:ext cx="8229600" cy="5256584"/>
          </a:xfrm>
        </p:spPr>
        <p:txBody>
          <a:bodyPr>
            <a:normAutofit lnSpcReduction="10000"/>
          </a:bodyPr>
          <a:lstStyle/>
          <a:p>
            <a:pPr algn="just"/>
            <a:r>
              <a:rPr lang="gu-IN" sz="3000" dirty="0"/>
              <a:t>પીડા માટેના શારીરિક સંકેતો, સંભવિત તંગ પરિસ્થિતિની સૂચના આપી શકે છે</a:t>
            </a:r>
            <a:endParaRPr lang="en-GB" sz="3000" dirty="0" smtClean="0"/>
          </a:p>
          <a:p>
            <a:pPr marL="0" indent="0">
              <a:buNone/>
            </a:pPr>
            <a:endParaRPr lang="en-GB" sz="900" dirty="0" smtClean="0"/>
          </a:p>
          <a:p>
            <a:r>
              <a:rPr lang="gu-IN" sz="2800" dirty="0"/>
              <a:t>બેચેની</a:t>
            </a:r>
            <a:endParaRPr lang="en-GB" sz="2800" dirty="0" smtClean="0"/>
          </a:p>
          <a:p>
            <a:r>
              <a:rPr lang="gu-IN" sz="2800" dirty="0"/>
              <a:t>ઉદ્વેગ</a:t>
            </a:r>
            <a:endParaRPr lang="en-GB" sz="2800" dirty="0" smtClean="0"/>
          </a:p>
          <a:p>
            <a:r>
              <a:rPr lang="gu-IN" sz="2800" dirty="0"/>
              <a:t>આવેગ (પેસીંગ)</a:t>
            </a:r>
            <a:endParaRPr lang="en-GB" sz="2800" dirty="0" smtClean="0"/>
          </a:p>
          <a:p>
            <a:r>
              <a:rPr lang="gu-IN" sz="2800" dirty="0"/>
              <a:t>હાંફ ચડવી</a:t>
            </a:r>
            <a:endParaRPr lang="en-GB" sz="2800" dirty="0" smtClean="0"/>
          </a:p>
          <a:p>
            <a:r>
              <a:rPr lang="gu-IN" sz="2800" dirty="0"/>
              <a:t>ઝડપી શ્વાસ લેવા</a:t>
            </a:r>
            <a:endParaRPr lang="en-GB" sz="2800" dirty="0" smtClean="0"/>
          </a:p>
          <a:p>
            <a:r>
              <a:rPr lang="gu-IN" sz="2800" dirty="0"/>
              <a:t>છાતીમાં ભાર લાગવો</a:t>
            </a:r>
            <a:endParaRPr lang="en-GB" sz="2800" dirty="0" smtClean="0"/>
          </a:p>
          <a:p>
            <a:r>
              <a:rPr lang="gu-IN" sz="2800" dirty="0"/>
              <a:t>પરસેવો થવો</a:t>
            </a:r>
            <a:endParaRPr lang="en-GB" sz="2800" dirty="0" smtClean="0"/>
          </a:p>
          <a:p>
            <a:r>
              <a:rPr lang="gu-IN" sz="2800" dirty="0"/>
              <a:t>દાંત ભીંસવા</a:t>
            </a:r>
            <a:endParaRPr lang="en-GB" sz="2800" dirty="0" smtClean="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383899" y="2492896"/>
            <a:ext cx="4032448" cy="2646878"/>
          </a:xfrm>
          <a:prstGeom prst="rect">
            <a:avLst/>
          </a:prstGeom>
          <a:noFill/>
        </p:spPr>
        <p:txBody>
          <a:bodyPr wrap="square" rtlCol="0">
            <a:spAutoFit/>
          </a:bodyPr>
          <a:lstStyle/>
          <a:p>
            <a:pPr marL="285750" lvl="0" indent="-285750">
              <a:buFont typeface="Arial" panose="020B0604020202020204" pitchFamily="34" charset="0"/>
              <a:buChar char="•"/>
            </a:pPr>
            <a:r>
              <a:rPr lang="gu-IN" sz="2800" dirty="0"/>
              <a:t>અતડાપણું, ભય, ઉશ્કેરાટ</a:t>
            </a:r>
            <a:endParaRPr lang="en-GB" sz="2800" dirty="0"/>
          </a:p>
          <a:p>
            <a:pPr marL="285750" lvl="0" indent="-285750">
              <a:buFont typeface="Arial" panose="020B0604020202020204" pitchFamily="34" charset="0"/>
              <a:buChar char="•"/>
            </a:pPr>
            <a:r>
              <a:rPr lang="gu-IN" sz="2800" dirty="0"/>
              <a:t>લાંબા સમય સુધી આંખનો સંપર્ક</a:t>
            </a:r>
            <a:r>
              <a:rPr lang="en-IN" sz="2800" dirty="0"/>
              <a:t>  </a:t>
            </a:r>
            <a:r>
              <a:rPr lang="gu-IN" sz="2800" dirty="0"/>
              <a:t>ટાળવો</a:t>
            </a:r>
            <a:endParaRPr lang="en-GB" sz="2800" dirty="0"/>
          </a:p>
          <a:p>
            <a:pPr marL="285750" lvl="0" indent="-285750">
              <a:buFont typeface="Arial" panose="020B0604020202020204" pitchFamily="34" charset="0"/>
              <a:buChar char="•"/>
            </a:pPr>
            <a:r>
              <a:rPr lang="gu-IN" sz="2800" dirty="0"/>
              <a:t>અવાજ ઉંચો કરવો</a:t>
            </a:r>
            <a:endParaRPr lang="en-GB" sz="2800" dirty="0"/>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endParaRPr lang="en-GB" sz="2600" dirty="0"/>
          </a:p>
        </p:txBody>
      </p:sp>
    </p:spTree>
    <p:extLst>
      <p:ext uri="{BB962C8B-B14F-4D97-AF65-F5344CB8AC3E}">
        <p14:creationId xmlns:p14="http://schemas.microsoft.com/office/powerpoint/2010/main" val="5396770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gu-IN" sz="4000" b="1" dirty="0"/>
              <a:t>યોગ્ય અને અસરકારક પ્રતિભાવ</a:t>
            </a:r>
            <a:endParaRPr lang="en-GB" sz="4000" dirty="0"/>
          </a:p>
        </p:txBody>
      </p:sp>
      <p:sp>
        <p:nvSpPr>
          <p:cNvPr id="3" name="Content Placeholder 2"/>
          <p:cNvSpPr>
            <a:spLocks noGrp="1"/>
          </p:cNvSpPr>
          <p:nvPr>
            <p:ph idx="1"/>
          </p:nvPr>
        </p:nvSpPr>
        <p:spPr/>
        <p:txBody>
          <a:bodyPr/>
          <a:lstStyle/>
          <a:p>
            <a:r>
              <a:rPr lang="gu-IN" dirty="0"/>
              <a:t>તંગ પરિસ્થિતિ સામે યોગ્ય અને અસરકારક પ્રતિભાવમાં સમાવેશ થાય છે</a:t>
            </a:r>
            <a:r>
              <a:rPr lang="en-IN" dirty="0"/>
              <a:t>:</a:t>
            </a:r>
            <a:endParaRPr lang="en-GB" dirty="0"/>
          </a:p>
          <a:p>
            <a:pPr lvl="0"/>
            <a:r>
              <a:rPr lang="gu-IN" sz="2800" dirty="0"/>
              <a:t>સેવાર્થી(દર્દી)ઓ સાથે આદરપૂર્વક વર્તન કરવું</a:t>
            </a:r>
            <a:endParaRPr lang="en-GB" sz="2800" dirty="0"/>
          </a:p>
          <a:p>
            <a:pPr lvl="0"/>
            <a:r>
              <a:rPr lang="gu-IN" sz="2800" dirty="0"/>
              <a:t>તેમની ચિંતાઓ અને ઇચ્છાઓ સાંભળવી</a:t>
            </a:r>
            <a:endParaRPr lang="en-GB" sz="2800" dirty="0"/>
          </a:p>
          <a:p>
            <a:pPr lvl="0"/>
            <a:r>
              <a:rPr lang="gu-IN" sz="2800" dirty="0"/>
              <a:t>તેમને કેવું લાગે છે એ સમજવાનો પ્રયત્ન કરવો</a:t>
            </a:r>
            <a:endParaRPr lang="en-GB" sz="2800" dirty="0"/>
          </a:p>
          <a:p>
            <a:pPr lvl="0"/>
            <a:r>
              <a:rPr lang="gu-IN" sz="2800" dirty="0"/>
              <a:t>ધૈર્યશીલ અને સહાયક બનવું</a:t>
            </a:r>
            <a:endParaRPr lang="en-GB" sz="2800" dirty="0"/>
          </a:p>
          <a:p>
            <a:pPr lvl="0" algn="just"/>
            <a:r>
              <a:rPr lang="gu-IN" sz="2800" dirty="0"/>
              <a:t>સારા વાર્તાલાપની વ્યૂહરચનાઓ અને વ્યક્તિગત યોજનાઓનો ઉપયોગ કરવો</a:t>
            </a:r>
            <a:endParaRPr lang="en-GB" sz="2800" dirty="0"/>
          </a:p>
          <a:p>
            <a:pPr marL="0" indent="0">
              <a:buNone/>
            </a:pPr>
            <a:endParaRPr lang="en-GB"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762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gu-IN" sz="3600" dirty="0"/>
              <a:t>તંગ પરિસ્થિતિઓ સામેની મુખ્ય વ્યૂહરચનાઓ</a:t>
            </a:r>
            <a:endParaRPr lang="en-GB" sz="3600" dirty="0"/>
          </a:p>
        </p:txBody>
      </p:sp>
      <p:sp>
        <p:nvSpPr>
          <p:cNvPr id="3" name="Content Placeholder 2"/>
          <p:cNvSpPr>
            <a:spLocks noGrp="1"/>
          </p:cNvSpPr>
          <p:nvPr>
            <p:ph idx="1"/>
          </p:nvPr>
        </p:nvSpPr>
        <p:spPr>
          <a:xfrm>
            <a:off x="539552" y="1484784"/>
            <a:ext cx="7092280" cy="4824536"/>
          </a:xfrm>
        </p:spPr>
        <p:txBody>
          <a:bodyPr>
            <a:normAutofit lnSpcReduction="10000"/>
          </a:bodyPr>
          <a:lstStyle/>
          <a:p>
            <a:pPr marL="457200" lvl="1" indent="0">
              <a:buNone/>
            </a:pPr>
            <a:r>
              <a:rPr lang="gu-IN" sz="3500" dirty="0"/>
              <a:t>મુખ્ય </a:t>
            </a:r>
            <a:r>
              <a:rPr lang="gu-IN" sz="3500" dirty="0" smtClean="0"/>
              <a:t>વ્યૂહરચનાઓ</a:t>
            </a:r>
          </a:p>
          <a:p>
            <a:pPr marL="896938" indent="-449263"/>
            <a:r>
              <a:rPr lang="gu-IN" sz="3000" dirty="0"/>
              <a:t>૧. વાર્તાલાપ (કોમ્યુનિકેશન)ની વ્યૂહરચના</a:t>
            </a:r>
            <a:endParaRPr lang="en-IN" sz="3000" dirty="0"/>
          </a:p>
          <a:p>
            <a:pPr marL="896938" indent="-449263"/>
            <a:r>
              <a:rPr lang="gu-IN" sz="3000" dirty="0"/>
              <a:t>૨. વ્યક્તિગત યોજનાઓ</a:t>
            </a:r>
            <a:endParaRPr lang="en-IN" sz="3000" dirty="0"/>
          </a:p>
          <a:p>
            <a:pPr marL="896938" indent="-449263"/>
            <a:r>
              <a:rPr lang="gu-IN" sz="3000" dirty="0"/>
              <a:t>૩. </a:t>
            </a:r>
            <a:r>
              <a:rPr lang="en-GB" sz="3000" b="1" i="1" dirty="0"/>
              <a:t>“</a:t>
            </a:r>
            <a:r>
              <a:rPr lang="gu-IN" sz="3000" dirty="0"/>
              <a:t>હા કહેવાનું” અને “થઈ શકે</a:t>
            </a:r>
            <a:r>
              <a:rPr lang="gu-IN" sz="3000" b="1" i="1" dirty="0"/>
              <a:t> </a:t>
            </a:r>
            <a:r>
              <a:rPr lang="gu-IN" sz="3000" dirty="0"/>
              <a:t>છે” એવી સંસ્કૃતિ નિર્માણ કરવી</a:t>
            </a:r>
            <a:endParaRPr lang="en-IN" sz="3000" dirty="0"/>
          </a:p>
          <a:p>
            <a:pPr marL="896938" indent="-449263"/>
            <a:r>
              <a:rPr lang="gu-IN" sz="3000" dirty="0"/>
              <a:t>૪. કટોકટી સામે પ્રતિભાવ આપતા જૂથો (ટીમ્સ)</a:t>
            </a:r>
            <a:endParaRPr lang="en-IN" sz="3000" dirty="0"/>
          </a:p>
          <a:p>
            <a:pPr marL="896938" indent="-449263"/>
            <a:r>
              <a:rPr lang="gu-IN" sz="3000" dirty="0"/>
              <a:t>૫. સંવેદનાત્મક</a:t>
            </a:r>
            <a:r>
              <a:rPr lang="gu-IN" sz="3000" b="1" i="1" dirty="0"/>
              <a:t> </a:t>
            </a:r>
            <a:r>
              <a:rPr lang="gu-IN" sz="3000" dirty="0"/>
              <a:t>અભિગમો</a:t>
            </a:r>
            <a:endParaRPr lang="en-IN" sz="3000" dirty="0"/>
          </a:p>
          <a:p>
            <a:pPr marL="896938" indent="-449263"/>
            <a:r>
              <a:rPr lang="gu-IN" sz="3000" dirty="0"/>
              <a:t>૬. શાંત ઓરડીઓ (રૂમ)</a:t>
            </a:r>
            <a:endParaRPr lang="en-GB" sz="3000" dirty="0" smtClean="0"/>
          </a:p>
          <a:p>
            <a:pPr marL="971550" lvl="1" indent="-514350">
              <a:buFont typeface="+mj-lt"/>
              <a:buAutoNum type="arabicPeriod"/>
            </a:pPr>
            <a:endParaRPr lang="en-GB" dirty="0" smtClean="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15538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60"/>
            <a:ext cx="8229600" cy="1228998"/>
          </a:xfrm>
        </p:spPr>
        <p:txBody>
          <a:bodyPr>
            <a:normAutofit/>
          </a:bodyPr>
          <a:lstStyle/>
          <a:p>
            <a:r>
              <a:rPr lang="gu-IN" sz="3600" dirty="0"/>
              <a:t>કર્મચારીઓના રક્ષણ માટેની નીતિઓ</a:t>
            </a:r>
            <a:endParaRPr lang="en-GB" sz="3600" dirty="0"/>
          </a:p>
        </p:txBody>
      </p:sp>
      <p:sp>
        <p:nvSpPr>
          <p:cNvPr id="3" name="Content Placeholder 2"/>
          <p:cNvSpPr>
            <a:spLocks noGrp="1"/>
          </p:cNvSpPr>
          <p:nvPr>
            <p:ph idx="1"/>
          </p:nvPr>
        </p:nvSpPr>
        <p:spPr>
          <a:xfrm>
            <a:off x="457200" y="980728"/>
            <a:ext cx="8229600" cy="5693222"/>
          </a:xfrm>
        </p:spPr>
        <p:txBody>
          <a:bodyPr>
            <a:normAutofit fontScale="92500" lnSpcReduction="10000"/>
          </a:bodyPr>
          <a:lstStyle/>
          <a:p>
            <a:pPr lvl="0" algn="just"/>
            <a:r>
              <a:rPr lang="gu-IN" sz="3000" dirty="0"/>
              <a:t>કર્મચારીઓને ક્યારેક ચિંતા થતી હોય છે, કે જો એકાંત અને નિયંત્રણનો ઉપયોગ કરવામાં ન આવે અને કોઇ ઘટના (કોઇને ઇજા થાય) ઘટે, તો તેમને જવાબદાર ગણવામાં આવશે</a:t>
            </a:r>
            <a:endParaRPr lang="en-GB" sz="3000" dirty="0"/>
          </a:p>
          <a:p>
            <a:pPr lvl="1" algn="just"/>
            <a:r>
              <a:rPr lang="gu-IN" dirty="0"/>
              <a:t>આના લીધે, કર્મચારીઓ વૈકલ્પિક પધ્ધતિઓનો ઉપયોગ કરવાનો પ્રયાસ કરવા માટે હતોત્સાહી થઈ જાય છે</a:t>
            </a:r>
            <a:endParaRPr lang="en-GB" dirty="0"/>
          </a:p>
          <a:p>
            <a:pPr algn="just"/>
            <a:r>
              <a:rPr lang="gu-IN" sz="3000" dirty="0"/>
              <a:t>વૈકલ્પિક પધ્ધતિઓ લાગુ કરતી વખતે કર્મચારીઓને સલામત અને સહાયકારક અનુભવ કરાવવો, જ્યારે એકાંત અને નિયંત્રણનો ઉપયોગ કરવામાં ન આવે, તો તેનાં લીધે થતા બનાવોના પરિણામો માટે કર્મચારીઓ જવાબદાર ન ગણાય, તે માટે કેન્દ્રમાં નીતિઓ બનાવવી મહત્વપૂર્ણ છે. આ મુદ્દા ઉપર કેન્દ્રમાં સ્પષ્ટ સંસ્થાકીય નીતિઓ હોવી જોઇએ.</a:t>
            </a:r>
            <a:r>
              <a:rPr lang="en-IN" sz="3600" dirty="0" smtClean="0"/>
              <a:t> </a:t>
            </a:r>
            <a:endParaRPr lang="en-GB" sz="3300" dirty="0" smtClean="0"/>
          </a:p>
          <a:p>
            <a:endParaRPr lang="en-GB"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5337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9348"/>
            <a:ext cx="8229600" cy="1143000"/>
          </a:xfrm>
        </p:spPr>
        <p:txBody>
          <a:bodyPr>
            <a:normAutofit/>
          </a:bodyPr>
          <a:lstStyle/>
          <a:p>
            <a:r>
              <a:rPr lang="gu-IN" dirty="0"/>
              <a:t>મોસ્કો, રામેનસ્કિ આગ</a:t>
            </a:r>
            <a:endParaRPr lang="en-GB" dirty="0"/>
          </a:p>
        </p:txBody>
      </p:sp>
      <p:sp>
        <p:nvSpPr>
          <p:cNvPr id="3" name="Content Placeholder 2"/>
          <p:cNvSpPr>
            <a:spLocks noGrp="1"/>
          </p:cNvSpPr>
          <p:nvPr>
            <p:ph idx="1"/>
          </p:nvPr>
        </p:nvSpPr>
        <p:spPr>
          <a:xfrm>
            <a:off x="446856" y="1772816"/>
            <a:ext cx="4917232" cy="5001420"/>
          </a:xfrm>
        </p:spPr>
        <p:txBody>
          <a:bodyPr>
            <a:normAutofit/>
          </a:bodyPr>
          <a:lstStyle/>
          <a:p>
            <a:pPr lvl="0"/>
            <a:r>
              <a:rPr lang="gu-IN" sz="2800" dirty="0"/>
              <a:t>૨૬ એપ્રિલ ૨૦૧૩</a:t>
            </a:r>
            <a:endParaRPr lang="en-GB" sz="2800" dirty="0"/>
          </a:p>
          <a:p>
            <a:pPr lvl="0"/>
            <a:r>
              <a:rPr lang="gu-IN" sz="2800" dirty="0"/>
              <a:t>રામેનસ્કિ, રશિયા (રૂસ)</a:t>
            </a:r>
            <a:endParaRPr lang="en-GB" sz="2800" dirty="0"/>
          </a:p>
          <a:p>
            <a:pPr lvl="0"/>
            <a:r>
              <a:rPr lang="gu-IN" sz="2800" dirty="0"/>
              <a:t>૩૮ લોકો મૃત્યુ </a:t>
            </a:r>
            <a:r>
              <a:rPr lang="gu-IN" sz="2800" dirty="0" smtClean="0"/>
              <a:t>પામ્યા</a:t>
            </a:r>
          </a:p>
          <a:p>
            <a:pPr lvl="0"/>
            <a:r>
              <a:rPr lang="gu-IN" sz="2800" dirty="0" err="1"/>
              <a:t>મધ્યરાત્રિએ</a:t>
            </a:r>
            <a:r>
              <a:rPr lang="gu-IN" sz="2800" dirty="0"/>
              <a:t> </a:t>
            </a:r>
            <a:r>
              <a:rPr lang="gu-IN" sz="2800" dirty="0" err="1"/>
              <a:t>લાગેલી</a:t>
            </a:r>
            <a:r>
              <a:rPr lang="gu-IN" sz="2800" dirty="0"/>
              <a:t> </a:t>
            </a:r>
            <a:r>
              <a:rPr lang="gu-IN" sz="2800" dirty="0" err="1"/>
              <a:t>આગમાં</a:t>
            </a:r>
            <a:r>
              <a:rPr lang="gu-IN" sz="2800" dirty="0"/>
              <a:t> જે સેવાર્થી(દર્દી)ઓ મૃત્યુ પામ્યા, તેમનાં માટે એવું </a:t>
            </a:r>
            <a:r>
              <a:rPr lang="gu-IN" sz="2800" dirty="0" err="1"/>
              <a:t>મનાય</a:t>
            </a:r>
            <a:r>
              <a:rPr lang="gu-IN" sz="2800" dirty="0"/>
              <a:t> છે કે તેમને શારીરિક અને રાસાયણિક રીતે નિયંત્રણમાં રાખવામાં આવ્યા હતાં</a:t>
            </a:r>
            <a:endParaRPr lang="en-GB" sz="28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0" y="6596390"/>
            <a:ext cx="6084168" cy="261610"/>
          </a:xfrm>
          <a:prstGeom prst="rect">
            <a:avLst/>
          </a:prstGeom>
          <a:noFill/>
        </p:spPr>
        <p:txBody>
          <a:bodyPr wrap="square" rtlCol="0">
            <a:spAutoFit/>
          </a:bodyPr>
          <a:lstStyle/>
          <a:p>
            <a:r>
              <a:rPr lang="en-GB" sz="1100" dirty="0" smtClean="0"/>
              <a:t>Photo: </a:t>
            </a:r>
            <a:r>
              <a:rPr lang="en-GB" sz="1100" b="1" dirty="0" err="1" smtClean="0"/>
              <a:t>morgueFile</a:t>
            </a:r>
            <a:r>
              <a:rPr lang="en-GB" sz="1100" b="1" dirty="0" smtClean="0"/>
              <a:t>/</a:t>
            </a:r>
            <a:r>
              <a:rPr lang="en-GB" sz="1100" dirty="0" err="1" smtClean="0"/>
              <a:t>andrescarrio</a:t>
            </a:r>
            <a:endParaRPr lang="en-GB" sz="1100"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80112" y="1688479"/>
            <a:ext cx="2741049" cy="3744417"/>
          </a:xfrm>
          <a:prstGeom prst="roundRect">
            <a:avLst/>
          </a:prstGeom>
        </p:spPr>
      </p:pic>
    </p:spTree>
    <p:extLst>
      <p:ext uri="{BB962C8B-B14F-4D97-AF65-F5344CB8AC3E}">
        <p14:creationId xmlns:p14="http://schemas.microsoft.com/office/powerpoint/2010/main" val="41748544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21617" y="1988840"/>
            <a:ext cx="8208912" cy="1015663"/>
          </a:xfrm>
          <a:prstGeom prst="rect">
            <a:avLst/>
          </a:prstGeom>
          <a:noFill/>
        </p:spPr>
        <p:txBody>
          <a:bodyPr wrap="square" rtlCol="0">
            <a:spAutoFit/>
          </a:bodyPr>
          <a:lstStyle/>
          <a:p>
            <a:pPr algn="ctr"/>
            <a:r>
              <a:rPr lang="gu-IN" sz="4000" dirty="0"/>
              <a:t>વાર્તાલાપ (કોમ્યુનિકેશન)ની વ્યૂહરચના</a:t>
            </a:r>
            <a:endParaRPr lang="en-GB" sz="4000" dirty="0" smtClean="0"/>
          </a:p>
          <a:p>
            <a:pPr algn="ctr"/>
            <a:r>
              <a:rPr lang="gu-IN" sz="2000" dirty="0" smtClean="0"/>
              <a:t>સત્ર બ</a:t>
            </a:r>
            <a:r>
              <a:rPr lang="en-GB" sz="2000" dirty="0" smtClean="0"/>
              <a:t> </a:t>
            </a:r>
            <a:r>
              <a:rPr lang="gu-IN" sz="2000" dirty="0" smtClean="0"/>
              <a:t>–</a:t>
            </a:r>
            <a:r>
              <a:rPr lang="en-GB" sz="2000" dirty="0" smtClean="0"/>
              <a:t> </a:t>
            </a:r>
            <a:r>
              <a:rPr lang="gu-IN" sz="2000" dirty="0" smtClean="0"/>
              <a:t>વિષય ૨</a:t>
            </a:r>
            <a:endParaRPr lang="en-GB" sz="2000" dirty="0"/>
          </a:p>
        </p:txBody>
      </p:sp>
    </p:spTree>
    <p:extLst>
      <p:ext uri="{BB962C8B-B14F-4D97-AF65-F5344CB8AC3E}">
        <p14:creationId xmlns:p14="http://schemas.microsoft.com/office/powerpoint/2010/main" val="36919769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4" name="Rectangle 3"/>
          <p:cNvSpPr/>
          <p:nvPr/>
        </p:nvSpPr>
        <p:spPr>
          <a:xfrm>
            <a:off x="0" y="1628800"/>
            <a:ext cx="9144000" cy="1152128"/>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p:txBody>
          <a:bodyPr/>
          <a:lstStyle/>
          <a:p>
            <a:pPr marL="0" indent="0" algn="ctr">
              <a:buNone/>
            </a:pPr>
            <a:r>
              <a:rPr lang="gu-IN" dirty="0" smtClean="0"/>
              <a:t>પ્રસ્તિત</a:t>
            </a:r>
            <a:r>
              <a:rPr lang="en-GB" dirty="0" smtClean="0"/>
              <a:t> </a:t>
            </a:r>
            <a:r>
              <a:rPr lang="gu-IN" dirty="0" smtClean="0"/>
              <a:t>૨</a:t>
            </a:r>
            <a:r>
              <a:rPr lang="en-GB" dirty="0" smtClean="0"/>
              <a:t>.</a:t>
            </a:r>
            <a:r>
              <a:rPr lang="gu-IN" dirty="0" smtClean="0"/>
              <a:t>૧</a:t>
            </a:r>
            <a:r>
              <a:rPr lang="en-GB" dirty="0" smtClean="0"/>
              <a:t>:</a:t>
            </a:r>
          </a:p>
          <a:p>
            <a:pPr algn="ctr"/>
            <a:r>
              <a:rPr lang="gu-IN" dirty="0"/>
              <a:t>વાર્તાલાપ (કોમ્યુનિકેશન)ની વ્યૂહરચના</a:t>
            </a:r>
            <a:endParaRPr lang="en-GB"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13829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gu-IN" sz="4000" dirty="0"/>
              <a:t>વાર્તાલાપ (કોમ્યુનિકેશન) </a:t>
            </a:r>
            <a:r>
              <a:rPr lang="gu-IN" sz="4000" dirty="0" smtClean="0"/>
              <a:t>ના પ્રકાર</a:t>
            </a:r>
            <a:endParaRPr lang="en-GB" sz="4000" dirty="0"/>
          </a:p>
        </p:txBody>
      </p:sp>
      <p:sp>
        <p:nvSpPr>
          <p:cNvPr id="3" name="Content Placeholder 2"/>
          <p:cNvSpPr>
            <a:spLocks noGrp="1"/>
          </p:cNvSpPr>
          <p:nvPr>
            <p:ph idx="1"/>
          </p:nvPr>
        </p:nvSpPr>
        <p:spPr>
          <a:xfrm>
            <a:off x="457200" y="1600200"/>
            <a:ext cx="8229600" cy="4781128"/>
          </a:xfrm>
        </p:spPr>
        <p:txBody>
          <a:bodyPr>
            <a:normAutofit/>
          </a:bodyPr>
          <a:lstStyle/>
          <a:p>
            <a:endParaRPr lang="gu-IN" sz="2800" dirty="0" smtClean="0"/>
          </a:p>
          <a:p>
            <a:r>
              <a:rPr lang="gu-IN" sz="2800" dirty="0" smtClean="0"/>
              <a:t>“</a:t>
            </a:r>
            <a:r>
              <a:rPr lang="gu-IN" sz="2800" dirty="0"/>
              <a:t>જ્યારે આપણે આપણા સેવાર્થી(દર્દી)ઓ</a:t>
            </a:r>
            <a:r>
              <a:rPr lang="gu-IN" sz="2800" b="1" dirty="0"/>
              <a:t>ની</a:t>
            </a:r>
            <a:r>
              <a:rPr lang="gu-IN" sz="2800" dirty="0"/>
              <a:t> સારવાર કરવાના બદલે તેમનાં </a:t>
            </a:r>
            <a:r>
              <a:rPr lang="gu-IN" sz="2800" b="1" dirty="0"/>
              <a:t>સહભાગી બનીને</a:t>
            </a:r>
            <a:r>
              <a:rPr lang="gu-IN" sz="2800" dirty="0"/>
              <a:t> તેમની </a:t>
            </a:r>
            <a:r>
              <a:rPr lang="gu-IN" sz="2800" b="1" dirty="0"/>
              <a:t>સાથે</a:t>
            </a:r>
            <a:r>
              <a:rPr lang="gu-IN" sz="2800" dirty="0"/>
              <a:t> રહીને સારવાર કરીએ ત્યારે મહત્વનો બદલાવ વર્તાય છે</a:t>
            </a:r>
            <a:r>
              <a:rPr lang="gu-IN" sz="2800" dirty="0" smtClean="0"/>
              <a:t>.</a:t>
            </a:r>
            <a:r>
              <a:rPr lang="en-GB" sz="2800" dirty="0" smtClean="0"/>
              <a:t>”</a:t>
            </a:r>
          </a:p>
          <a:p>
            <a:pPr>
              <a:buFontTx/>
              <a:buChar char="-"/>
            </a:pPr>
            <a:r>
              <a:rPr lang="en-GB" sz="2800" dirty="0" smtClean="0"/>
              <a:t>Cheryl </a:t>
            </a:r>
            <a:r>
              <a:rPr lang="en-GB" sz="2800" dirty="0" err="1" smtClean="0"/>
              <a:t>Villiness</a:t>
            </a:r>
            <a:r>
              <a:rPr lang="en-GB" sz="2800" dirty="0" smtClean="0"/>
              <a:t>, </a:t>
            </a:r>
            <a:r>
              <a:rPr lang="en-GB" sz="2000" dirty="0" smtClean="0"/>
              <a:t>Devereux </a:t>
            </a:r>
            <a:r>
              <a:rPr lang="en-GB" sz="2000" dirty="0"/>
              <a:t>Georgia Treatment Network Focal </a:t>
            </a:r>
            <a:r>
              <a:rPr lang="en-GB" sz="2000" dirty="0" smtClean="0"/>
              <a:t>Point</a:t>
            </a:r>
            <a:endParaRPr lang="en-GB" sz="2800" dirty="0"/>
          </a:p>
        </p:txBody>
      </p:sp>
      <p:sp>
        <p:nvSpPr>
          <p:cNvPr id="4" name="TextBox 3"/>
          <p:cNvSpPr txBox="1"/>
          <p:nvPr/>
        </p:nvSpPr>
        <p:spPr>
          <a:xfrm>
            <a:off x="8219" y="6520061"/>
            <a:ext cx="7884368" cy="307777"/>
          </a:xfrm>
          <a:prstGeom prst="rect">
            <a:avLst/>
          </a:prstGeom>
          <a:noFill/>
        </p:spPr>
        <p:txBody>
          <a:bodyPr wrap="square" rtlCol="0">
            <a:spAutoFit/>
          </a:bodyPr>
          <a:lstStyle/>
          <a:p>
            <a:r>
              <a:rPr lang="en-GB" sz="1400" dirty="0" smtClean="0"/>
              <a:t>Taken from: SAMHSA, </a:t>
            </a:r>
            <a:r>
              <a:rPr lang="en-GB" sz="1400" i="1" dirty="0" smtClean="0"/>
              <a:t>Roadmap to Seclusion and Restraint Free Mental Health Services, </a:t>
            </a:r>
            <a:r>
              <a:rPr lang="en-GB" sz="1400" dirty="0" smtClean="0"/>
              <a:t>2005.</a:t>
            </a:r>
            <a:endParaRPr lang="en-GB" sz="14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33183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u-IN" dirty="0"/>
              <a:t>વાર્તાલાપ (કોમ્યુનિકેશન) ના પ્રકાર</a:t>
            </a:r>
            <a:endParaRPr lang="en-GB" dirty="0"/>
          </a:p>
        </p:txBody>
      </p:sp>
      <p:sp>
        <p:nvSpPr>
          <p:cNvPr id="3" name="Content Placeholder 2"/>
          <p:cNvSpPr>
            <a:spLocks noGrp="1"/>
          </p:cNvSpPr>
          <p:nvPr>
            <p:ph idx="1"/>
          </p:nvPr>
        </p:nvSpPr>
        <p:spPr>
          <a:xfrm>
            <a:off x="457200" y="1600200"/>
            <a:ext cx="8229600" cy="4781128"/>
          </a:xfrm>
        </p:spPr>
        <p:txBody>
          <a:bodyPr>
            <a:normAutofit/>
          </a:bodyPr>
          <a:lstStyle/>
          <a:p>
            <a:pPr algn="just"/>
            <a:r>
              <a:rPr lang="gu-IN" dirty="0"/>
              <a:t>“હું ખાતરીપૂર્વક કહી ન શકું કે ચોક્કસ શબ્દો મહત્વના છે, કે તેનાં કરતા અવાજનો </a:t>
            </a:r>
            <a:r>
              <a:rPr lang="gu-IN" b="1" dirty="0"/>
              <a:t>ધ્વનિ</a:t>
            </a:r>
            <a:r>
              <a:rPr lang="gu-IN" dirty="0"/>
              <a:t>, </a:t>
            </a:r>
            <a:r>
              <a:rPr lang="gu-IN" b="1" dirty="0"/>
              <a:t>શારીરિક હાવભાવ</a:t>
            </a:r>
            <a:r>
              <a:rPr lang="gu-IN" dirty="0"/>
              <a:t> અને શબ્દો દ્વારા વ્યક્ત થતું </a:t>
            </a:r>
            <a:r>
              <a:rPr lang="gu-IN" b="1" dirty="0"/>
              <a:t>વાતાવરણ</a:t>
            </a:r>
            <a:r>
              <a:rPr lang="gu-IN" dirty="0"/>
              <a:t>...  શબ્દોમાં, લોકો અને તેમનાં અનુભવોનો સંદર્ભ હોવો જોઈએ જે કર્મચારીઓએ અગાઉથી નક્કી કરેલ હોય, તે </a:t>
            </a:r>
            <a:r>
              <a:rPr lang="en-US" dirty="0"/>
              <a:t>‘</a:t>
            </a:r>
            <a:r>
              <a:rPr lang="gu-IN" dirty="0" smtClean="0"/>
              <a:t>સેવાર્થી(દર્દી)ઓને</a:t>
            </a:r>
            <a:r>
              <a:rPr lang="en-US" dirty="0"/>
              <a:t>’</a:t>
            </a:r>
            <a:r>
              <a:rPr lang="gu-IN" dirty="0" smtClean="0"/>
              <a:t> </a:t>
            </a:r>
            <a:r>
              <a:rPr lang="gu-IN" b="1" dirty="0"/>
              <a:t>શાંત</a:t>
            </a:r>
            <a:r>
              <a:rPr lang="gu-IN" dirty="0"/>
              <a:t> પાડવામાં મદદ કરી શકે.”</a:t>
            </a:r>
            <a:endParaRPr lang="en-GB" sz="2800" dirty="0" smtClean="0"/>
          </a:p>
          <a:p>
            <a:pPr marL="0" indent="0">
              <a:buNone/>
            </a:pPr>
            <a:r>
              <a:rPr lang="en-GB" sz="2800" dirty="0"/>
              <a:t>	</a:t>
            </a:r>
            <a:r>
              <a:rPr lang="en-GB" sz="2800" dirty="0" smtClean="0"/>
              <a:t>- Mental health clinician</a:t>
            </a:r>
            <a:endParaRPr lang="en-GB" sz="2800" dirty="0"/>
          </a:p>
        </p:txBody>
      </p:sp>
      <p:sp>
        <p:nvSpPr>
          <p:cNvPr id="4" name="TextBox 3"/>
          <p:cNvSpPr txBox="1"/>
          <p:nvPr/>
        </p:nvSpPr>
        <p:spPr>
          <a:xfrm>
            <a:off x="8219" y="6520061"/>
            <a:ext cx="7884368" cy="307777"/>
          </a:xfrm>
          <a:prstGeom prst="rect">
            <a:avLst/>
          </a:prstGeom>
          <a:noFill/>
        </p:spPr>
        <p:txBody>
          <a:bodyPr wrap="square" rtlCol="0">
            <a:spAutoFit/>
          </a:bodyPr>
          <a:lstStyle/>
          <a:p>
            <a:r>
              <a:rPr lang="en-GB" sz="1400" dirty="0" smtClean="0"/>
              <a:t>Taken from: SAMHSA, </a:t>
            </a:r>
            <a:r>
              <a:rPr lang="en-GB" sz="1400" i="1" dirty="0" smtClean="0"/>
              <a:t>Roadmap to Seclusion and Restraint Free Mental Health Services, </a:t>
            </a:r>
            <a:r>
              <a:rPr lang="en-GB" sz="1400" dirty="0" smtClean="0"/>
              <a:t>2005.</a:t>
            </a:r>
            <a:endParaRPr lang="en-GB" sz="14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34557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u-IN" dirty="0"/>
              <a:t>વાર્તાલાપ હોવો જોઇએ</a:t>
            </a:r>
            <a:r>
              <a:rPr lang="en-IN" dirty="0"/>
              <a:t>:</a:t>
            </a:r>
            <a:endParaRPr lang="en-GB" dirty="0"/>
          </a:p>
        </p:txBody>
      </p:sp>
      <p:sp>
        <p:nvSpPr>
          <p:cNvPr id="3" name="Content Placeholder 2"/>
          <p:cNvSpPr>
            <a:spLocks noGrp="1"/>
          </p:cNvSpPr>
          <p:nvPr>
            <p:ph idx="1"/>
          </p:nvPr>
        </p:nvSpPr>
        <p:spPr/>
        <p:txBody>
          <a:bodyPr/>
          <a:lstStyle/>
          <a:p>
            <a:r>
              <a:rPr lang="gu-IN" dirty="0"/>
              <a:t>સન્માનપૂર્વક</a:t>
            </a:r>
            <a:endParaRPr lang="en-GB" dirty="0" smtClean="0"/>
          </a:p>
          <a:p>
            <a:r>
              <a:rPr lang="gu-IN" dirty="0"/>
              <a:t>સચેત</a:t>
            </a:r>
            <a:endParaRPr lang="en-GB" dirty="0" smtClean="0"/>
          </a:p>
          <a:p>
            <a:r>
              <a:rPr lang="gu-IN" dirty="0"/>
              <a:t>ખાતરીપૂર્વક</a:t>
            </a:r>
            <a:endParaRPr lang="en-GB" dirty="0" smtClean="0"/>
          </a:p>
          <a:p>
            <a:r>
              <a:rPr lang="gu-IN" dirty="0"/>
              <a:t>હકારાત્મક</a:t>
            </a:r>
            <a:endParaRPr lang="en-GB" dirty="0" smtClean="0"/>
          </a:p>
          <a:p>
            <a:r>
              <a:rPr lang="gu-IN" dirty="0"/>
              <a:t>સહાનુભૂતિ</a:t>
            </a:r>
            <a:endParaRPr lang="en-GB" dirty="0" smtClean="0"/>
          </a:p>
          <a:p>
            <a:r>
              <a:rPr lang="gu-IN" dirty="0"/>
              <a:t>ધૈર્યશીલ</a:t>
            </a:r>
            <a:endParaRPr lang="en-GB" dirty="0" smtClean="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C:\Users\christiansenp\AppData\Local\Microsoft\Windows\Temporary Internet Files\Content.IE5\31I0ZN0K\MC90036098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9992" y="2420888"/>
            <a:ext cx="2664296" cy="2340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86745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gu-IN" dirty="0"/>
              <a:t>સેવાર્થી(દર્દી)ઓ કર્મચારીઓ પાસેથી શું સાંભળવા માંગે છે</a:t>
            </a:r>
            <a:endParaRPr lang="en-GB" dirty="0"/>
          </a:p>
        </p:txBody>
      </p:sp>
      <p:sp>
        <p:nvSpPr>
          <p:cNvPr id="3" name="Content Placeholder 2"/>
          <p:cNvSpPr>
            <a:spLocks noGrp="1"/>
          </p:cNvSpPr>
          <p:nvPr>
            <p:ph idx="1"/>
          </p:nvPr>
        </p:nvSpPr>
        <p:spPr/>
        <p:txBody>
          <a:bodyPr>
            <a:normAutofit/>
          </a:bodyPr>
          <a:lstStyle/>
          <a:p>
            <a:r>
              <a:rPr lang="gu-IN" dirty="0"/>
              <a:t>તમે સ્વસ્થ લાગો છો</a:t>
            </a:r>
            <a:endParaRPr lang="en-GB" dirty="0"/>
          </a:p>
          <a:p>
            <a:r>
              <a:rPr lang="gu-IN" dirty="0"/>
              <a:t>હું તમારી શું મદદ કરી શકું?</a:t>
            </a:r>
            <a:endParaRPr lang="en-US" dirty="0"/>
          </a:p>
          <a:p>
            <a:r>
              <a:rPr lang="gu-IN" dirty="0"/>
              <a:t>તમારા માટે હું અહીં છું</a:t>
            </a:r>
            <a:endParaRPr lang="en-GB" dirty="0"/>
          </a:p>
          <a:p>
            <a:r>
              <a:rPr lang="gu-IN" dirty="0"/>
              <a:t>આપણે સાથે મળીને આના માટે કામ કરીએ</a:t>
            </a:r>
            <a:endParaRPr lang="en-US" dirty="0"/>
          </a:p>
          <a:p>
            <a:r>
              <a:rPr lang="gu-IN" dirty="0"/>
              <a:t>આવું લાગવું સ્વાભાવિક છે</a:t>
            </a:r>
            <a:endParaRPr lang="en-US" dirty="0"/>
          </a:p>
          <a:p>
            <a:r>
              <a:rPr lang="gu-IN" dirty="0"/>
              <a:t>અત્યારે તમને શું જોઈએ છે?</a:t>
            </a:r>
            <a:endParaRPr lang="en-GB" dirty="0"/>
          </a:p>
        </p:txBody>
      </p:sp>
      <p:sp>
        <p:nvSpPr>
          <p:cNvPr id="4" name="TextBox 3"/>
          <p:cNvSpPr txBox="1"/>
          <p:nvPr/>
        </p:nvSpPr>
        <p:spPr>
          <a:xfrm>
            <a:off x="8219" y="6520061"/>
            <a:ext cx="7884368" cy="307777"/>
          </a:xfrm>
          <a:prstGeom prst="rect">
            <a:avLst/>
          </a:prstGeom>
          <a:noFill/>
        </p:spPr>
        <p:txBody>
          <a:bodyPr wrap="square" rtlCol="0">
            <a:spAutoFit/>
          </a:bodyPr>
          <a:lstStyle/>
          <a:p>
            <a:r>
              <a:rPr lang="en-GB" sz="1400" dirty="0" smtClean="0"/>
              <a:t>Taken from: SAMHSA, </a:t>
            </a:r>
            <a:r>
              <a:rPr lang="en-GB" sz="1400" i="1" dirty="0" smtClean="0"/>
              <a:t>Roadmap to Seclusion and Restraint Free Mental Health Services, </a:t>
            </a:r>
            <a:r>
              <a:rPr lang="en-GB" sz="1400" dirty="0" smtClean="0"/>
              <a:t>2005.</a:t>
            </a:r>
            <a:endParaRPr lang="en-GB" sz="14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193759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gu-IN" dirty="0"/>
              <a:t>સેવાર્થી(દર્દી)ઓ કર્મચારીઓ પાસેથી શું સાંભળવા માંગે </a:t>
            </a:r>
            <a:r>
              <a:rPr lang="gu-IN" dirty="0" smtClean="0"/>
              <a:t>છે</a:t>
            </a:r>
            <a:r>
              <a:rPr lang="en-IN" dirty="0" smtClean="0"/>
              <a:t> (</a:t>
            </a:r>
            <a:r>
              <a:rPr lang="gu-IN" dirty="0" smtClean="0"/>
              <a:t>ચાલુ)</a:t>
            </a:r>
            <a:endParaRPr lang="en-GB" dirty="0"/>
          </a:p>
        </p:txBody>
      </p:sp>
      <p:sp>
        <p:nvSpPr>
          <p:cNvPr id="3" name="Content Placeholder 2"/>
          <p:cNvSpPr>
            <a:spLocks noGrp="1"/>
          </p:cNvSpPr>
          <p:nvPr>
            <p:ph idx="1"/>
          </p:nvPr>
        </p:nvSpPr>
        <p:spPr>
          <a:xfrm>
            <a:off x="457200" y="1600200"/>
            <a:ext cx="8229600" cy="4525963"/>
          </a:xfrm>
        </p:spPr>
        <p:txBody>
          <a:bodyPr>
            <a:normAutofit fontScale="92500" lnSpcReduction="20000"/>
          </a:bodyPr>
          <a:lstStyle/>
          <a:p>
            <a:pPr algn="just"/>
            <a:r>
              <a:rPr lang="gu-IN" dirty="0"/>
              <a:t>તમારા ઉપર ઘણું વિત્યું છે</a:t>
            </a:r>
            <a:endParaRPr lang="en-US" dirty="0"/>
          </a:p>
          <a:p>
            <a:pPr algn="just"/>
            <a:r>
              <a:rPr lang="gu-IN" dirty="0"/>
              <a:t>તમે બળવાન વ્યક્તિ છો</a:t>
            </a:r>
            <a:endParaRPr lang="en-GB" dirty="0"/>
          </a:p>
          <a:p>
            <a:pPr algn="just"/>
            <a:r>
              <a:rPr lang="gu-IN" dirty="0"/>
              <a:t>આ પીડા સામે ટકી રહેવાની તમારી હિમ્મત પ્રશંસનીય છે</a:t>
            </a:r>
            <a:endParaRPr lang="en-GB" dirty="0"/>
          </a:p>
          <a:p>
            <a:pPr algn="just"/>
            <a:r>
              <a:rPr lang="gu-IN" dirty="0"/>
              <a:t>હું તમને પ્રોત્સાહિત કરું છું</a:t>
            </a:r>
            <a:endParaRPr lang="en-GB" dirty="0"/>
          </a:p>
          <a:p>
            <a:pPr algn="just"/>
            <a:r>
              <a:rPr lang="gu-IN" dirty="0"/>
              <a:t>હતાશ ન થવું</a:t>
            </a:r>
            <a:endParaRPr lang="en-GB" dirty="0"/>
          </a:p>
          <a:p>
            <a:pPr algn="just"/>
            <a:r>
              <a:rPr lang="gu-IN" dirty="0"/>
              <a:t>વચન નથી આપી શકતો, પણ તમારી મદદ કરવા હું મારું શ્રેષ્ઠ કરીશ</a:t>
            </a:r>
            <a:endParaRPr lang="en-US" dirty="0"/>
          </a:p>
          <a:p>
            <a:pPr algn="just"/>
            <a:r>
              <a:rPr lang="gu-IN" dirty="0"/>
              <a:t>હું સમજી શકતો નથી, મહેરબાની કરીને મને કહો કે તમે શું કહેવા માંગો છો</a:t>
            </a:r>
            <a:endParaRPr lang="en-GB" dirty="0"/>
          </a:p>
        </p:txBody>
      </p:sp>
      <p:sp>
        <p:nvSpPr>
          <p:cNvPr id="4" name="TextBox 3"/>
          <p:cNvSpPr txBox="1"/>
          <p:nvPr/>
        </p:nvSpPr>
        <p:spPr>
          <a:xfrm>
            <a:off x="8219" y="6520061"/>
            <a:ext cx="7884368" cy="307777"/>
          </a:xfrm>
          <a:prstGeom prst="rect">
            <a:avLst/>
          </a:prstGeom>
          <a:noFill/>
        </p:spPr>
        <p:txBody>
          <a:bodyPr wrap="square" rtlCol="0">
            <a:spAutoFit/>
          </a:bodyPr>
          <a:lstStyle/>
          <a:p>
            <a:r>
              <a:rPr lang="en-GB" sz="1400" dirty="0" smtClean="0"/>
              <a:t>Taken from: SAMHSA, </a:t>
            </a:r>
            <a:r>
              <a:rPr lang="en-GB" sz="1400" i="1" dirty="0" smtClean="0"/>
              <a:t>Roadmap to Seclusion and Restraint Free Mental Health Services, </a:t>
            </a:r>
            <a:r>
              <a:rPr lang="en-GB" sz="1400" dirty="0" smtClean="0"/>
              <a:t>2005.</a:t>
            </a:r>
            <a:endParaRPr lang="en-GB" sz="14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035107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gu-IN" sz="4000" dirty="0"/>
              <a:t>સક્રિય શ્રવણ</a:t>
            </a:r>
            <a:endParaRPr lang="en-GB" sz="4000" dirty="0"/>
          </a:p>
        </p:txBody>
      </p:sp>
      <p:sp>
        <p:nvSpPr>
          <p:cNvPr id="3" name="Content Placeholder 2"/>
          <p:cNvSpPr>
            <a:spLocks noGrp="1"/>
          </p:cNvSpPr>
          <p:nvPr>
            <p:ph idx="1"/>
          </p:nvPr>
        </p:nvSpPr>
        <p:spPr>
          <a:xfrm>
            <a:off x="251520" y="1340768"/>
            <a:ext cx="8435280" cy="5184576"/>
          </a:xfrm>
        </p:spPr>
        <p:txBody>
          <a:bodyPr>
            <a:normAutofit/>
          </a:bodyPr>
          <a:lstStyle/>
          <a:p>
            <a:pPr algn="just"/>
            <a:r>
              <a:rPr lang="gu-IN" sz="2800" dirty="0"/>
              <a:t>“સાંભળવાનું સંરચિત સ્વરૂપ એટલે વક્તા ઉપર ધ્યાન કેન્દ્રિત કરવું”</a:t>
            </a:r>
            <a:endParaRPr lang="en-GB" sz="2800" dirty="0" smtClean="0"/>
          </a:p>
          <a:p>
            <a:r>
              <a:rPr lang="gu-IN" sz="2800" dirty="0"/>
              <a:t>શ્રોતા વક્તાને સંપૂર્ણ ધ્યાન આપતા હોય</a:t>
            </a:r>
            <a:endParaRPr lang="en-GB" sz="2800" dirty="0" smtClean="0"/>
          </a:p>
          <a:p>
            <a:pPr algn="just"/>
            <a:r>
              <a:rPr lang="gu-IN" sz="2800" dirty="0"/>
              <a:t>વક્તાએ જે કહ્યું હોય તે શ્રોતા પોતાના શબ્દોમાં પુનરાવર્તન કરે</a:t>
            </a:r>
            <a:r>
              <a:rPr lang="en-GB" sz="2800" dirty="0" smtClean="0"/>
              <a:t> </a:t>
            </a:r>
          </a:p>
          <a:p>
            <a:pPr lvl="1" algn="just"/>
            <a:r>
              <a:rPr lang="gu-IN" dirty="0"/>
              <a:t>વક્તાના અંતર્ગત વિચારો, લાગણીઓ અને પ્રોત્સાહનો ને સમજવાનો પ્રયત્ન કરો</a:t>
            </a:r>
            <a:endParaRPr lang="en-GB"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154422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gu-IN" sz="4000" dirty="0"/>
              <a:t>સક્રિય શ્રવણના લાભો</a:t>
            </a:r>
            <a:endParaRPr lang="en-GB" sz="4000" dirty="0"/>
          </a:p>
        </p:txBody>
      </p:sp>
      <p:sp>
        <p:nvSpPr>
          <p:cNvPr id="3" name="Content Placeholder 2"/>
          <p:cNvSpPr>
            <a:spLocks noGrp="1"/>
          </p:cNvSpPr>
          <p:nvPr>
            <p:ph idx="1"/>
          </p:nvPr>
        </p:nvSpPr>
        <p:spPr>
          <a:xfrm>
            <a:off x="467544" y="1484784"/>
            <a:ext cx="8459812" cy="4925144"/>
          </a:xfrm>
        </p:spPr>
        <p:txBody>
          <a:bodyPr>
            <a:normAutofit/>
          </a:bodyPr>
          <a:lstStyle/>
          <a:p>
            <a:r>
              <a:rPr lang="gu-IN" sz="2800" dirty="0"/>
              <a:t>એકાગ્રતામાં પ્રોત્સાહન</a:t>
            </a:r>
            <a:endParaRPr lang="en-GB" sz="2800" dirty="0" smtClean="0"/>
          </a:p>
          <a:p>
            <a:r>
              <a:rPr lang="gu-IN" sz="2800" dirty="0"/>
              <a:t>ગેરસમજો ટાળે</a:t>
            </a:r>
            <a:endParaRPr lang="en-GB" sz="2800" dirty="0" smtClean="0"/>
          </a:p>
          <a:p>
            <a:r>
              <a:rPr lang="gu-IN" sz="2800" dirty="0"/>
              <a:t>લોકોને નિખાલસ કરી વધુ બોલવા માટે પ્રોત્સાહિત કરે</a:t>
            </a:r>
            <a:endParaRPr lang="en-GB" sz="2800" dirty="0" smtClean="0"/>
          </a:p>
          <a:p>
            <a:r>
              <a:rPr lang="gu-IN" sz="2800" dirty="0"/>
              <a:t>ઝઘડો વધતા અટકાવે</a:t>
            </a:r>
            <a:endParaRPr lang="en-GB" sz="2800" dirty="0" smtClean="0"/>
          </a:p>
          <a:p>
            <a:pPr algn="just"/>
            <a:r>
              <a:rPr lang="gu-IN" sz="2800" dirty="0"/>
              <a:t>ઘણી વખત ઝઘડા માટે પરસ્પર ફાયદાકારક ઉકેલ લઇ આવે</a:t>
            </a:r>
            <a:endParaRPr lang="en-GB" sz="28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517074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gu-IN" dirty="0"/>
              <a:t>આત્મસંભાષણ</a:t>
            </a:r>
            <a:r>
              <a:rPr lang="en-IN" i="1" dirty="0"/>
              <a:t>(</a:t>
            </a:r>
            <a:r>
              <a:rPr lang="gu-IN" i="1" dirty="0"/>
              <a:t>મોનોલોગ)</a:t>
            </a:r>
            <a:r>
              <a:rPr lang="gu-IN" dirty="0"/>
              <a:t>ના બદલે સંવાદ</a:t>
            </a:r>
            <a:endParaRPr lang="fr-FR" dirty="0"/>
          </a:p>
        </p:txBody>
      </p:sp>
      <p:sp>
        <p:nvSpPr>
          <p:cNvPr id="3" name="Espace réservé du contenu 2"/>
          <p:cNvSpPr>
            <a:spLocks noGrp="1"/>
          </p:cNvSpPr>
          <p:nvPr>
            <p:ph idx="1"/>
          </p:nvPr>
        </p:nvSpPr>
        <p:spPr>
          <a:xfrm>
            <a:off x="251520" y="1600200"/>
            <a:ext cx="8675836" cy="4525963"/>
          </a:xfrm>
        </p:spPr>
        <p:txBody>
          <a:bodyPr>
            <a:normAutofit fontScale="92500" lnSpcReduction="20000"/>
          </a:bodyPr>
          <a:lstStyle/>
          <a:p>
            <a:pPr lvl="1">
              <a:buFont typeface="Arial" charset="0"/>
              <a:buChar char="•"/>
            </a:pPr>
            <a:r>
              <a:rPr lang="gu-IN" dirty="0"/>
              <a:t>સંવાદમાં </a:t>
            </a:r>
            <a:r>
              <a:rPr lang="gu-IN" b="1" dirty="0"/>
              <a:t>બે-તરફી વાતચીતનો</a:t>
            </a:r>
            <a:r>
              <a:rPr lang="gu-IN" dirty="0"/>
              <a:t> સમાવેશ થાય છે, જેમાં બંને વ્યક્તિઓના વિચારો, લાગણીઓ અને કલ્પનાઓ મૂલ્યવાન હોય છે</a:t>
            </a:r>
            <a:endParaRPr lang="en-GB" dirty="0" smtClean="0"/>
          </a:p>
          <a:p>
            <a:pPr lvl="1">
              <a:buFont typeface="Arial" charset="0"/>
              <a:buChar char="•"/>
            </a:pPr>
            <a:endParaRPr lang="fr-FR" dirty="0"/>
          </a:p>
          <a:p>
            <a:pPr lvl="1">
              <a:buFont typeface="Arial" charset="0"/>
              <a:buChar char="•"/>
            </a:pPr>
            <a:r>
              <a:rPr lang="gu-IN" dirty="0"/>
              <a:t>તે એવું નથી કે કર્મચારીઓ સેવાર્થી(દર્દી)ને તેમનાં માટે શું સારૂ છે તે કહે, પણ બાબત એ છે કે કર્મચારીઓ અને સેવાર્થી(દર્દી) </a:t>
            </a:r>
            <a:r>
              <a:rPr lang="gu-IN" b="1" dirty="0"/>
              <a:t>સાથે મળીને શ્રેષ્ઠ ઉકેલ લાવવાનો પ્રયત્ન કરે</a:t>
            </a:r>
            <a:endParaRPr lang="fr-FR" b="1" dirty="0"/>
          </a:p>
          <a:p>
            <a:pPr marL="457200" lvl="1" indent="0">
              <a:buNone/>
            </a:pPr>
            <a:endParaRPr lang="fr-FR" dirty="0"/>
          </a:p>
          <a:p>
            <a:pPr lvl="1">
              <a:buFont typeface="Arial" charset="0"/>
              <a:buChar char="•"/>
            </a:pPr>
            <a:r>
              <a:rPr lang="gu-IN" dirty="0"/>
              <a:t>સંવાદ દ્વારા </a:t>
            </a:r>
            <a:r>
              <a:rPr lang="gu-IN" b="1" dirty="0"/>
              <a:t>લોકો આદરપૂર્વક પોતાના મૂલ્યો અને જાત ઉપરનો નિયંત્રણ મેળવી શકે</a:t>
            </a:r>
            <a:r>
              <a:rPr lang="gu-IN" dirty="0"/>
              <a:t> છે અને આખરે તંગ પરિસ્થિતિનો ઉકેલ અસરકારક રીતે લાવી શકાય </a:t>
            </a:r>
            <a:r>
              <a:rPr lang="gu-IN" dirty="0" smtClean="0"/>
              <a:t>છે</a:t>
            </a:r>
            <a:endParaRPr lang="fr-FR"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287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517" y="0"/>
            <a:ext cx="9144000" cy="155679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57200" y="-85402"/>
            <a:ext cx="8229600" cy="1642194"/>
          </a:xfrm>
        </p:spPr>
        <p:txBody>
          <a:bodyPr>
            <a:normAutofit fontScale="90000"/>
          </a:bodyPr>
          <a:lstStyle/>
          <a:p>
            <a:pPr marL="0" indent="0"/>
            <a:r>
              <a:rPr lang="en-GB" dirty="0">
                <a:latin typeface="Cambria" panose="02040503050406030204" pitchFamily="18" charset="0"/>
              </a:rPr>
              <a:t/>
            </a:r>
            <a:br>
              <a:rPr lang="en-GB" dirty="0">
                <a:latin typeface="Cambria" panose="02040503050406030204" pitchFamily="18" charset="0"/>
              </a:rPr>
            </a:br>
            <a:r>
              <a:rPr lang="gu-IN" dirty="0"/>
              <a:t>એકાંત અને નિયંત્રણ શું છે?</a:t>
            </a:r>
            <a:r>
              <a:rPr lang="en-GB" dirty="0">
                <a:latin typeface="Cambria" panose="02040503050406030204" pitchFamily="18" charset="0"/>
              </a:rPr>
              <a:t/>
            </a:r>
            <a:br>
              <a:rPr lang="en-GB" dirty="0">
                <a:latin typeface="Cambria" panose="02040503050406030204" pitchFamily="18" charset="0"/>
              </a:rPr>
            </a:br>
            <a:endParaRPr lang="en-GB" dirty="0">
              <a:latin typeface="Cambria" panose="02040503050406030204" pitchFamily="18" charset="0"/>
            </a:endParaRPr>
          </a:p>
        </p:txBody>
      </p:sp>
      <p:sp>
        <p:nvSpPr>
          <p:cNvPr id="7" name="TextBox 6"/>
          <p:cNvSpPr txBox="1"/>
          <p:nvPr/>
        </p:nvSpPr>
        <p:spPr>
          <a:xfrm>
            <a:off x="0" y="6581001"/>
            <a:ext cx="7020272" cy="276999"/>
          </a:xfrm>
          <a:prstGeom prst="rect">
            <a:avLst/>
          </a:prstGeom>
          <a:noFill/>
        </p:spPr>
        <p:txBody>
          <a:bodyPr wrap="square" rtlCol="0">
            <a:spAutoFit/>
          </a:bodyPr>
          <a:lstStyle/>
          <a:p>
            <a:r>
              <a:rPr lang="en-GB" sz="1200" dirty="0" smtClean="0"/>
              <a:t>Photos: </a:t>
            </a:r>
            <a:r>
              <a:rPr lang="en-GB" sz="1200" dirty="0"/>
              <a:t>Sylvester </a:t>
            </a:r>
            <a:r>
              <a:rPr lang="en-GB" sz="1200" dirty="0" err="1"/>
              <a:t>Kantontoka</a:t>
            </a:r>
            <a:r>
              <a:rPr lang="en-GB" sz="1200" dirty="0" smtClean="0"/>
              <a:t>; </a:t>
            </a:r>
            <a:r>
              <a:rPr lang="en-GB" sz="1200" dirty="0" err="1"/>
              <a:t>Harrie</a:t>
            </a:r>
            <a:r>
              <a:rPr lang="en-GB" sz="1200" dirty="0"/>
              <a:t> </a:t>
            </a:r>
            <a:r>
              <a:rPr lang="en-GB" sz="1200" dirty="0" err="1"/>
              <a:t>Timmermans</a:t>
            </a:r>
            <a:r>
              <a:rPr lang="en-GB" sz="1200" dirty="0"/>
              <a:t>/Global Initiative on Psychiatry</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Rectangle 5"/>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028" name="Picture 4" descr="msotw9_temp0"/>
          <p:cNvPicPr>
            <a:picLocks noChangeAspect="1" noChangeArrowheads="1"/>
          </p:cNvPicPr>
          <p:nvPr/>
        </p:nvPicPr>
        <p:blipFill rotWithShape="1">
          <a:blip r:embed="rId4">
            <a:extLst>
              <a:ext uri="{28A0092B-C50C-407E-A947-70E740481C1C}">
                <a14:useLocalDpi xmlns:a14="http://schemas.microsoft.com/office/drawing/2010/main" val="0"/>
              </a:ext>
            </a:extLst>
          </a:blip>
          <a:srcRect l="23362"/>
          <a:stretch/>
        </p:blipFill>
        <p:spPr bwMode="auto">
          <a:xfrm>
            <a:off x="1282534" y="2276872"/>
            <a:ext cx="3094681" cy="302232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030" name="Picture 6" descr="G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056" y="2276872"/>
            <a:ext cx="2863215" cy="3009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671928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301006"/>
          </a:xfrm>
        </p:spPr>
        <p:txBody>
          <a:bodyPr>
            <a:normAutofit fontScale="90000"/>
          </a:bodyPr>
          <a:lstStyle/>
          <a:p>
            <a:r>
              <a:rPr lang="gu-IN" dirty="0"/>
              <a:t>તંગ પરિસ્થિતિની નજીક જતા પહેલાં</a:t>
            </a:r>
            <a:endParaRPr lang="en-GB" dirty="0"/>
          </a:p>
        </p:txBody>
      </p:sp>
      <p:sp>
        <p:nvSpPr>
          <p:cNvPr id="3" name="Content Placeholder 2"/>
          <p:cNvSpPr>
            <a:spLocks noGrp="1"/>
          </p:cNvSpPr>
          <p:nvPr>
            <p:ph idx="1"/>
          </p:nvPr>
        </p:nvSpPr>
        <p:spPr>
          <a:xfrm>
            <a:off x="251520" y="1739108"/>
            <a:ext cx="8435280" cy="4320479"/>
          </a:xfrm>
        </p:spPr>
        <p:txBody>
          <a:bodyPr>
            <a:normAutofit/>
          </a:bodyPr>
          <a:lstStyle/>
          <a:p>
            <a:pPr lvl="1">
              <a:buFont typeface="Arial" charset="0"/>
              <a:buChar char="•"/>
            </a:pPr>
            <a:r>
              <a:rPr lang="gu-IN" dirty="0"/>
              <a:t>શ્વાસ લેવો</a:t>
            </a:r>
            <a:endParaRPr lang="en-GB" dirty="0"/>
          </a:p>
          <a:p>
            <a:pPr lvl="1">
              <a:buFont typeface="Arial" charset="0"/>
              <a:buChar char="•"/>
            </a:pPr>
            <a:r>
              <a:rPr lang="gu-IN" dirty="0"/>
              <a:t>પોતાને શાંત કરવું</a:t>
            </a:r>
            <a:endParaRPr lang="en-GB" dirty="0"/>
          </a:p>
          <a:p>
            <a:pPr lvl="1" algn="just">
              <a:buFont typeface="Arial" charset="0"/>
              <a:buChar char="•"/>
            </a:pPr>
            <a:r>
              <a:rPr lang="gu-IN" dirty="0"/>
              <a:t>હકારાત્મક સ્વ</a:t>
            </a:r>
            <a:r>
              <a:rPr lang="en-IN" dirty="0"/>
              <a:t>-</a:t>
            </a:r>
            <a:r>
              <a:rPr lang="gu-IN" dirty="0"/>
              <a:t>ચર્ચા વાપરવી (</a:t>
            </a:r>
            <a:r>
              <a:rPr lang="en-IN" dirty="0"/>
              <a:t>“</a:t>
            </a:r>
            <a:r>
              <a:rPr lang="gu-IN" dirty="0"/>
              <a:t>આ મુશ્કેલ હોઇ શકે, પણ હું કરી શકું છું,</a:t>
            </a:r>
            <a:r>
              <a:rPr lang="en-IN" dirty="0"/>
              <a:t>”</a:t>
            </a:r>
            <a:r>
              <a:rPr lang="gu-IN" dirty="0"/>
              <a:t> વગેરે)</a:t>
            </a:r>
            <a:endParaRPr lang="en-GB" dirty="0" smtClean="0"/>
          </a:p>
          <a:p>
            <a:pPr lvl="1" algn="just">
              <a:buFont typeface="Arial" charset="0"/>
              <a:buChar char="•"/>
            </a:pPr>
            <a:r>
              <a:rPr lang="gu-IN" dirty="0"/>
              <a:t>જોવું કે, જો જરૂરી હોય તો અન્ય કર્મચારી સભ્યો તમારી મદદ કરવા માટે તમારી આસપાસ જ હોય</a:t>
            </a:r>
            <a:endParaRPr lang="en-GB" dirty="0" smtClean="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08714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gu-IN" dirty="0"/>
              <a:t>તંગ પરિસ્થિતિ વખતે યાદ રાખવાની વસ્તુઓ</a:t>
            </a:r>
            <a:endParaRPr lang="en-GB" dirty="0"/>
          </a:p>
        </p:txBody>
      </p:sp>
      <p:sp>
        <p:nvSpPr>
          <p:cNvPr id="3" name="Content Placeholder 2"/>
          <p:cNvSpPr>
            <a:spLocks noGrp="1"/>
          </p:cNvSpPr>
          <p:nvPr>
            <p:ph idx="1"/>
          </p:nvPr>
        </p:nvSpPr>
        <p:spPr/>
        <p:txBody>
          <a:bodyPr/>
          <a:lstStyle/>
          <a:p>
            <a:pPr marL="342900" lvl="1" indent="-342900" algn="just">
              <a:buFont typeface="Arial" panose="020B0604020202020204" pitchFamily="34" charset="0"/>
              <a:buChar char="•"/>
            </a:pPr>
            <a:r>
              <a:rPr lang="gu-IN" dirty="0"/>
              <a:t>સેવાર્થી(દર્દી)ઓના ગુસ્સા અને હતાશાને યોગ્ય, માપમાં અને વાજબી પ્રતિભાવ આપવો જોઈએ</a:t>
            </a:r>
            <a:endParaRPr lang="en-GB" dirty="0" smtClean="0"/>
          </a:p>
          <a:p>
            <a:pPr marL="342900" lvl="1" indent="-342900" algn="just">
              <a:buFont typeface="Arial" panose="020B0604020202020204" pitchFamily="34" charset="0"/>
              <a:buChar char="•"/>
            </a:pPr>
            <a:endParaRPr lang="en-GB" sz="800" dirty="0"/>
          </a:p>
          <a:p>
            <a:pPr marL="342900" lvl="1" indent="-342900" algn="just">
              <a:buFont typeface="Arial" panose="020B0604020202020204" pitchFamily="34" charset="0"/>
              <a:buChar char="•"/>
            </a:pPr>
            <a:r>
              <a:rPr lang="gu-IN" dirty="0"/>
              <a:t>ધ્યાન રાખવું કે કટોકટી વખતે, ઉશ્કેરણીને ટાળવા માટેની જવાબદારી તમારી છે કારણ કે એ વાસ્તવિક નથી કે એક વ્યક્તિ જે પડકારરૂપ પરિસ્થિતિમાં હોય તે એકદમથી શાંત થઈ જાય</a:t>
            </a:r>
            <a:r>
              <a:rPr lang="fr-FR" dirty="0" smtClean="0"/>
              <a:t> </a:t>
            </a:r>
            <a:endParaRPr lang="en-GB"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011022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0805"/>
            <a:ext cx="8229600" cy="959923"/>
          </a:xfrm>
        </p:spPr>
        <p:txBody>
          <a:bodyPr>
            <a:normAutofit/>
          </a:bodyPr>
          <a:lstStyle/>
          <a:p>
            <a:r>
              <a:rPr lang="gu-IN" sz="4000" dirty="0"/>
              <a:t>તંગ પરિસ્થિતિને સંભાળતી વખતે</a:t>
            </a:r>
            <a:endParaRPr lang="en-GB" sz="4000" dirty="0"/>
          </a:p>
        </p:txBody>
      </p:sp>
      <p:sp>
        <p:nvSpPr>
          <p:cNvPr id="3" name="Content Placeholder 2"/>
          <p:cNvSpPr>
            <a:spLocks noGrp="1"/>
          </p:cNvSpPr>
          <p:nvPr>
            <p:ph idx="1"/>
          </p:nvPr>
        </p:nvSpPr>
        <p:spPr>
          <a:xfrm>
            <a:off x="179512" y="980728"/>
            <a:ext cx="8507288" cy="5145435"/>
          </a:xfrm>
        </p:spPr>
        <p:txBody>
          <a:bodyPr>
            <a:noAutofit/>
          </a:bodyPr>
          <a:lstStyle/>
          <a:p>
            <a:r>
              <a:rPr lang="gu-IN" sz="2400" dirty="0"/>
              <a:t>વ્યક્તિને તેનાં નામ સાથે બોલાવો અને કહો કે તમે એની મદદ માટે આવ્યા છો</a:t>
            </a:r>
            <a:endParaRPr lang="en-GB" sz="2400" dirty="0"/>
          </a:p>
          <a:p>
            <a:r>
              <a:rPr lang="gu-IN" sz="2400" dirty="0"/>
              <a:t>તમારા પોતાના મૌખિક અને બીન-મૌખિક વર્તનનું ધ્યાન રાખો, જેમ કે તમારી શારીરિક મુદ્રાઓ અને આંખો દ્વારા સંપર્ક કરવો</a:t>
            </a:r>
            <a:endParaRPr lang="en-GB" sz="2400" dirty="0"/>
          </a:p>
          <a:p>
            <a:r>
              <a:rPr lang="gu-IN" sz="2400" dirty="0"/>
              <a:t>તમારો દેખાવ શાંત હોવો જોઈએ અને કાઢી મૂકવું અથવા ઉપકારક થયા વિના, જાત ઉપર સંયમ અને સ્વસ્થતા રાખો</a:t>
            </a:r>
            <a:endParaRPr lang="en-GB" sz="2400" dirty="0"/>
          </a:p>
          <a:p>
            <a:r>
              <a:rPr lang="gu-IN" sz="2400" dirty="0"/>
              <a:t>તેમને સુરક્ષિત રાખવા માટે રૂમમાં અન્ય વ્યક્તિઓને સ્પષ્ટ, સંક્ષિપ્તમાં, શાંત અને મક્કમ </a:t>
            </a:r>
            <a:r>
              <a:rPr lang="en-IN" sz="2400" dirty="0"/>
              <a:t>(</a:t>
            </a:r>
            <a:r>
              <a:rPr lang="gu-IN" sz="2400" dirty="0"/>
              <a:t>અસર્ટિવ</a:t>
            </a:r>
            <a:r>
              <a:rPr lang="en-IN" sz="2400" dirty="0"/>
              <a:t>)</a:t>
            </a:r>
            <a:r>
              <a:rPr lang="gu-IN" sz="2400" dirty="0"/>
              <a:t> સૂચનો આપવા</a:t>
            </a:r>
            <a:endParaRPr lang="en-GB" sz="2400" dirty="0"/>
          </a:p>
          <a:p>
            <a:r>
              <a:rPr lang="gu-IN" sz="2400" dirty="0"/>
              <a:t>વ્યક્તિ અશાંત કેમ છે તે વિશે સીધા</a:t>
            </a:r>
            <a:r>
              <a:rPr lang="gu-IN" sz="2400" i="1" dirty="0"/>
              <a:t>(ઓપન)</a:t>
            </a:r>
            <a:r>
              <a:rPr lang="gu-IN" sz="2400" dirty="0"/>
              <a:t> પ્રશ્નો પૂછવા</a:t>
            </a:r>
            <a:endParaRPr lang="en-GB" sz="2400" dirty="0"/>
          </a:p>
          <a:p>
            <a:r>
              <a:rPr lang="gu-IN" sz="2400" dirty="0"/>
              <a:t>વ્યક્તિની ચિંતાઓને સક્રિયતાથી સાંભળવી, સહાનુભૂતિ દર્શાવવી અને તેમની ચિંતાઓની કદર કરવી</a:t>
            </a:r>
            <a:endParaRPr lang="en-GB" sz="2400" dirty="0"/>
          </a:p>
          <a:p>
            <a:r>
              <a:rPr lang="gu-IN" sz="2400" dirty="0"/>
              <a:t>સહકાર આપવા ઉપર ભાર આપવો</a:t>
            </a:r>
            <a:r>
              <a:rPr lang="en-IN" sz="2400" dirty="0"/>
              <a:t>:</a:t>
            </a:r>
            <a:r>
              <a:rPr lang="gu-IN" sz="2400" dirty="0"/>
              <a:t> વ્યક્તિને સારું લાગવા માટે શું મદદરૂપ થઇ શકે, તે વિશેના તેમનાં વિચારો પૂછવા</a:t>
            </a:r>
            <a:endParaRPr lang="en-GB" sz="24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604300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815"/>
            <a:ext cx="8229600" cy="1143000"/>
          </a:xfrm>
        </p:spPr>
        <p:txBody>
          <a:bodyPr>
            <a:normAutofit/>
          </a:bodyPr>
          <a:lstStyle/>
          <a:p>
            <a:r>
              <a:rPr lang="gu-IN" sz="4000" dirty="0"/>
              <a:t>ઘટના પછી</a:t>
            </a:r>
            <a:endParaRPr lang="en-GB" sz="4000" dirty="0"/>
          </a:p>
        </p:txBody>
      </p:sp>
      <p:sp>
        <p:nvSpPr>
          <p:cNvPr id="3" name="Content Placeholder 2"/>
          <p:cNvSpPr>
            <a:spLocks noGrp="1"/>
          </p:cNvSpPr>
          <p:nvPr>
            <p:ph idx="1"/>
          </p:nvPr>
        </p:nvSpPr>
        <p:spPr>
          <a:xfrm>
            <a:off x="395536" y="1196752"/>
            <a:ext cx="8291264" cy="4929411"/>
          </a:xfrm>
        </p:spPr>
        <p:txBody>
          <a:bodyPr>
            <a:noAutofit/>
          </a:bodyPr>
          <a:lstStyle/>
          <a:p>
            <a:pPr lvl="0" algn="just"/>
            <a:r>
              <a:rPr lang="gu-IN" sz="2400" dirty="0"/>
              <a:t>ઘટના પછીનું પરીક્ષણ ઘટના થયાના ૭૨ કલાકમાં થવું જોઇએ</a:t>
            </a:r>
            <a:endParaRPr lang="en-GB" sz="2400" dirty="0" smtClean="0"/>
          </a:p>
          <a:p>
            <a:pPr lvl="0"/>
            <a:endParaRPr lang="en-GB" sz="800" dirty="0"/>
          </a:p>
          <a:p>
            <a:pPr lvl="0" algn="just"/>
            <a:r>
              <a:rPr lang="gu-IN" sz="2400" dirty="0"/>
              <a:t>આ પરિસ્થિતિ શેનાં લીધે થઇ, તેને કેવી રીતે નિયંત્રિત કરવામાં આવી, અને ભવિષ્યમાં આવી સમાન પરિસ્થિતિને અટકાવવા માટે શું કરી શકાય તે વિશેની ચર્ચા સેવાર્થી(દર્દી)ઓ અને આમાં સામેલ બધાજ કર્મચારીઓ સાથે કરવી</a:t>
            </a:r>
            <a:endParaRPr lang="en-GB" sz="2400" dirty="0" smtClean="0"/>
          </a:p>
          <a:p>
            <a:pPr lvl="0"/>
            <a:endParaRPr lang="en-GB" sz="800" dirty="0"/>
          </a:p>
          <a:p>
            <a:pPr lvl="0" algn="just"/>
            <a:r>
              <a:rPr lang="gu-IN" sz="2400" dirty="0"/>
              <a:t>કેન્દ્રમાં આ પરીક્ષણનો હેતુ બોધ લેવો, કર્મચારીઓ અને સેવાર્થી(દર્દી)ઓને ટેકો આપવાનો અને કર્મચારીઓ અને સેવાર્થી(દર્દી)ઓ વચ્ચે રોગનિવારક સંબંધોને પ્રોત્સાહિત કરવાનો છે</a:t>
            </a:r>
            <a:endParaRPr lang="en-GB" sz="2400" dirty="0" smtClean="0"/>
          </a:p>
          <a:p>
            <a:pPr lvl="0"/>
            <a:endParaRPr lang="en-GB" sz="800" dirty="0"/>
          </a:p>
          <a:p>
            <a:pPr lvl="0" algn="just"/>
            <a:r>
              <a:rPr lang="gu-IN" sz="2400" dirty="0"/>
              <a:t>આ પરીક્ષણના તારણોને જ્યારે યોગ્ય હોય ત્યારે સેવાર્થી(દર્દી)ઓનો વ્યક્તિગત યોજનાઓમાં સમાવેશ કરવો</a:t>
            </a:r>
            <a:r>
              <a:rPr lang="en-GB" sz="2400" dirty="0" smtClean="0"/>
              <a:t> </a:t>
            </a:r>
            <a:endParaRPr lang="en-GB" sz="24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026346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10146"/>
          </a:xfrm>
        </p:spPr>
        <p:txBody>
          <a:bodyPr>
            <a:normAutofit fontScale="90000"/>
          </a:bodyPr>
          <a:lstStyle/>
          <a:p>
            <a:r>
              <a:rPr lang="gu-IN" sz="4000" dirty="0" smtClean="0"/>
              <a:t>અભ્યાસ</a:t>
            </a:r>
            <a:r>
              <a:rPr lang="en-GB" sz="4000" dirty="0" smtClean="0"/>
              <a:t> </a:t>
            </a:r>
            <a:r>
              <a:rPr lang="gu-IN" sz="4000" dirty="0" smtClean="0"/>
              <a:t>૨</a:t>
            </a:r>
            <a:r>
              <a:rPr lang="en-GB" sz="4000" dirty="0" smtClean="0"/>
              <a:t>.</a:t>
            </a:r>
            <a:r>
              <a:rPr lang="gu-IN" sz="4000" dirty="0" smtClean="0"/>
              <a:t>૨</a:t>
            </a:r>
            <a:r>
              <a:rPr lang="en-GB" sz="4000" dirty="0" smtClean="0"/>
              <a:t>:</a:t>
            </a:r>
            <a:r>
              <a:rPr lang="en-GB" dirty="0" smtClean="0"/>
              <a:t/>
            </a:r>
            <a:br>
              <a:rPr lang="en-GB" dirty="0" smtClean="0"/>
            </a:br>
            <a:r>
              <a:rPr lang="gu-IN" sz="4000" i="1" dirty="0"/>
              <a:t>મહત્વના મુદ્દાઓ</a:t>
            </a:r>
            <a:endParaRPr lang="en-GB" sz="4000" i="1" dirty="0"/>
          </a:p>
        </p:txBody>
      </p:sp>
      <p:sp>
        <p:nvSpPr>
          <p:cNvPr id="3" name="Content Placeholder 2"/>
          <p:cNvSpPr>
            <a:spLocks noGrp="1"/>
          </p:cNvSpPr>
          <p:nvPr>
            <p:ph idx="1"/>
          </p:nvPr>
        </p:nvSpPr>
        <p:spPr>
          <a:xfrm>
            <a:off x="251520" y="1628800"/>
            <a:ext cx="8424936" cy="5229200"/>
          </a:xfrm>
        </p:spPr>
        <p:txBody>
          <a:bodyPr>
            <a:normAutofit fontScale="92500" lnSpcReduction="20000"/>
          </a:bodyPr>
          <a:lstStyle/>
          <a:p>
            <a:r>
              <a:rPr lang="gu-IN" sz="2800" dirty="0"/>
              <a:t>૧</a:t>
            </a:r>
            <a:r>
              <a:rPr lang="en-GB" sz="2800" dirty="0"/>
              <a:t>. </a:t>
            </a:r>
            <a:r>
              <a:rPr lang="gu-IN" sz="2800" dirty="0"/>
              <a:t>સાથે બેસીને સમસ્યા વિશે ચર્ચા કરીએ</a:t>
            </a:r>
            <a:endParaRPr lang="en-GB" sz="2800" dirty="0"/>
          </a:p>
          <a:p>
            <a:pPr marL="358775" indent="-358775"/>
            <a:r>
              <a:rPr lang="gu-IN" sz="2800" dirty="0"/>
              <a:t>૨</a:t>
            </a:r>
            <a:r>
              <a:rPr lang="en-GB" sz="2800" dirty="0"/>
              <a:t>. </a:t>
            </a:r>
            <a:r>
              <a:rPr lang="gu-IN" sz="2800" dirty="0"/>
              <a:t>જો તમે શાંત ન થયા, તો મારે તમારા ઉપર કાબૂ મેળવવો પડશે</a:t>
            </a:r>
            <a:endParaRPr lang="en-GB" sz="2800" dirty="0"/>
          </a:p>
          <a:p>
            <a:r>
              <a:rPr lang="gu-IN" sz="2800" dirty="0"/>
              <a:t>૩.  તમને સારું થઇ </a:t>
            </a:r>
            <a:r>
              <a:rPr lang="gu-IN" sz="2800" dirty="0" smtClean="0"/>
              <a:t>જશે</a:t>
            </a:r>
            <a:endParaRPr lang="en-GB" sz="2800" dirty="0"/>
          </a:p>
          <a:p>
            <a:r>
              <a:rPr lang="gu-IN" sz="2800" dirty="0"/>
              <a:t>૪.  અમે અહીં મદદ કરવા માટે છીએ</a:t>
            </a:r>
            <a:endParaRPr lang="en-GB" sz="2800" dirty="0"/>
          </a:p>
          <a:p>
            <a:r>
              <a:rPr lang="gu-IN" sz="2800" dirty="0"/>
              <a:t>૫.  શાંત રહો!</a:t>
            </a:r>
            <a:endParaRPr lang="en-GB" sz="2800" dirty="0"/>
          </a:p>
          <a:p>
            <a:r>
              <a:rPr lang="gu-IN" sz="2800" dirty="0"/>
              <a:t>૬.  હું અહીં તમારી મદદ કરવા માટે છું</a:t>
            </a:r>
            <a:endParaRPr lang="en-GB" sz="2800" dirty="0"/>
          </a:p>
          <a:p>
            <a:r>
              <a:rPr lang="gu-IN" sz="2800" dirty="0"/>
              <a:t>૭.  તમે ગેરવાજબી વર્તી રહ્યા છો</a:t>
            </a:r>
            <a:endParaRPr lang="en-GB" sz="2800" dirty="0"/>
          </a:p>
          <a:p>
            <a:r>
              <a:rPr lang="gu-IN" sz="2800" dirty="0"/>
              <a:t>૮.  આપણે સાથે મળીને આ સમસ્યાનું સમાધાન કરી શકીએ</a:t>
            </a:r>
            <a:endParaRPr lang="en-GB" sz="2800" dirty="0"/>
          </a:p>
          <a:p>
            <a:r>
              <a:rPr lang="gu-IN" sz="2800" dirty="0"/>
              <a:t>૯</a:t>
            </a:r>
            <a:r>
              <a:rPr lang="gu-IN" dirty="0"/>
              <a:t>.  </a:t>
            </a:r>
            <a:r>
              <a:rPr lang="gu-IN" sz="2800" dirty="0"/>
              <a:t>તમે બરાબર છો, પણ તમારું વર્તન અયોગ્ય </a:t>
            </a:r>
            <a:r>
              <a:rPr lang="gu-IN" sz="2800" dirty="0" smtClean="0"/>
              <a:t>છે</a:t>
            </a:r>
            <a:endParaRPr lang="en-GB" sz="2800" dirty="0"/>
          </a:p>
          <a:p>
            <a:r>
              <a:rPr lang="gu-IN" sz="2800" dirty="0"/>
              <a:t>૧૦. તમને કેવું લાગે છે એ વિશે તમે વાત કરવા માંગો છો?</a:t>
            </a:r>
            <a:endParaRPr lang="en-GB" sz="2800" dirty="0"/>
          </a:p>
          <a:p>
            <a:r>
              <a:rPr lang="gu-IN" sz="2800" dirty="0"/>
              <a:t>૧૧. તમે બાલિશ વર્તન કરી રહ્યા છો</a:t>
            </a:r>
            <a:endParaRPr lang="en-GB" sz="2800" dirty="0"/>
          </a:p>
          <a:p>
            <a:r>
              <a:rPr lang="gu-IN" sz="2800" dirty="0"/>
              <a:t>૧૨. મદદ કરવા માટે હું શું કરી શકું?</a:t>
            </a:r>
            <a:endParaRPr lang="en-GB" sz="2800" dirty="0"/>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7744" y="186904"/>
            <a:ext cx="792088" cy="720080"/>
          </a:xfrm>
          <a:prstGeom prst="rect">
            <a:avLst/>
          </a:prstGeom>
          <a:noFill/>
          <a:ln>
            <a:noFill/>
          </a:ln>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970588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521617" y="1988840"/>
            <a:ext cx="8208912" cy="2246769"/>
          </a:xfrm>
          <a:prstGeom prst="rect">
            <a:avLst/>
          </a:prstGeom>
          <a:noFill/>
        </p:spPr>
        <p:txBody>
          <a:bodyPr wrap="square" rtlCol="0">
            <a:spAutoFit/>
          </a:bodyPr>
          <a:lstStyle/>
          <a:p>
            <a:pPr algn="ctr"/>
            <a:r>
              <a:rPr lang="gu-IN" sz="4000" b="1" i="1" dirty="0"/>
              <a:t>પડકારરૂપ વર્તનને સક્રિય કરતા પરિબળોને</a:t>
            </a:r>
            <a:r>
              <a:rPr lang="gu-IN" sz="4000" dirty="0"/>
              <a:t> </a:t>
            </a:r>
            <a:r>
              <a:rPr lang="gu-IN" sz="4000" b="1" i="1" dirty="0"/>
              <a:t>નાથવા માટેની વ્યક્તિગત યોજનાઓ</a:t>
            </a:r>
            <a:endParaRPr lang="en-GB" sz="4000" dirty="0" smtClean="0"/>
          </a:p>
          <a:p>
            <a:pPr algn="ctr"/>
            <a:r>
              <a:rPr lang="gu-IN" sz="2000" dirty="0" smtClean="0"/>
              <a:t>સત્ર બ</a:t>
            </a:r>
            <a:r>
              <a:rPr lang="en-GB" sz="2000" dirty="0" smtClean="0"/>
              <a:t> </a:t>
            </a:r>
            <a:r>
              <a:rPr lang="gu-IN" sz="2000" dirty="0" smtClean="0"/>
              <a:t>–</a:t>
            </a:r>
            <a:r>
              <a:rPr lang="en-GB" sz="2000" dirty="0" smtClean="0"/>
              <a:t> </a:t>
            </a:r>
            <a:r>
              <a:rPr lang="gu-IN" sz="2000" dirty="0" smtClean="0"/>
              <a:t>વિષય ૩</a:t>
            </a:r>
            <a:endParaRPr lang="en-GB" sz="2000" dirty="0"/>
          </a:p>
        </p:txBody>
      </p:sp>
    </p:spTree>
    <p:extLst>
      <p:ext uri="{BB962C8B-B14F-4D97-AF65-F5344CB8AC3E}">
        <p14:creationId xmlns:p14="http://schemas.microsoft.com/office/powerpoint/2010/main" val="25233457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Rectangle 3"/>
          <p:cNvSpPr/>
          <p:nvPr/>
        </p:nvSpPr>
        <p:spPr>
          <a:xfrm>
            <a:off x="0" y="1700808"/>
            <a:ext cx="9144000" cy="1152128"/>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p:txBody>
          <a:bodyPr/>
          <a:lstStyle/>
          <a:p>
            <a:pPr marL="0" indent="0" algn="ctr">
              <a:buNone/>
            </a:pPr>
            <a:r>
              <a:rPr lang="gu-IN" dirty="0" smtClean="0"/>
              <a:t>પ્રસ્તુતિ</a:t>
            </a:r>
            <a:r>
              <a:rPr lang="en-GB" dirty="0" smtClean="0"/>
              <a:t> </a:t>
            </a:r>
            <a:r>
              <a:rPr lang="gu-IN" dirty="0" smtClean="0"/>
              <a:t>૩</a:t>
            </a:r>
            <a:r>
              <a:rPr lang="en-GB" dirty="0" smtClean="0"/>
              <a:t>.</a:t>
            </a:r>
            <a:r>
              <a:rPr lang="gu-IN" dirty="0" smtClean="0"/>
              <a:t>૧</a:t>
            </a:r>
            <a:r>
              <a:rPr lang="en-GB" dirty="0" smtClean="0"/>
              <a:t>:</a:t>
            </a:r>
          </a:p>
          <a:p>
            <a:pPr algn="ctr"/>
            <a:r>
              <a:rPr lang="gu-IN" dirty="0"/>
              <a:t>કટોકટાની શરૂઆત કરાવનાર પરિબળો(ટ્રિગર્સ) શું છે?</a:t>
            </a:r>
            <a:endParaRPr lang="en-GB"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262479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279"/>
            <a:ext cx="8229600" cy="1143000"/>
          </a:xfrm>
        </p:spPr>
        <p:txBody>
          <a:bodyPr>
            <a:noAutofit/>
          </a:bodyPr>
          <a:lstStyle/>
          <a:p>
            <a:r>
              <a:rPr lang="gu-IN" sz="3600" dirty="0"/>
              <a:t>કટોકટાની શરૂઆત કરાવનાર પરિબળો(ટ્રિગર્સ) શું છે?</a:t>
            </a:r>
            <a:endParaRPr lang="en-GB" sz="3600" dirty="0"/>
          </a:p>
        </p:txBody>
      </p:sp>
      <p:sp>
        <p:nvSpPr>
          <p:cNvPr id="3" name="Content Placeholder 2"/>
          <p:cNvSpPr>
            <a:spLocks noGrp="1"/>
          </p:cNvSpPr>
          <p:nvPr>
            <p:ph idx="1"/>
          </p:nvPr>
        </p:nvSpPr>
        <p:spPr>
          <a:xfrm>
            <a:off x="395536" y="1052736"/>
            <a:ext cx="8280920" cy="5805264"/>
          </a:xfrm>
        </p:spPr>
        <p:txBody>
          <a:bodyPr>
            <a:normAutofit fontScale="70000" lnSpcReduction="20000"/>
          </a:bodyPr>
          <a:lstStyle/>
          <a:p>
            <a:pPr algn="just"/>
            <a:r>
              <a:rPr lang="gu-IN" sz="3300" dirty="0"/>
              <a:t>કટોકટીની શરૂઆત કરાવનાર પરિબળ(ટ્રિગર) એક વર્તન છે જે ઘટના અથવા લાગણી (જેમ કે ભય કે ગુસ્સો) છે જે પ્રક્રિયા કે ઘટનાઓની શ્રેણીઓને ઉત્તેજીત કરે છે.</a:t>
            </a:r>
            <a:r>
              <a:rPr lang="en-GB" sz="3000" dirty="0" smtClean="0"/>
              <a:t> </a:t>
            </a:r>
            <a:endParaRPr lang="en-GB" sz="3000" dirty="0"/>
          </a:p>
          <a:p>
            <a:pPr lvl="1"/>
            <a:r>
              <a:rPr lang="gu-IN" dirty="0"/>
              <a:t>ચીસો સાંભળવી અથવા ચીચો પાડવી</a:t>
            </a:r>
            <a:endParaRPr lang="en-GB" dirty="0"/>
          </a:p>
          <a:p>
            <a:pPr lvl="1"/>
            <a:r>
              <a:rPr lang="gu-IN" dirty="0"/>
              <a:t>સાંભળવામાં ન આવવું</a:t>
            </a:r>
            <a:endParaRPr lang="en-GB" dirty="0"/>
          </a:p>
          <a:p>
            <a:pPr lvl="1"/>
            <a:r>
              <a:rPr lang="gu-IN" dirty="0"/>
              <a:t>લોકો ખૂબ નજીક આવે</a:t>
            </a:r>
            <a:endParaRPr lang="en-GB" dirty="0"/>
          </a:p>
          <a:p>
            <a:pPr lvl="1"/>
            <a:r>
              <a:rPr lang="gu-IN" dirty="0"/>
              <a:t>જે ન કરવું હોય તે કરવા માટે દબાણની લાગણી થવી</a:t>
            </a:r>
            <a:endParaRPr lang="en-GB" dirty="0"/>
          </a:p>
          <a:p>
            <a:pPr lvl="1"/>
            <a:r>
              <a:rPr lang="gu-IN" dirty="0"/>
              <a:t>રૂમોની ચકાસણી થવી/લોકો તમારા અંગત સામાન સાથે દખલ કરે</a:t>
            </a:r>
            <a:endParaRPr lang="en-GB" dirty="0"/>
          </a:p>
          <a:p>
            <a:pPr lvl="1"/>
            <a:r>
              <a:rPr lang="gu-IN" dirty="0"/>
              <a:t>ખૂબ ઘોંઘાટ થવો</a:t>
            </a:r>
            <a:endParaRPr lang="en-GB" dirty="0"/>
          </a:p>
          <a:p>
            <a:pPr lvl="1"/>
            <a:r>
              <a:rPr lang="gu-IN" dirty="0"/>
              <a:t>તમારી આસપાસ ઉશ્કેરાટ થવો</a:t>
            </a:r>
            <a:endParaRPr lang="en-GB" dirty="0"/>
          </a:p>
          <a:p>
            <a:pPr lvl="1"/>
            <a:r>
              <a:rPr lang="gu-IN" dirty="0"/>
              <a:t>લોકો ખૂબ ઝડપથી બોલે</a:t>
            </a:r>
            <a:r>
              <a:rPr lang="en-GB" dirty="0" smtClean="0"/>
              <a:t> </a:t>
            </a:r>
            <a:endParaRPr lang="en-GB" dirty="0"/>
          </a:p>
          <a:p>
            <a:pPr lvl="1"/>
            <a:r>
              <a:rPr lang="gu-IN" dirty="0"/>
              <a:t>તમારી આસપાસ કે તમને શું થઇ રહ્યું છે તે ન સમજી શકવું</a:t>
            </a:r>
            <a:endParaRPr lang="en-GB" dirty="0"/>
          </a:p>
          <a:p>
            <a:pPr lvl="1"/>
            <a:r>
              <a:rPr lang="gu-IN" dirty="0"/>
              <a:t>એકલા</a:t>
            </a:r>
            <a:r>
              <a:rPr lang="en-IN" dirty="0"/>
              <a:t>  </a:t>
            </a:r>
            <a:r>
              <a:rPr lang="gu-IN" dirty="0"/>
              <a:t>પાડી દેવું</a:t>
            </a:r>
            <a:endParaRPr lang="en-GB" dirty="0"/>
          </a:p>
          <a:p>
            <a:pPr lvl="1"/>
            <a:r>
              <a:rPr lang="gu-IN" dirty="0"/>
              <a:t>દિવસનો ચોક્કસ સમય</a:t>
            </a:r>
            <a:endParaRPr lang="en-GB" dirty="0" smtClean="0"/>
          </a:p>
          <a:p>
            <a:pPr lvl="1"/>
            <a:r>
              <a:rPr lang="gu-IN" dirty="0"/>
              <a:t>વગેરે</a:t>
            </a:r>
            <a:endParaRPr lang="en-GB" dirty="0"/>
          </a:p>
          <a:p>
            <a:r>
              <a:rPr lang="gu-IN" sz="2900" dirty="0"/>
              <a:t>કટોકટીની શરૂઆત કરાવનાર પરિબળો(ટ્રિગર) દરેક વ્યક્તિ માટે વિશિષ્ટ હોય છે</a:t>
            </a:r>
            <a:endParaRPr lang="en-GB" sz="2900" dirty="0" smtClean="0"/>
          </a:p>
          <a:p>
            <a:pPr lvl="1"/>
            <a:r>
              <a:rPr lang="gu-IN" dirty="0"/>
              <a:t>એક વ્યક્તિ માટેના પરિબળો (ટ્રિગર) બીજા માટે ન પણ હોઇ શકે</a:t>
            </a:r>
            <a:endParaRPr lang="en-GB" dirty="0"/>
          </a:p>
          <a:p>
            <a:endParaRPr lang="en-GB"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381385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462" y="615918"/>
            <a:ext cx="8229600" cy="1210146"/>
          </a:xfrm>
        </p:spPr>
        <p:txBody>
          <a:bodyPr>
            <a:normAutofit fontScale="90000"/>
          </a:bodyPr>
          <a:lstStyle/>
          <a:p>
            <a:r>
              <a:rPr lang="gu-IN" sz="4000" dirty="0" smtClean="0"/>
              <a:t>અભ્યાસ</a:t>
            </a:r>
            <a:r>
              <a:rPr lang="en-GB" sz="4000" dirty="0" smtClean="0"/>
              <a:t> </a:t>
            </a:r>
            <a:r>
              <a:rPr lang="gu-IN" sz="4000" dirty="0" smtClean="0"/>
              <a:t>૩</a:t>
            </a:r>
            <a:r>
              <a:rPr lang="en-GB" sz="4000" dirty="0" smtClean="0"/>
              <a:t>.</a:t>
            </a:r>
            <a:r>
              <a:rPr lang="gu-IN" sz="4000" dirty="0" smtClean="0"/>
              <a:t>૨</a:t>
            </a:r>
            <a:r>
              <a:rPr lang="en-GB" sz="4000" dirty="0" smtClean="0"/>
              <a:t>:</a:t>
            </a:r>
            <a:r>
              <a:rPr lang="en-GB" dirty="0" smtClean="0"/>
              <a:t/>
            </a:r>
            <a:br>
              <a:rPr lang="en-GB" dirty="0" smtClean="0"/>
            </a:br>
            <a:r>
              <a:rPr lang="gu-IN" sz="4000" i="1" dirty="0" smtClean="0"/>
              <a:t>ચર્ચા</a:t>
            </a:r>
            <a:r>
              <a:rPr lang="en-IN" sz="4000" i="1" dirty="0" smtClean="0"/>
              <a:t>: </a:t>
            </a:r>
            <a:r>
              <a:rPr lang="gu-IN" sz="4000" i="1" dirty="0" smtClean="0"/>
              <a:t>કટોકટીની શરૂઆત કરાવનાર પરિબળો(ટ્રિગર) ને સમજવા</a:t>
            </a:r>
            <a:endParaRPr lang="en-GB" sz="4000" i="1" dirty="0"/>
          </a:p>
        </p:txBody>
      </p:sp>
      <p:sp>
        <p:nvSpPr>
          <p:cNvPr id="3" name="Content Placeholder 2"/>
          <p:cNvSpPr>
            <a:spLocks noGrp="1"/>
          </p:cNvSpPr>
          <p:nvPr>
            <p:ph idx="1"/>
          </p:nvPr>
        </p:nvSpPr>
        <p:spPr>
          <a:xfrm>
            <a:off x="690662" y="2276872"/>
            <a:ext cx="7715200" cy="2376264"/>
          </a:xfrm>
        </p:spPr>
        <p:txBody>
          <a:bodyPr>
            <a:normAutofit/>
          </a:bodyPr>
          <a:lstStyle/>
          <a:p>
            <a:r>
              <a:rPr lang="gu-IN" sz="2800" b="1" dirty="0"/>
              <a:t>પ્રશ્ન</a:t>
            </a:r>
            <a:r>
              <a:rPr lang="en-GB" sz="2800" b="1" dirty="0" smtClean="0"/>
              <a:t> </a:t>
            </a:r>
            <a:r>
              <a:rPr lang="gu-IN" sz="2800" b="1" dirty="0" smtClean="0"/>
              <a:t>૧</a:t>
            </a:r>
            <a:r>
              <a:rPr lang="en-GB" sz="2800" b="1" dirty="0" smtClean="0"/>
              <a:t>: </a:t>
            </a:r>
          </a:p>
          <a:p>
            <a:pPr algn="ctr">
              <a:lnSpc>
                <a:spcPct val="110000"/>
              </a:lnSpc>
            </a:pPr>
            <a:r>
              <a:rPr lang="gu-IN" sz="2800" dirty="0"/>
              <a:t>તમને શું ભયભીત, અશાંતિ, ગુસ્સો, બેચેન કે દુઃખી કરે છે, જેનાં લીધે તમારું વર્તન અન્ય વ્યક્તિઓ માટે પડકારરૂપ બને છે</a:t>
            </a:r>
            <a:endParaRPr lang="en-GB" sz="2800" dirty="0"/>
          </a:p>
          <a:p>
            <a:pPr marL="0" indent="0">
              <a:buNone/>
            </a:pPr>
            <a:endParaRPr lang="en-GB" sz="2800" b="1" dirty="0" smtClean="0"/>
          </a:p>
          <a:p>
            <a:pPr marL="0" indent="0">
              <a:buNone/>
            </a:pPr>
            <a:endParaRPr lang="en-GB" sz="2800" dirty="0" smtClean="0"/>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52" y="40981"/>
            <a:ext cx="792088" cy="720080"/>
          </a:xfrm>
          <a:prstGeom prst="rect">
            <a:avLst/>
          </a:prstGeom>
          <a:noFill/>
          <a:ln>
            <a:noFill/>
          </a:ln>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886069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gu-IN" b="1" dirty="0"/>
              <a:t>પ્રશ્ન ૨</a:t>
            </a:r>
            <a:r>
              <a:rPr lang="en-GB" b="1" dirty="0" smtClean="0"/>
              <a:t>:</a:t>
            </a:r>
          </a:p>
          <a:p>
            <a:pPr algn="just"/>
            <a:r>
              <a:rPr lang="gu-IN" dirty="0"/>
              <a:t>તમારા વિચારો મુજબ એવી કઈ વસ્તુઓ છે જે તમારા કેન્દ્રોમાં સેવાર્થી(દર્દી)ઓને ભયભીત, અશાંત, ગુસ્સો, બેચેન કે દુઃખી કરે છે, જેનાં લીધે તેઓ એવું વર્તન કરે જે અન્ય વ્યક્તિઓ માટે પડકારરૂપ </a:t>
            </a:r>
            <a:r>
              <a:rPr lang="gu-IN" dirty="0" smtClean="0"/>
              <a:t>હોય?</a:t>
            </a:r>
            <a:endParaRPr lang="fr-FR" dirty="0"/>
          </a:p>
          <a:p>
            <a:pPr marL="0" indent="0">
              <a:buNone/>
            </a:pPr>
            <a:endParaRPr lang="fr-FR" dirty="0"/>
          </a:p>
          <a:p>
            <a:pPr marL="0" indent="0">
              <a:buNone/>
            </a:pPr>
            <a:endParaRPr lang="en-GB"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3424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21617" y="1988840"/>
            <a:ext cx="8208912" cy="1015663"/>
          </a:xfrm>
          <a:prstGeom prst="rect">
            <a:avLst/>
          </a:prstGeom>
          <a:noFill/>
        </p:spPr>
        <p:txBody>
          <a:bodyPr wrap="square" rtlCol="0">
            <a:spAutoFit/>
          </a:bodyPr>
          <a:lstStyle/>
          <a:p>
            <a:pPr algn="ctr"/>
            <a:r>
              <a:rPr lang="gu-IN" sz="4000" dirty="0"/>
              <a:t>એકાંત અને નિયંત્રણ શું છે?</a:t>
            </a:r>
            <a:endParaRPr lang="en-GB" sz="4000" dirty="0" smtClean="0"/>
          </a:p>
          <a:p>
            <a:pPr algn="ctr"/>
            <a:r>
              <a:rPr lang="gu-IN" sz="2000" dirty="0" smtClean="0"/>
              <a:t>સત્ર અ</a:t>
            </a:r>
            <a:r>
              <a:rPr lang="en-GB" sz="2000" dirty="0" smtClean="0"/>
              <a:t> </a:t>
            </a:r>
            <a:r>
              <a:rPr lang="gu-IN" sz="2000" dirty="0" smtClean="0"/>
              <a:t>-</a:t>
            </a:r>
            <a:r>
              <a:rPr lang="en-GB" sz="2000" dirty="0" smtClean="0"/>
              <a:t> </a:t>
            </a:r>
            <a:r>
              <a:rPr lang="gu-IN" sz="2000" dirty="0" smtClean="0"/>
              <a:t>વિષય</a:t>
            </a:r>
            <a:r>
              <a:rPr lang="en-GB" sz="2000" dirty="0" smtClean="0"/>
              <a:t> </a:t>
            </a:r>
            <a:r>
              <a:rPr lang="gu-IN" sz="2000" dirty="0" smtClean="0"/>
              <a:t>૧</a:t>
            </a:r>
            <a:endParaRPr lang="en-GB" sz="2000"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150497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64907"/>
            <a:ext cx="8229600" cy="1210146"/>
          </a:xfrm>
        </p:spPr>
        <p:txBody>
          <a:bodyPr>
            <a:normAutofit fontScale="90000"/>
          </a:bodyPr>
          <a:lstStyle/>
          <a:p>
            <a:r>
              <a:rPr lang="gu-IN" sz="4000" dirty="0" smtClean="0"/>
              <a:t>અભ્યાસ</a:t>
            </a:r>
            <a:r>
              <a:rPr lang="en-GB" sz="4000" dirty="0" smtClean="0"/>
              <a:t> </a:t>
            </a:r>
            <a:r>
              <a:rPr lang="gu-IN" sz="4000" dirty="0" smtClean="0"/>
              <a:t>૩</a:t>
            </a:r>
            <a:r>
              <a:rPr lang="en-GB" sz="4000" dirty="0" smtClean="0"/>
              <a:t>.</a:t>
            </a:r>
            <a:r>
              <a:rPr lang="gu-IN" sz="4000" dirty="0" smtClean="0"/>
              <a:t>૩</a:t>
            </a:r>
            <a:r>
              <a:rPr lang="en-GB" sz="4000" dirty="0" smtClean="0"/>
              <a:t>.</a:t>
            </a:r>
            <a:r>
              <a:rPr lang="en-GB" dirty="0" smtClean="0"/>
              <a:t/>
            </a:r>
            <a:br>
              <a:rPr lang="en-GB" dirty="0" smtClean="0"/>
            </a:br>
            <a:r>
              <a:rPr lang="gu-IN" sz="4000" i="1" dirty="0"/>
              <a:t>શાંત થવા માટેના પગલાંઓ</a:t>
            </a:r>
            <a:endParaRPr lang="en-GB" sz="4000" i="1" dirty="0"/>
          </a:p>
        </p:txBody>
      </p:sp>
      <p:sp>
        <p:nvSpPr>
          <p:cNvPr id="3" name="Content Placeholder 2"/>
          <p:cNvSpPr>
            <a:spLocks noGrp="1"/>
          </p:cNvSpPr>
          <p:nvPr>
            <p:ph idx="1"/>
          </p:nvPr>
        </p:nvSpPr>
        <p:spPr>
          <a:xfrm>
            <a:off x="251520" y="2060848"/>
            <a:ext cx="7920880" cy="3024336"/>
          </a:xfrm>
        </p:spPr>
        <p:txBody>
          <a:bodyPr>
            <a:normAutofit/>
          </a:bodyPr>
          <a:lstStyle/>
          <a:p>
            <a:r>
              <a:rPr lang="gu-IN" sz="2800" b="1" dirty="0"/>
              <a:t>પ્રશ્ન</a:t>
            </a:r>
            <a:r>
              <a:rPr lang="en-GB" sz="2800" b="1" dirty="0"/>
              <a:t> </a:t>
            </a:r>
            <a:r>
              <a:rPr lang="gu-IN" sz="2800" b="1" dirty="0" smtClean="0"/>
              <a:t>૧</a:t>
            </a:r>
            <a:r>
              <a:rPr lang="en-GB" sz="2800" b="1" dirty="0" smtClean="0"/>
              <a:t>: </a:t>
            </a:r>
          </a:p>
          <a:p>
            <a:pPr algn="just"/>
            <a:r>
              <a:rPr lang="gu-IN" sz="2800" dirty="0"/>
              <a:t>તમે જ્યારે ઉશ્કેરાયેલા અથવા હતાશ હો ત્યારે કેવા પગલાં લેશો અથવા લેવામાં આવે જેથી તમને શાંત થવામાં મદદ મળે?</a:t>
            </a:r>
            <a:endParaRPr lang="en-GB" sz="2800" dirty="0"/>
          </a:p>
          <a:p>
            <a:pPr marL="0" indent="0">
              <a:buNone/>
            </a:pPr>
            <a:endParaRPr lang="en-GB" sz="900" b="1" dirty="0" smtClean="0"/>
          </a:p>
          <a:p>
            <a:pPr marL="0" indent="0">
              <a:buNone/>
            </a:pPr>
            <a:endParaRPr lang="en-GB" sz="2800" dirty="0" smtClean="0"/>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776" y="241066"/>
            <a:ext cx="792088" cy="720080"/>
          </a:xfrm>
          <a:prstGeom prst="rect">
            <a:avLst/>
          </a:prstGeom>
          <a:noFill/>
          <a:ln>
            <a:noFill/>
          </a:ln>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942864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gu-IN" b="1" dirty="0"/>
              <a:t>પ્રશ્ન </a:t>
            </a:r>
            <a:r>
              <a:rPr lang="gu-IN" b="1" dirty="0" smtClean="0"/>
              <a:t>૨</a:t>
            </a:r>
            <a:r>
              <a:rPr lang="en-GB" b="1" dirty="0" smtClean="0"/>
              <a:t>: </a:t>
            </a:r>
          </a:p>
          <a:p>
            <a:pPr algn="just"/>
            <a:r>
              <a:rPr lang="gu-IN" dirty="0"/>
              <a:t>જ્યારે સ્વાર્થી(દર્દી)ઓ ઉશ્કેરાયેલા અથવા હતાશ  હોય ત્યારે તેમને જાતે શાંત કરવા માટે કેવા પગલાંઓ લઈ શકાય?</a:t>
            </a:r>
            <a:endParaRPr lang="fr-FR"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139210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4" name="Rectangle 3"/>
          <p:cNvSpPr/>
          <p:nvPr/>
        </p:nvSpPr>
        <p:spPr>
          <a:xfrm>
            <a:off x="0" y="1628800"/>
            <a:ext cx="9144000" cy="1152128"/>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p:txBody>
          <a:bodyPr/>
          <a:lstStyle/>
          <a:p>
            <a:pPr algn="ctr"/>
            <a:r>
              <a:rPr lang="gu-IN" dirty="0"/>
              <a:t>પ્રસ્તુતિ ૩.૪ </a:t>
            </a:r>
            <a:r>
              <a:rPr lang="en-GB" dirty="0" smtClean="0"/>
              <a:t>:</a:t>
            </a:r>
          </a:p>
          <a:p>
            <a:pPr algn="ctr"/>
            <a:r>
              <a:rPr lang="gu-IN" dirty="0"/>
              <a:t>પરિબળો(ટ્રિગર્સ)ને સંભાળવા માટેની વ્યક્તિગત યોજનાઓ</a:t>
            </a:r>
            <a:endParaRPr lang="en-GB"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863780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1143000"/>
          </a:xfrm>
        </p:spPr>
        <p:txBody>
          <a:bodyPr>
            <a:noAutofit/>
          </a:bodyPr>
          <a:lstStyle/>
          <a:p>
            <a:pPr lvl="0"/>
            <a:r>
              <a:rPr lang="gu-IN" sz="3600" dirty="0"/>
              <a:t>વ્યક્તિગત યોજના શું છે?</a:t>
            </a:r>
            <a:endParaRPr lang="en-GB" sz="3600" dirty="0"/>
          </a:p>
        </p:txBody>
      </p:sp>
      <p:sp>
        <p:nvSpPr>
          <p:cNvPr id="3" name="Content Placeholder 2"/>
          <p:cNvSpPr>
            <a:spLocks noGrp="1"/>
          </p:cNvSpPr>
          <p:nvPr>
            <p:ph idx="1"/>
          </p:nvPr>
        </p:nvSpPr>
        <p:spPr>
          <a:xfrm>
            <a:off x="395536" y="1523083"/>
            <a:ext cx="8229600" cy="4536504"/>
          </a:xfrm>
        </p:spPr>
        <p:txBody>
          <a:bodyPr>
            <a:normAutofit fontScale="92500"/>
          </a:bodyPr>
          <a:lstStyle/>
          <a:p>
            <a:pPr algn="just"/>
            <a:r>
              <a:rPr lang="gu-IN" sz="3000" dirty="0"/>
              <a:t>પ્રક્રિયાઓની એક યોજના જે વ્યક્તિને વધી રહેલી બેચેનીના સમય દરમ્યાન શાંત પાડવામાં મદદ કરે, જે નહીંતર હિંસક વર્તનમાં પરિણામી શકે</a:t>
            </a:r>
            <a:endParaRPr lang="en-GB" sz="3000" dirty="0" smtClean="0"/>
          </a:p>
          <a:p>
            <a:r>
              <a:rPr lang="gu-IN" sz="3000" dirty="0"/>
              <a:t>દરેક વ્યક્તિ માટે યોજનાઓ</a:t>
            </a:r>
            <a:endParaRPr lang="en-GB" sz="3000" dirty="0" smtClean="0"/>
          </a:p>
          <a:p>
            <a:pPr lvl="1"/>
            <a:r>
              <a:rPr lang="gu-IN" dirty="0"/>
              <a:t>સેવાર્થી(દર્દી)ઓના હિંસક વર્તન માટે જવાબદાર જોખમી પરિબળોની આકારણી ઉપર આધારિત</a:t>
            </a:r>
            <a:endParaRPr lang="en-GB" dirty="0" smtClean="0"/>
          </a:p>
          <a:p>
            <a:pPr lvl="1"/>
            <a:r>
              <a:rPr lang="gu-IN" dirty="0"/>
              <a:t>હિંસા વધે તે પહેલાં જોખમી પરિબળોને ઓળખવા અને સંબોધવા માટેની વ્યૂહરચનાઓનો સમાવેશ થાય છે</a:t>
            </a:r>
            <a:endParaRPr lang="en-GB" dirty="0" smtClean="0"/>
          </a:p>
          <a:p>
            <a:pPr lvl="1"/>
            <a:r>
              <a:rPr lang="gu-IN" dirty="0"/>
              <a:t>કર્મચારીઓ અને સેવાર્થી(દર્દી)ઓએ સાથે રહી વિકસાવવામાં આવ્યું હોય</a:t>
            </a:r>
            <a:endParaRPr lang="en-GB" dirty="0" smtClean="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628248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4086" y="1619672"/>
            <a:ext cx="8229600" cy="4824537"/>
          </a:xfrm>
        </p:spPr>
        <p:txBody>
          <a:bodyPr>
            <a:normAutofit fontScale="92500" lnSpcReduction="10000"/>
          </a:bodyPr>
          <a:lstStyle/>
          <a:p>
            <a:r>
              <a:rPr lang="gu-IN" sz="3000" dirty="0"/>
              <a:t>એ સમજવું જટિલ બની જાય છે કે એવું શું છે જે તેમને ઉશ્કેરે છે જેનાં લીધે હિંસક વર્તન કરવાનું જોખમ હોય</a:t>
            </a:r>
            <a:endParaRPr lang="en-GB" sz="3000" dirty="0" smtClean="0"/>
          </a:p>
          <a:p>
            <a:pPr lvl="1" algn="just"/>
            <a:r>
              <a:rPr lang="gu-IN" sz="2600" dirty="0"/>
              <a:t>તંગ પરિસ્થિતિઓને વધુ અસરકારક રીતે ઉકેલવામાં મદદ કરે છે</a:t>
            </a:r>
            <a:endParaRPr lang="en-GB" sz="2600" dirty="0" smtClean="0"/>
          </a:p>
          <a:p>
            <a:pPr lvl="1" algn="just"/>
            <a:r>
              <a:rPr lang="gu-IN" sz="2600" dirty="0"/>
              <a:t>જે ઉશ્કેરાયેલા હોય, તેના ઉપર નિયંત્રણ, દુરુપયોગ અથવા હિંસાનો ઉપયોગ રોકવામાં મદદ કરે છે</a:t>
            </a:r>
            <a:endParaRPr lang="en-GB" sz="2600" dirty="0"/>
          </a:p>
          <a:p>
            <a:r>
              <a:rPr lang="gu-IN" sz="3000" dirty="0"/>
              <a:t>યોજના એવી હોવી જોઇએ</a:t>
            </a:r>
            <a:r>
              <a:rPr lang="en-IN" sz="3000" dirty="0"/>
              <a:t>:</a:t>
            </a:r>
            <a:endParaRPr lang="en-GB" sz="3000" dirty="0" smtClean="0"/>
          </a:p>
          <a:p>
            <a:pPr lvl="1" algn="just"/>
            <a:r>
              <a:rPr lang="gu-IN" sz="2600" dirty="0"/>
              <a:t>જ્યારે સેવાર્થી(દર્દી)ઓ </a:t>
            </a:r>
            <a:r>
              <a:rPr lang="en-IN" sz="2600" dirty="0"/>
              <a:t>(</a:t>
            </a:r>
            <a:r>
              <a:rPr lang="gu-IN" sz="2600" dirty="0"/>
              <a:t>અંદરના</a:t>
            </a:r>
            <a:r>
              <a:rPr lang="en-IN" sz="2600" dirty="0"/>
              <a:t>)</a:t>
            </a:r>
            <a:r>
              <a:rPr lang="gu-IN" sz="2600" dirty="0"/>
              <a:t>વિભાગમાં દાખલ થાય અથવા </a:t>
            </a:r>
            <a:r>
              <a:rPr lang="en-IN" sz="2600" dirty="0"/>
              <a:t>(</a:t>
            </a:r>
            <a:r>
              <a:rPr lang="gu-IN" sz="2600" dirty="0"/>
              <a:t>બાહ્ય</a:t>
            </a:r>
            <a:r>
              <a:rPr lang="en-IN" sz="2600" dirty="0"/>
              <a:t>)</a:t>
            </a:r>
            <a:r>
              <a:rPr lang="gu-IN" sz="2600" dirty="0"/>
              <a:t>વિભાગ સાથે સંપર્કમાં આવે ત્યારના પ્રાથમિક ધોરણે એ બધા જ માટે નવી આકારણીના ભાગરૂપે વિકસાવવી</a:t>
            </a:r>
            <a:endParaRPr lang="en-GB" sz="2600" dirty="0" smtClean="0"/>
          </a:p>
          <a:p>
            <a:pPr lvl="1" algn="just"/>
            <a:r>
              <a:rPr lang="gu-IN" sz="2600" dirty="0"/>
              <a:t>તંગ પરિસ્થિતિ દરમિયાન ઉપલબ્ધ હોય</a:t>
            </a:r>
            <a:endParaRPr lang="en-GB" sz="2600" dirty="0"/>
          </a:p>
          <a:p>
            <a:pPr lvl="1"/>
            <a:endParaRPr lang="en-GB" dirty="0" smtClean="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471849" y="332656"/>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gu-IN" sz="3400" dirty="0"/>
              <a:t>પડકારરૂપ વર્તનને સક્રિય કરતા પરિબળોને</a:t>
            </a:r>
            <a:r>
              <a:rPr lang="gu-IN" sz="3400" i="1" dirty="0"/>
              <a:t> </a:t>
            </a:r>
            <a:r>
              <a:rPr lang="gu-IN" sz="3400" dirty="0"/>
              <a:t>ઓળખવા અને નાથવા માટેની વ્યક્તિગત યોજનાઓ</a:t>
            </a:r>
            <a:endParaRPr lang="en-GB" sz="3400" dirty="0"/>
          </a:p>
        </p:txBody>
      </p:sp>
    </p:spTree>
    <p:extLst>
      <p:ext uri="{BB962C8B-B14F-4D97-AF65-F5344CB8AC3E}">
        <p14:creationId xmlns:p14="http://schemas.microsoft.com/office/powerpoint/2010/main" val="131346729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noAutofit/>
          </a:bodyPr>
          <a:lstStyle/>
          <a:p>
            <a:pPr lvl="0"/>
            <a:r>
              <a:rPr lang="gu-IN" sz="3600" dirty="0"/>
              <a:t>વ્યક્તિગત યોજના બનાવવી</a:t>
            </a:r>
            <a:endParaRPr lang="en-GB" sz="3600" dirty="0"/>
          </a:p>
        </p:txBody>
      </p:sp>
      <p:sp>
        <p:nvSpPr>
          <p:cNvPr id="3" name="Content Placeholder 2"/>
          <p:cNvSpPr>
            <a:spLocks noGrp="1"/>
          </p:cNvSpPr>
          <p:nvPr>
            <p:ph idx="1"/>
          </p:nvPr>
        </p:nvSpPr>
        <p:spPr>
          <a:xfrm>
            <a:off x="457200" y="1628800"/>
            <a:ext cx="8229600" cy="4824536"/>
          </a:xfrm>
        </p:spPr>
        <p:txBody>
          <a:bodyPr>
            <a:normAutofit/>
          </a:bodyPr>
          <a:lstStyle/>
          <a:p>
            <a:pPr algn="just"/>
            <a:r>
              <a:rPr lang="gu-IN" dirty="0"/>
              <a:t>એ વ્યક્તિ જેનાં માટે યોજના બનાવવાનો હેતુ હોય, તેમાં તેને સહભાગી રાખવા</a:t>
            </a:r>
            <a:endParaRPr lang="en-GB" dirty="0" smtClean="0"/>
          </a:p>
          <a:p>
            <a:pPr lvl="1" algn="just"/>
            <a:r>
              <a:rPr lang="gu-IN" dirty="0"/>
              <a:t>નિર્ણયો સેવાર્થી(દર્દી)ઓ સાથે અને તેમનાં દ્વારા લેવા, નહીં કે તેમનાં માટે</a:t>
            </a:r>
            <a:endParaRPr lang="en-GB" dirty="0" smtClean="0"/>
          </a:p>
          <a:p>
            <a:pPr lvl="1" algn="just"/>
            <a:r>
              <a:rPr lang="gu-IN" dirty="0"/>
              <a:t>આમાં પરિબળો(ટ્રરિગર્સ)ની સાથે વ્યક્તિએ પોતાને શાંત કરવા અને ખાતરી માટેનાં જે પગલાંઓના સંકેતો આપ્યા હોય તેને પણ ઓળખવા</a:t>
            </a:r>
            <a:endParaRPr lang="en-GB"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067066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noAutofit/>
          </a:bodyPr>
          <a:lstStyle/>
          <a:p>
            <a:pPr lvl="0"/>
            <a:r>
              <a:rPr lang="gu-IN" sz="3600" dirty="0"/>
              <a:t>વ્યક્તિગત યોજના બનાવવી</a:t>
            </a:r>
            <a:endParaRPr lang="en-GB" sz="3600" dirty="0"/>
          </a:p>
        </p:txBody>
      </p:sp>
      <p:sp>
        <p:nvSpPr>
          <p:cNvPr id="3" name="Content Placeholder 2"/>
          <p:cNvSpPr>
            <a:spLocks noGrp="1"/>
          </p:cNvSpPr>
          <p:nvPr>
            <p:ph idx="1"/>
          </p:nvPr>
        </p:nvSpPr>
        <p:spPr>
          <a:xfrm>
            <a:off x="463769" y="1472880"/>
            <a:ext cx="8229600" cy="4824536"/>
          </a:xfrm>
        </p:spPr>
        <p:txBody>
          <a:bodyPr>
            <a:normAutofit/>
          </a:bodyPr>
          <a:lstStyle/>
          <a:p>
            <a:pPr algn="just"/>
            <a:r>
              <a:rPr lang="gu-IN" dirty="0"/>
              <a:t>યોજના ત્યારે બનાવવી જોઈએ જ્યારે વ્યક્તિ સ્વસ્થ પરિસ્થિતિમાં હોય, નહીં કે ખરી કટોકટી વખતે(જેમ કે કટોકટી પહેલાં અથવા પછી</a:t>
            </a:r>
            <a:r>
              <a:rPr lang="gu-IN" dirty="0" smtClean="0"/>
              <a:t>)</a:t>
            </a:r>
          </a:p>
          <a:p>
            <a:pPr algn="just"/>
            <a:endParaRPr lang="en-GB" dirty="0"/>
          </a:p>
          <a:p>
            <a:pPr algn="just"/>
            <a:r>
              <a:rPr lang="gu-IN" dirty="0"/>
              <a:t>કટોકટી પછી, કર્મચારીઓ અને સેવાર્થી(દર્દી)ઓએ યોજનામાં કોઈ ફેરફારો હોય તો તેનાં ઉપર ચર્ચા કરવી જોઈએ જેથી તેવી પરિસ્થિતિને ભવિષ્યમાં થતી અટકાવી શકાય અથવા વધુ સારી રીતે સંભાળી શકાય.</a:t>
            </a:r>
            <a:endParaRPr lang="en-GB" dirty="0" smtClean="0"/>
          </a:p>
          <a:p>
            <a:pPr lvl="1"/>
            <a:endParaRPr lang="en-GB"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370024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noAutofit/>
          </a:bodyPr>
          <a:lstStyle/>
          <a:p>
            <a:pPr lvl="0"/>
            <a:r>
              <a:rPr lang="gu-IN" sz="3600" b="1" dirty="0"/>
              <a:t>વ્યક્તિગત યોજનાની ગુણવત્તા</a:t>
            </a:r>
            <a:endParaRPr lang="en-GB" sz="3600" dirty="0"/>
          </a:p>
        </p:txBody>
      </p:sp>
      <p:sp>
        <p:nvSpPr>
          <p:cNvPr id="3" name="Content Placeholder 2"/>
          <p:cNvSpPr>
            <a:spLocks noGrp="1"/>
          </p:cNvSpPr>
          <p:nvPr>
            <p:ph idx="1"/>
          </p:nvPr>
        </p:nvSpPr>
        <p:spPr>
          <a:xfrm>
            <a:off x="467544" y="1330019"/>
            <a:ext cx="8229600" cy="4752528"/>
          </a:xfrm>
        </p:spPr>
        <p:txBody>
          <a:bodyPr>
            <a:normAutofit/>
          </a:bodyPr>
          <a:lstStyle/>
          <a:p>
            <a:r>
              <a:rPr lang="gu-IN" dirty="0"/>
              <a:t>વ્યક્તિગત</a:t>
            </a:r>
            <a:endParaRPr lang="en-GB" dirty="0" smtClean="0"/>
          </a:p>
          <a:p>
            <a:pPr lvl="1"/>
            <a:r>
              <a:rPr lang="gu-IN" dirty="0"/>
              <a:t>દરેક વ્યક્તિ માટે વિશિષ્ટ રૂપે રચાયેલી</a:t>
            </a:r>
            <a:endParaRPr lang="en-GB" dirty="0" smtClean="0"/>
          </a:p>
          <a:p>
            <a:r>
              <a:rPr lang="gu-IN" dirty="0"/>
              <a:t>ઉપલબ્ધ સ્ત્રોતોનો ઉપયોગ કરવો</a:t>
            </a:r>
            <a:endParaRPr lang="en-GB" dirty="0" smtClean="0"/>
          </a:p>
          <a:p>
            <a:pPr lvl="1"/>
            <a:r>
              <a:rPr lang="gu-IN" dirty="0"/>
              <a:t>પ્રક્રિયાઓ સાધારણ હોઇ શકે</a:t>
            </a:r>
            <a:endParaRPr lang="en-GB" dirty="0"/>
          </a:p>
          <a:p>
            <a:pPr lvl="0"/>
            <a:r>
              <a:rPr lang="gu-IN" dirty="0"/>
              <a:t>યોગ્ય રીતે સંવેદનાત્મક અભિગમનો સમાવેશ</a:t>
            </a:r>
            <a:endParaRPr lang="fr-FR" dirty="0"/>
          </a:p>
          <a:p>
            <a:pPr lvl="0" algn="just"/>
            <a:r>
              <a:rPr lang="gu-IN" dirty="0"/>
              <a:t>કેન્દ્રની જરૂરિયાતોથી પહેલાં વ્યક્તિગત જરૂરિયાતને મહત્વ આપે</a:t>
            </a:r>
            <a:endParaRPr lang="fr-FR"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0" y="6596390"/>
            <a:ext cx="4536504" cy="261610"/>
          </a:xfrm>
          <a:prstGeom prst="rect">
            <a:avLst/>
          </a:prstGeom>
          <a:noFill/>
        </p:spPr>
        <p:txBody>
          <a:bodyPr wrap="square" rtlCol="0">
            <a:spAutoFit/>
          </a:bodyPr>
          <a:lstStyle/>
          <a:p>
            <a:r>
              <a:rPr lang="en-GB" sz="1100" dirty="0" smtClean="0"/>
              <a:t>Adapted from NASMHPD Seclusion/Restraint Prevention Tools</a:t>
            </a:r>
            <a:endParaRPr lang="en-GB" sz="1100" dirty="0"/>
          </a:p>
        </p:txBody>
      </p:sp>
    </p:spTree>
    <p:extLst>
      <p:ext uri="{BB962C8B-B14F-4D97-AF65-F5344CB8AC3E}">
        <p14:creationId xmlns:p14="http://schemas.microsoft.com/office/powerpoint/2010/main" val="54457321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noAutofit/>
          </a:bodyPr>
          <a:lstStyle/>
          <a:p>
            <a:pPr lvl="0"/>
            <a:r>
              <a:rPr lang="gu-IN" sz="3600" dirty="0"/>
              <a:t>યોજના બનાવવીઃ પરિબળોને ઓળખવા</a:t>
            </a:r>
            <a:endParaRPr lang="en-GB" sz="3600" dirty="0"/>
          </a:p>
        </p:txBody>
      </p:sp>
      <p:sp>
        <p:nvSpPr>
          <p:cNvPr id="3" name="Content Placeholder 2"/>
          <p:cNvSpPr>
            <a:spLocks noGrp="1"/>
          </p:cNvSpPr>
          <p:nvPr>
            <p:ph idx="1"/>
          </p:nvPr>
        </p:nvSpPr>
        <p:spPr>
          <a:xfrm>
            <a:off x="457200" y="1484784"/>
            <a:ext cx="8229600" cy="4968552"/>
          </a:xfrm>
        </p:spPr>
        <p:txBody>
          <a:bodyPr>
            <a:normAutofit fontScale="92500" lnSpcReduction="10000"/>
          </a:bodyPr>
          <a:lstStyle/>
          <a:p>
            <a:pPr algn="just"/>
            <a:r>
              <a:rPr lang="gu-IN" dirty="0"/>
              <a:t>કર્મચારીઓએ વ્યક્તિ સાથે કામ કરીને એવી વસ્તુઓની સૂચિ બનાવવી જે તેમને નિરાશ, ગુસ્સે અને ઉશ્કેરે છે જેનાં લીધે હિંસક વર્તન અથવા કટોકટી સર્જાય</a:t>
            </a:r>
            <a:endParaRPr lang="en-GB" dirty="0" smtClean="0"/>
          </a:p>
          <a:p>
            <a:pPr lvl="1"/>
            <a:r>
              <a:rPr lang="en-IN" dirty="0"/>
              <a:t>“</a:t>
            </a:r>
            <a:r>
              <a:rPr lang="gu-IN" dirty="0"/>
              <a:t>કોઇ સાંભળતું નથી એવી લાગણી થવી,</a:t>
            </a:r>
            <a:r>
              <a:rPr lang="en-IN" dirty="0"/>
              <a:t>”</a:t>
            </a:r>
            <a:endParaRPr lang="en-GB" dirty="0" smtClean="0"/>
          </a:p>
          <a:p>
            <a:pPr lvl="1"/>
            <a:r>
              <a:rPr lang="en-IN" dirty="0"/>
              <a:t>“</a:t>
            </a:r>
            <a:r>
              <a:rPr lang="gu-IN" dirty="0"/>
              <a:t>લોકો મારી સાથે અનાદરયુક્ત વાત કરે છે</a:t>
            </a:r>
            <a:r>
              <a:rPr lang="en-IN" dirty="0"/>
              <a:t>”</a:t>
            </a:r>
            <a:endParaRPr lang="en-GB" dirty="0" smtClean="0"/>
          </a:p>
          <a:p>
            <a:pPr lvl="1" algn="just"/>
            <a:r>
              <a:rPr lang="en-IN" dirty="0"/>
              <a:t>“</a:t>
            </a:r>
            <a:r>
              <a:rPr lang="gu-IN" dirty="0"/>
              <a:t>અન્ય લોકો પરવાનગી વગર મારી વસ્તુઓનો ઉપયોગ કરે છે</a:t>
            </a:r>
            <a:r>
              <a:rPr lang="en-IN" dirty="0"/>
              <a:t>”</a:t>
            </a:r>
            <a:endParaRPr lang="en-GB" dirty="0" smtClean="0"/>
          </a:p>
          <a:p>
            <a:pPr lvl="1"/>
            <a:r>
              <a:rPr lang="gu-IN" dirty="0"/>
              <a:t>ઊંચા અવાજો</a:t>
            </a:r>
            <a:endParaRPr lang="en-GB" dirty="0" smtClean="0"/>
          </a:p>
          <a:p>
            <a:pPr lvl="1"/>
            <a:r>
              <a:rPr lang="gu-IN" dirty="0"/>
              <a:t>સ્પર્શ કરવો</a:t>
            </a:r>
            <a:endParaRPr lang="en-GB" dirty="0" smtClean="0"/>
          </a:p>
          <a:p>
            <a:pPr lvl="1"/>
            <a:r>
              <a:rPr lang="gu-IN" dirty="0"/>
              <a:t>કાબૂ અથવા માહિતી ન હોવી</a:t>
            </a:r>
            <a:endParaRPr lang="en-GB" dirty="0" smtClean="0"/>
          </a:p>
          <a:p>
            <a:endParaRPr lang="en-GB" dirty="0"/>
          </a:p>
          <a:p>
            <a:endParaRPr lang="en-GB"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558007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noAutofit/>
          </a:bodyPr>
          <a:lstStyle/>
          <a:p>
            <a:pPr lvl="0"/>
            <a:r>
              <a:rPr lang="gu-IN" sz="3600" dirty="0"/>
              <a:t>યોજના બનાવવીઃ પરિબળો(ટ્રિગર્સ)નું સંચાલન</a:t>
            </a:r>
            <a:endParaRPr lang="en-GB" sz="3600" dirty="0"/>
          </a:p>
        </p:txBody>
      </p:sp>
      <p:sp>
        <p:nvSpPr>
          <p:cNvPr id="3" name="Content Placeholder 2"/>
          <p:cNvSpPr>
            <a:spLocks noGrp="1"/>
          </p:cNvSpPr>
          <p:nvPr>
            <p:ph idx="1"/>
          </p:nvPr>
        </p:nvSpPr>
        <p:spPr>
          <a:xfrm>
            <a:off x="457200" y="1484784"/>
            <a:ext cx="8229600" cy="4968552"/>
          </a:xfrm>
        </p:spPr>
        <p:txBody>
          <a:bodyPr>
            <a:normAutofit lnSpcReduction="10000"/>
          </a:bodyPr>
          <a:lstStyle/>
          <a:p>
            <a:pPr algn="just"/>
            <a:r>
              <a:rPr lang="gu-IN" dirty="0"/>
              <a:t>હવે પછી પ્રક્રિઆઓની સૂચિ બનાવો જે વ્યક્તિને શાંત પાડવામાં મદદ કરે</a:t>
            </a:r>
            <a:endParaRPr lang="en-GB" dirty="0" smtClean="0"/>
          </a:p>
          <a:p>
            <a:r>
              <a:rPr lang="gu-IN" dirty="0"/>
              <a:t>દાખલા તરીકેઃ</a:t>
            </a:r>
            <a:endParaRPr lang="en-GB" dirty="0" smtClean="0"/>
          </a:p>
          <a:p>
            <a:pPr lvl="1"/>
            <a:r>
              <a:rPr lang="gu-IN" dirty="0"/>
              <a:t>ચાલવા જવું</a:t>
            </a:r>
            <a:endParaRPr lang="en-GB" dirty="0" smtClean="0"/>
          </a:p>
          <a:p>
            <a:pPr lvl="1"/>
            <a:r>
              <a:rPr lang="gu-IN" dirty="0"/>
              <a:t>કોઇ હોય જે મારી લાગણીઓની કદર કરે</a:t>
            </a:r>
            <a:endParaRPr lang="en-GB" dirty="0" smtClean="0"/>
          </a:p>
          <a:p>
            <a:pPr lvl="1"/>
            <a:r>
              <a:rPr lang="gu-IN" dirty="0"/>
              <a:t>ધીમા, ઊંડા શ્વાસ લેવા</a:t>
            </a:r>
            <a:endParaRPr lang="en-GB" dirty="0" smtClean="0"/>
          </a:p>
          <a:p>
            <a:pPr lvl="1"/>
            <a:r>
              <a:rPr lang="gu-IN" dirty="0"/>
              <a:t>દડો (બોલ) કે ધાબળાને દબાવવું</a:t>
            </a:r>
            <a:endParaRPr lang="en-GB" dirty="0" smtClean="0"/>
          </a:p>
          <a:p>
            <a:pPr lvl="1"/>
            <a:r>
              <a:rPr lang="gu-IN" dirty="0"/>
              <a:t>ચીસો પાડવી કે રડવું</a:t>
            </a:r>
            <a:endParaRPr lang="en-GB" dirty="0" smtClean="0"/>
          </a:p>
          <a:p>
            <a:pPr lvl="1"/>
            <a:r>
              <a:rPr lang="gu-IN" dirty="0"/>
              <a:t>શાંત ઓરડીમાં સમય વિતાવવો</a:t>
            </a:r>
            <a:endParaRPr lang="en-GB" dirty="0" smtClean="0"/>
          </a:p>
          <a:p>
            <a:pPr lvl="1"/>
            <a:r>
              <a:rPr lang="gu-IN" dirty="0"/>
              <a:t>મિત્ર કે પરિવારના સભ્યોને ફોન કરવો</a:t>
            </a:r>
            <a:endParaRPr lang="en-GB" dirty="0"/>
          </a:p>
          <a:p>
            <a:endParaRPr lang="en-GB"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0946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1"/>
            <a:ext cx="8229600" cy="1431032"/>
          </a:xfrm>
        </p:spPr>
        <p:txBody>
          <a:bodyPr>
            <a:noAutofit/>
          </a:bodyPr>
          <a:lstStyle/>
          <a:p>
            <a:pPr lvl="0"/>
            <a:r>
              <a:rPr lang="gu-IN" sz="3600" dirty="0" smtClean="0"/>
              <a:t>અભ્યાસ</a:t>
            </a:r>
            <a:r>
              <a:rPr lang="en-GB" sz="3600" dirty="0" smtClean="0"/>
              <a:t> </a:t>
            </a:r>
            <a:r>
              <a:rPr lang="gu-IN" sz="3600" dirty="0" smtClean="0"/>
              <a:t>૧</a:t>
            </a:r>
            <a:r>
              <a:rPr lang="en-GB" sz="3600" dirty="0" smtClean="0"/>
              <a:t>.</a:t>
            </a:r>
            <a:r>
              <a:rPr lang="gu-IN" sz="3600" dirty="0" smtClean="0"/>
              <a:t>૧</a:t>
            </a:r>
            <a:r>
              <a:rPr lang="en-GB" sz="3600" dirty="0" smtClean="0"/>
              <a:t/>
            </a:r>
            <a:br>
              <a:rPr lang="en-GB" sz="3600" dirty="0" smtClean="0"/>
            </a:br>
            <a:r>
              <a:rPr lang="gu-IN" sz="3600" i="1" dirty="0"/>
              <a:t>એકાંત અને નિયંત્રણના પ્રકારો</a:t>
            </a:r>
            <a:endParaRPr lang="en-GB" sz="3600" i="1" dirty="0"/>
          </a:p>
        </p:txBody>
      </p:sp>
      <p:sp>
        <p:nvSpPr>
          <p:cNvPr id="3" name="Content Placeholder 2"/>
          <p:cNvSpPr>
            <a:spLocks noGrp="1"/>
          </p:cNvSpPr>
          <p:nvPr>
            <p:ph idx="1"/>
          </p:nvPr>
        </p:nvSpPr>
        <p:spPr>
          <a:xfrm>
            <a:off x="0" y="1916831"/>
            <a:ext cx="8686800" cy="4536505"/>
          </a:xfrm>
        </p:spPr>
        <p:txBody>
          <a:bodyPr>
            <a:noAutofit/>
          </a:bodyPr>
          <a:lstStyle/>
          <a:p>
            <a:pPr marL="457200" lvl="1" indent="0">
              <a:buNone/>
            </a:pPr>
            <a:r>
              <a:rPr lang="gu-IN" sz="2800" dirty="0" smtClean="0"/>
              <a:t>ચર્ચા</a:t>
            </a:r>
            <a:r>
              <a:rPr lang="en-GB" sz="2800" dirty="0" smtClean="0"/>
              <a:t>:</a:t>
            </a:r>
          </a:p>
          <a:p>
            <a:pPr marL="457200" lvl="1" indent="0">
              <a:buNone/>
            </a:pPr>
            <a:endParaRPr lang="en-GB" sz="800" dirty="0" smtClean="0"/>
          </a:p>
          <a:p>
            <a:pPr marL="457200" lvl="1" indent="0">
              <a:buNone/>
            </a:pPr>
            <a:r>
              <a:rPr lang="en-GB" sz="2800" dirty="0" smtClean="0"/>
              <a:t>	</a:t>
            </a:r>
            <a:r>
              <a:rPr lang="gu-IN" sz="2800" dirty="0" smtClean="0"/>
              <a:t> </a:t>
            </a:r>
          </a:p>
          <a:p>
            <a:pPr marL="457200" lvl="1" indent="0">
              <a:buNone/>
            </a:pPr>
            <a:r>
              <a:rPr lang="gu-IN" b="1" u="sng" dirty="0" smtClean="0"/>
              <a:t>એકાંત</a:t>
            </a:r>
            <a:r>
              <a:rPr lang="gu-IN" dirty="0" smtClean="0"/>
              <a:t> અને </a:t>
            </a:r>
            <a:r>
              <a:rPr lang="gu-IN" b="1" u="sng" dirty="0" smtClean="0"/>
              <a:t>નિયંત્રણ</a:t>
            </a:r>
            <a:r>
              <a:rPr lang="gu-IN" dirty="0" smtClean="0"/>
              <a:t> જેવા શબ્દો માટેની તમારી સમજ શું છે?</a:t>
            </a:r>
            <a:endParaRPr lang="en-GB" sz="2800" dirty="0" smtClean="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67744" y="186904"/>
            <a:ext cx="792088" cy="720080"/>
          </a:xfrm>
          <a:prstGeom prst="rect">
            <a:avLst/>
          </a:prstGeom>
          <a:noFill/>
          <a:ln>
            <a:noFill/>
          </a:ln>
        </p:spPr>
      </p:pic>
    </p:spTree>
    <p:extLst>
      <p:ext uri="{BB962C8B-B14F-4D97-AF65-F5344CB8AC3E}">
        <p14:creationId xmlns:p14="http://schemas.microsoft.com/office/powerpoint/2010/main" val="80504779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noAutofit/>
          </a:bodyPr>
          <a:lstStyle/>
          <a:p>
            <a:pPr lvl="0"/>
            <a:r>
              <a:rPr lang="gu-IN" sz="3600" dirty="0"/>
              <a:t>યોજના બનાવવીઃ ઉકેલો શોધવા</a:t>
            </a:r>
            <a:endParaRPr lang="en-GB" sz="36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179512" y="1412776"/>
            <a:ext cx="8747844" cy="4968552"/>
          </a:xfrm>
        </p:spPr>
        <p:txBody>
          <a:bodyPr>
            <a:normAutofit lnSpcReduction="10000"/>
          </a:bodyPr>
          <a:lstStyle/>
          <a:p>
            <a:pPr lvl="0" algn="just"/>
            <a:r>
              <a:rPr lang="gu-IN" sz="3000" dirty="0"/>
              <a:t>વ્યક્તિને શાંત કરવા માટે લેવાતા પગલાં હંમેશ સ્વૈચ્છિક હોવા જોઈએ અને ક્યારે પણ એમનાં ઉપર જબરદસ્તી ન કરવી જોઈએ</a:t>
            </a:r>
            <a:endParaRPr lang="fr-FR" sz="3000" dirty="0"/>
          </a:p>
          <a:p>
            <a:pPr lvl="0"/>
            <a:r>
              <a:rPr lang="gu-IN" sz="2800" dirty="0"/>
              <a:t>શાંત કરવાની પ્રક્રિયાઓ વ્યક્તિગત રીતે રચાએલી હોવી જોઈએ</a:t>
            </a:r>
            <a:endParaRPr lang="fr-FR" sz="2800" dirty="0"/>
          </a:p>
          <a:p>
            <a:pPr lvl="1"/>
            <a:r>
              <a:rPr lang="gu-IN" sz="2600" dirty="0"/>
              <a:t>જે એક વ્યક્તિ માટે કામ કરતું હોય તે બીજા માટે ન કરે</a:t>
            </a:r>
            <a:endParaRPr lang="fr-FR" sz="2600" dirty="0"/>
          </a:p>
          <a:p>
            <a:pPr lvl="0"/>
            <a:r>
              <a:rPr lang="gu-IN" sz="2800" dirty="0"/>
              <a:t>સર્જનાત્મકતા મહત્વની છે</a:t>
            </a:r>
            <a:endParaRPr lang="fr-FR" sz="2800" dirty="0"/>
          </a:p>
          <a:p>
            <a:pPr lvl="1" algn="just"/>
            <a:r>
              <a:rPr lang="gu-IN" sz="2400" dirty="0"/>
              <a:t>ઘણી વખત સર્જનાત્મક, સાધારણ ઉકેલો જટિલ ઉકેલો કરતાં વધુ સારી રીતે કામ કરતાં હોય છે</a:t>
            </a:r>
            <a:endParaRPr lang="fr-FR" sz="2400" dirty="0"/>
          </a:p>
          <a:p>
            <a:pPr lvl="0"/>
            <a:r>
              <a:rPr lang="gu-IN" sz="2800" dirty="0"/>
              <a:t>કર્મચારીઓ અને સેવાર્થી(દર્દી)ઓ માટે ભરોસો અને પરસ્પર આદર કેળવવા માટેની આ સારી તક છે</a:t>
            </a:r>
            <a:endParaRPr lang="fr-FR" sz="2800" dirty="0"/>
          </a:p>
          <a:p>
            <a:endParaRPr lang="en-GB" dirty="0"/>
          </a:p>
        </p:txBody>
      </p:sp>
    </p:spTree>
    <p:extLst>
      <p:ext uri="{BB962C8B-B14F-4D97-AF65-F5344CB8AC3E}">
        <p14:creationId xmlns:p14="http://schemas.microsoft.com/office/powerpoint/2010/main" val="58422778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1143000"/>
          </a:xfrm>
        </p:spPr>
        <p:txBody>
          <a:bodyPr>
            <a:noAutofit/>
          </a:bodyPr>
          <a:lstStyle/>
          <a:p>
            <a:pPr lvl="0"/>
            <a:r>
              <a:rPr lang="gu-IN" sz="3600" dirty="0"/>
              <a:t>બધા માટે યોજનાઓ</a:t>
            </a:r>
            <a:endParaRPr lang="en-GB" sz="3600" dirty="0"/>
          </a:p>
        </p:txBody>
      </p:sp>
      <p:sp>
        <p:nvSpPr>
          <p:cNvPr id="3" name="Content Placeholder 2"/>
          <p:cNvSpPr>
            <a:spLocks noGrp="1"/>
          </p:cNvSpPr>
          <p:nvPr>
            <p:ph idx="1"/>
          </p:nvPr>
        </p:nvSpPr>
        <p:spPr>
          <a:xfrm>
            <a:off x="395536" y="1523083"/>
            <a:ext cx="8229600" cy="4536504"/>
          </a:xfrm>
        </p:spPr>
        <p:txBody>
          <a:bodyPr>
            <a:normAutofit lnSpcReduction="10000"/>
          </a:bodyPr>
          <a:lstStyle/>
          <a:p>
            <a:pPr lvl="0" algn="just"/>
            <a:r>
              <a:rPr lang="gu-IN" sz="2800" dirty="0"/>
              <a:t>કટોકટી વખતે, અમુક રીતે વર્તન ફક્ત સેવાર્થી(દર્દી)ઓ જ નથી કરતા હોતા</a:t>
            </a:r>
            <a:endParaRPr lang="en-GB" sz="2800" dirty="0"/>
          </a:p>
          <a:p>
            <a:pPr lvl="0" algn="just"/>
            <a:r>
              <a:rPr lang="gu-IN" sz="2800" dirty="0"/>
              <a:t>બધાજ પાસે, કર્મચારીઓ સહિત, તંગ પરિસ્થિતિ વખતે વર્તનને અસર કરતાં પરિબળો હોય છે</a:t>
            </a:r>
            <a:endParaRPr lang="en-GB" sz="2800" dirty="0"/>
          </a:p>
          <a:p>
            <a:pPr lvl="0" algn="just"/>
            <a:r>
              <a:rPr lang="gu-IN" sz="2800" dirty="0"/>
              <a:t>પરિસ્થિતિઓનું સંચાલન વખતે કર્મચારીઓએ પોતાના પરિબળો અને તેને શાંત કરવાની પ્રક્રિયાની સમજ જોઈએ</a:t>
            </a:r>
            <a:endParaRPr lang="en-GB" sz="2800" dirty="0"/>
          </a:p>
          <a:p>
            <a:pPr lvl="0" algn="just"/>
            <a:r>
              <a:rPr lang="gu-IN" sz="3000" dirty="0"/>
              <a:t>એટલે જ, જરૂરી છે કે કર્મચારીઓએ પણ પોતાની વ્યક્તિગત યોજનાઓ બનાવવી જોઈએ અને કેન્દ્રમાં તેમનાં ઉપયોગ માટે ઉપલબ્ધ રાખવી જોઈએ</a:t>
            </a:r>
            <a:endParaRPr lang="en-GB" sz="30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248634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647" y="368141"/>
            <a:ext cx="8229600" cy="994420"/>
          </a:xfrm>
        </p:spPr>
        <p:txBody>
          <a:bodyPr>
            <a:noAutofit/>
          </a:bodyPr>
          <a:lstStyle/>
          <a:p>
            <a:r>
              <a:rPr lang="gu-IN" sz="3600" dirty="0"/>
              <a:t>અભ્યાસ ૩.૫ </a:t>
            </a:r>
            <a:r>
              <a:rPr lang="en-GB" sz="3600" dirty="0" smtClean="0"/>
              <a:t>:</a:t>
            </a:r>
            <a:br>
              <a:rPr lang="en-GB" sz="3600" dirty="0" smtClean="0"/>
            </a:br>
            <a:r>
              <a:rPr lang="gu-IN" sz="3600" i="1" dirty="0"/>
              <a:t>વાસ્તવિક દુનિયાની યોજનાઓના ઉદાહરણ</a:t>
            </a:r>
            <a:endParaRPr lang="en-GB" sz="3600" i="1" dirty="0"/>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7744" y="101036"/>
            <a:ext cx="792088" cy="720080"/>
          </a:xfrm>
          <a:prstGeom prst="rect">
            <a:avLst/>
          </a:prstGeom>
          <a:noFill/>
          <a:ln>
            <a:noFill/>
          </a:ln>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txBox="1">
            <a:spLocks/>
          </p:cNvSpPr>
          <p:nvPr/>
        </p:nvSpPr>
        <p:spPr>
          <a:xfrm>
            <a:off x="457200" y="1700809"/>
            <a:ext cx="8229600" cy="47525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971550" lvl="1" indent="-514350">
              <a:buFont typeface="+mj-lt"/>
              <a:buAutoNum type="arabicPeriod"/>
            </a:pPr>
            <a:endParaRPr lang="en-GB" sz="2800" dirty="0" smtClean="0"/>
          </a:p>
        </p:txBody>
      </p:sp>
      <p:sp>
        <p:nvSpPr>
          <p:cNvPr id="8" name="TextBox 7"/>
          <p:cNvSpPr txBox="1"/>
          <p:nvPr/>
        </p:nvSpPr>
        <p:spPr>
          <a:xfrm>
            <a:off x="457200" y="1541158"/>
            <a:ext cx="7848872" cy="5262979"/>
          </a:xfrm>
          <a:prstGeom prst="rect">
            <a:avLst/>
          </a:prstGeom>
          <a:noFill/>
        </p:spPr>
        <p:txBody>
          <a:bodyPr wrap="square" rtlCol="0">
            <a:spAutoFit/>
          </a:bodyPr>
          <a:lstStyle/>
          <a:p>
            <a:r>
              <a:rPr lang="gu-IN" sz="2400" b="1" dirty="0"/>
              <a:t>સીમા</a:t>
            </a:r>
            <a:endParaRPr lang="en-GB" sz="2400" b="1" dirty="0"/>
          </a:p>
          <a:p>
            <a:pPr lvl="0" algn="just"/>
            <a:r>
              <a:rPr lang="gu-IN" sz="2400" dirty="0"/>
              <a:t>સીમા એક જવાન મહિલા છે જેનું નિદાન બાયપોલર મૂડ ડિસ્ઓર્ડર કરવામાં આવ્યું છે અને તેમની સાથે દુર્વ્યવહાર થયાનો ઇતિહાસ છે.  તેમની બીમારીના તીવ્ર(એક્યુટ) તબક્કામાં, તેઓ બંધ જગ્યાઓથી ભયભીત થઈ જાય છે, ઘણી વખત ઉશ્કેરાઈ જાય છે અને સૂતી વખતે હિંસક વર્તનની ભય સેવાય છે.  તેઓ જ્યારે પણ ભયભીત હોય ત્યારે તે જોર-જોરથી ગાવા લાગે છે, સાંભળતા નથી અને કર્મચારીઓ તેમજ બીજા સેવાર્થી(દર્દી)ઓ સામે હિંસક વર્તન કરે છે.</a:t>
            </a:r>
            <a:endParaRPr lang="en-GB" sz="2400" dirty="0"/>
          </a:p>
          <a:p>
            <a:r>
              <a:rPr lang="en-GB" sz="2400" i="1" dirty="0"/>
              <a:t> </a:t>
            </a:r>
            <a:endParaRPr lang="en-GB" sz="2400" dirty="0"/>
          </a:p>
          <a:p>
            <a:pPr lvl="0"/>
            <a:r>
              <a:rPr lang="en-GB" sz="2400" i="1" dirty="0"/>
              <a:t>- </a:t>
            </a:r>
            <a:r>
              <a:rPr lang="gu-IN" sz="2200" i="1" dirty="0"/>
              <a:t>સીમાના પરિબળો કયા છે?</a:t>
            </a:r>
            <a:endParaRPr lang="en-GB" sz="2200" i="1" dirty="0"/>
          </a:p>
          <a:p>
            <a:r>
              <a:rPr lang="en-GB" sz="2200" i="1" dirty="0"/>
              <a:t>- </a:t>
            </a:r>
            <a:r>
              <a:rPr lang="gu-IN" sz="2200" i="1" dirty="0"/>
              <a:t>ચેતવણી આપતા તેમનાં ચિહ્નો શું છે?</a:t>
            </a:r>
            <a:endParaRPr lang="en-GB" sz="2200" dirty="0"/>
          </a:p>
          <a:p>
            <a:r>
              <a:rPr lang="en-GB" sz="2200" i="1" dirty="0"/>
              <a:t>- </a:t>
            </a:r>
            <a:r>
              <a:rPr lang="gu-IN" sz="2200" i="1" dirty="0"/>
              <a:t>શાંત પાડવા માટેની અમુક વ્યૂહરચનાઓ શું છે, અથવા સીમા વધુ પડતી દુઃખી ન થાય તે માટે શું કરવું?</a:t>
            </a:r>
            <a:endParaRPr lang="en-GB" sz="2200" dirty="0"/>
          </a:p>
        </p:txBody>
      </p:sp>
    </p:spTree>
    <p:extLst>
      <p:ext uri="{BB962C8B-B14F-4D97-AF65-F5344CB8AC3E}">
        <p14:creationId xmlns:p14="http://schemas.microsoft.com/office/powerpoint/2010/main" val="387007175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txBox="1">
            <a:spLocks/>
          </p:cNvSpPr>
          <p:nvPr/>
        </p:nvSpPr>
        <p:spPr>
          <a:xfrm>
            <a:off x="457200" y="1700809"/>
            <a:ext cx="8229600" cy="47525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971550" lvl="1" indent="-514350">
              <a:buFont typeface="+mj-lt"/>
              <a:buAutoNum type="arabicPeriod"/>
            </a:pPr>
            <a:endParaRPr lang="en-GB" sz="2800" dirty="0" smtClean="0"/>
          </a:p>
        </p:txBody>
      </p:sp>
      <p:sp>
        <p:nvSpPr>
          <p:cNvPr id="8" name="TextBox 7"/>
          <p:cNvSpPr txBox="1"/>
          <p:nvPr/>
        </p:nvSpPr>
        <p:spPr>
          <a:xfrm>
            <a:off x="443813" y="1682553"/>
            <a:ext cx="7848872" cy="4154984"/>
          </a:xfrm>
          <a:prstGeom prst="rect">
            <a:avLst/>
          </a:prstGeom>
          <a:noFill/>
        </p:spPr>
        <p:txBody>
          <a:bodyPr wrap="square" rtlCol="0">
            <a:spAutoFit/>
          </a:bodyPr>
          <a:lstStyle/>
          <a:p>
            <a:r>
              <a:rPr lang="gu-IN" sz="2400" b="1" dirty="0"/>
              <a:t>સીમા</a:t>
            </a:r>
            <a:r>
              <a:rPr lang="en-GB" sz="2400" b="1" dirty="0" smtClean="0"/>
              <a:t> </a:t>
            </a:r>
            <a:r>
              <a:rPr lang="gu-IN" sz="2400" b="1" dirty="0" smtClean="0"/>
              <a:t>(ચાલુ)</a:t>
            </a:r>
            <a:endParaRPr lang="en-GB" sz="2400" dirty="0"/>
          </a:p>
          <a:p>
            <a:pPr lvl="0" algn="just"/>
            <a:r>
              <a:rPr lang="gu-IN" sz="2400" dirty="0"/>
              <a:t>કર્મચારીઓ સાથે ચર્ચા કર્યા પછી, સીમાએ પોતાના પરિબળોનું સંચાલન કરવા માટે મદદરૂપ થઈ શકે એવી નીચે દર્શાવેલી વ્યૂહરચનાઓ ઓળખાવીઃ</a:t>
            </a:r>
            <a:endParaRPr lang="en-GB" sz="2400" dirty="0"/>
          </a:p>
          <a:p>
            <a:pPr lvl="0"/>
            <a:r>
              <a:rPr lang="gu-IN" sz="2400" dirty="0"/>
              <a:t>તેમને જબરદસ્તીપૂર્વક સૂવા માટે કહેવું નહીં, તેમનાં માટે સાચો સમય કયો છે તે જાતે નક્કી કરશે</a:t>
            </a:r>
            <a:endParaRPr lang="en-GB" sz="2400" dirty="0"/>
          </a:p>
          <a:p>
            <a:pPr marL="342900" indent="-342900">
              <a:buFont typeface="Arial" panose="020B0604020202020204" pitchFamily="34" charset="0"/>
              <a:buChar char="•"/>
            </a:pPr>
            <a:r>
              <a:rPr lang="gu-IN" sz="2400" dirty="0"/>
              <a:t>આને કાર્યરત કરવા માટે</a:t>
            </a:r>
            <a:r>
              <a:rPr lang="en-IN" sz="2400" dirty="0"/>
              <a:t>,</a:t>
            </a:r>
            <a:r>
              <a:rPr lang="gu-IN" sz="2400" dirty="0"/>
              <a:t> કર્મચારીઓને કેન્દ્રનાં નિયમોમાં છૂટછાટ કરવાની અગત્યતા સમજાઈ</a:t>
            </a:r>
            <a:endParaRPr lang="en-GB" sz="2400" dirty="0"/>
          </a:p>
          <a:p>
            <a:pPr marL="342900" indent="-342900">
              <a:buFont typeface="Arial" panose="020B0604020202020204" pitchFamily="34" charset="0"/>
              <a:buChar char="•"/>
            </a:pPr>
            <a:r>
              <a:rPr lang="gu-IN" sz="2400" dirty="0"/>
              <a:t>હવે જ્યારે સુધી તેઓ થાકે નહીં અને જાતે સૂએ નહીં ત્યાર સુધી તેમને જાહેર(કોમન) ખંડ(રૂમ)માં ટી.વી. જોવાની પરવાનગી છે</a:t>
            </a:r>
            <a:r>
              <a:rPr lang="en-GB" sz="2400" dirty="0" smtClean="0"/>
              <a:t> </a:t>
            </a:r>
            <a:endParaRPr lang="en-GB" sz="2400" dirty="0"/>
          </a:p>
        </p:txBody>
      </p:sp>
    </p:spTree>
    <p:extLst>
      <p:ext uri="{BB962C8B-B14F-4D97-AF65-F5344CB8AC3E}">
        <p14:creationId xmlns:p14="http://schemas.microsoft.com/office/powerpoint/2010/main" val="322180473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txBox="1">
            <a:spLocks/>
          </p:cNvSpPr>
          <p:nvPr/>
        </p:nvSpPr>
        <p:spPr>
          <a:xfrm>
            <a:off x="457200" y="1700809"/>
            <a:ext cx="8229600" cy="47525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971550" lvl="1" indent="-514350">
              <a:buFont typeface="+mj-lt"/>
              <a:buAutoNum type="arabicPeriod"/>
            </a:pPr>
            <a:endParaRPr lang="en-GB" sz="2800" dirty="0" smtClean="0"/>
          </a:p>
        </p:txBody>
      </p:sp>
      <p:sp>
        <p:nvSpPr>
          <p:cNvPr id="8" name="TextBox 7"/>
          <p:cNvSpPr txBox="1"/>
          <p:nvPr/>
        </p:nvSpPr>
        <p:spPr>
          <a:xfrm>
            <a:off x="457200" y="1105779"/>
            <a:ext cx="7848872" cy="4524315"/>
          </a:xfrm>
          <a:prstGeom prst="rect">
            <a:avLst/>
          </a:prstGeom>
          <a:noFill/>
        </p:spPr>
        <p:txBody>
          <a:bodyPr wrap="square" rtlCol="0">
            <a:spAutoFit/>
          </a:bodyPr>
          <a:lstStyle/>
          <a:p>
            <a:r>
              <a:rPr lang="gu-IN" sz="2400" b="1" dirty="0"/>
              <a:t>મહેશ</a:t>
            </a:r>
            <a:endParaRPr lang="en-GB" sz="2400" b="1" dirty="0" smtClean="0"/>
          </a:p>
          <a:p>
            <a:pPr lvl="0" algn="just"/>
            <a:r>
              <a:rPr lang="gu-IN" sz="2400" dirty="0"/>
              <a:t>મહેશ, (સ્કિઝોફ્રેનિયા) ધરાવતા એક ૫૦ વર્ષીય પુરુષ છે. તેમનું એવું માનવું છે કે જેટલા પણ લોકો તેમની આજુ-બાજુમાં છે, તેઓ તેમને મારવાનો ષડયંત્ર રચી રહ્યા છે.  જ્યારે દવા લેવાનો સમય આવે ત્યારે તેઓ બેચેન થઇ અને ઉશ્કેરાઈ જાય છે. તે કર્મચારીઓ સામે ચીસો પાડે છે અને તેમનાં ઉપર ખોટી દવાઓ ખવડાવવાનો આરોપ મૂકે છે.</a:t>
            </a:r>
            <a:endParaRPr lang="en-IN" sz="2400" dirty="0"/>
          </a:p>
          <a:p>
            <a:r>
              <a:rPr lang="en-GB" sz="2400" dirty="0"/>
              <a:t> </a:t>
            </a:r>
            <a:endParaRPr lang="en-IN" sz="2400" dirty="0"/>
          </a:p>
          <a:p>
            <a:pPr lvl="0"/>
            <a:r>
              <a:rPr lang="en-GB" sz="2400" dirty="0"/>
              <a:t>- </a:t>
            </a:r>
            <a:r>
              <a:rPr lang="gu-IN" sz="2400" i="1" dirty="0"/>
              <a:t>મહેશના પરિબળો કયા છે?</a:t>
            </a:r>
            <a:endParaRPr lang="en-IN" sz="2400" dirty="0"/>
          </a:p>
          <a:p>
            <a:pPr lvl="0"/>
            <a:r>
              <a:rPr lang="en-GB" sz="2400" i="1" dirty="0" smtClean="0"/>
              <a:t>- </a:t>
            </a:r>
            <a:r>
              <a:rPr lang="gu-IN" sz="2400" i="1" dirty="0"/>
              <a:t>ચેતવણી આપતા તેમનાં ચિહ્નો શું છે?</a:t>
            </a:r>
            <a:endParaRPr lang="en-IN" sz="2400" dirty="0"/>
          </a:p>
          <a:p>
            <a:pPr lvl="0"/>
            <a:r>
              <a:rPr lang="en-GB" sz="2400" i="1" dirty="0" smtClean="0"/>
              <a:t>- </a:t>
            </a:r>
            <a:r>
              <a:rPr lang="gu-IN" sz="2400" i="1" dirty="0"/>
              <a:t>શાંત પાડવા માટેની અમુક વ્યૂહરચનાઓ શું છે?</a:t>
            </a:r>
            <a:endParaRPr lang="en-IN" sz="2400" dirty="0"/>
          </a:p>
          <a:p>
            <a:endParaRPr lang="en-GB" sz="2400" dirty="0"/>
          </a:p>
        </p:txBody>
      </p:sp>
    </p:spTree>
    <p:extLst>
      <p:ext uri="{BB962C8B-B14F-4D97-AF65-F5344CB8AC3E}">
        <p14:creationId xmlns:p14="http://schemas.microsoft.com/office/powerpoint/2010/main" val="115277747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txBox="1">
            <a:spLocks/>
          </p:cNvSpPr>
          <p:nvPr/>
        </p:nvSpPr>
        <p:spPr>
          <a:xfrm>
            <a:off x="457200" y="1700809"/>
            <a:ext cx="8229600" cy="47525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971550" lvl="1" indent="-514350">
              <a:buFont typeface="+mj-lt"/>
              <a:buAutoNum type="arabicPeriod"/>
            </a:pPr>
            <a:endParaRPr lang="en-GB" sz="2800" dirty="0" smtClean="0"/>
          </a:p>
        </p:txBody>
      </p:sp>
      <p:sp>
        <p:nvSpPr>
          <p:cNvPr id="8" name="TextBox 7"/>
          <p:cNvSpPr txBox="1"/>
          <p:nvPr/>
        </p:nvSpPr>
        <p:spPr>
          <a:xfrm>
            <a:off x="457200" y="1069627"/>
            <a:ext cx="7848872" cy="4893647"/>
          </a:xfrm>
          <a:prstGeom prst="rect">
            <a:avLst/>
          </a:prstGeom>
          <a:noFill/>
        </p:spPr>
        <p:txBody>
          <a:bodyPr wrap="square" rtlCol="0">
            <a:spAutoFit/>
          </a:bodyPr>
          <a:lstStyle/>
          <a:p>
            <a:pPr lvl="0"/>
            <a:r>
              <a:rPr lang="gu-IN" sz="2400" b="1" dirty="0"/>
              <a:t>મહેશ</a:t>
            </a:r>
            <a:r>
              <a:rPr lang="en-GB" sz="2400" b="1" dirty="0" smtClean="0"/>
              <a:t> </a:t>
            </a:r>
            <a:r>
              <a:rPr lang="gu-IN" sz="2400" b="1" dirty="0" smtClean="0"/>
              <a:t>(ચાલુ)</a:t>
            </a:r>
            <a:endParaRPr lang="en-GB" sz="2400" b="1" dirty="0" smtClean="0"/>
          </a:p>
          <a:p>
            <a:pPr lvl="0" algn="just"/>
            <a:r>
              <a:rPr lang="gu-IN" sz="2400" dirty="0"/>
              <a:t>કર્મચારીઓ અને મહેશે ભેગા મળીને તેનાં પરિબળોનું સંચાલન કરવા માટે નીચે દર્શાવેલી વ્યૂહરચનાઓ ઓળખાવીઃ</a:t>
            </a:r>
            <a:endParaRPr lang="en-IN" sz="2400" dirty="0"/>
          </a:p>
          <a:p>
            <a:pPr algn="just"/>
            <a:r>
              <a:rPr lang="en-GB" sz="2400" dirty="0" smtClean="0"/>
              <a:t>-</a:t>
            </a:r>
            <a:r>
              <a:rPr lang="gu-IN" dirty="0"/>
              <a:t> </a:t>
            </a:r>
            <a:r>
              <a:rPr lang="gu-IN" sz="2400" dirty="0"/>
              <a:t>કેન્દ્રમાં એક પરિચારિકા (નર્સ) છે, જેની સાથે મહેશ સ્વસ્થતાથી વાત કરી શકે છે. જ્યારે-જ્યારે મહેશને દવા આપવાની હોય તે વખતે તેમની સાથે વાર્તાલાપ કરે છે અને તેમનાં ઉશ્કેરાટના કારણો જાણવાના પ્રયાસો કરે છે.  સંશોધન કરતાં ખબર પડી કે તેમનાં સગા તેમને જાણ કર્યા વગર દવાઓ આપતા હતાં. તેથી તેઓ વધુ ભયભીત અને શંકાશીલ થઈ ગયા હતાં. પરિચારિકા સાથે દવાઓની બાબતે ચર્ચા કર્યા પછી અને દવાઓ શેનાં માટે છે તે જાણ્યા પછી હવે તેમને સારું લાગે છે અને કર્મચારીઓ ઉપર ભરોસો કરતા થયા છે.</a:t>
            </a:r>
            <a:r>
              <a:rPr lang="en-GB" sz="2400" dirty="0" smtClean="0"/>
              <a:t> </a:t>
            </a:r>
            <a:endParaRPr lang="en-IN" sz="2400" dirty="0"/>
          </a:p>
          <a:p>
            <a:pPr lvl="0"/>
            <a:endParaRPr lang="en-GB" sz="2400" b="1" dirty="0" smtClean="0"/>
          </a:p>
        </p:txBody>
      </p:sp>
    </p:spTree>
    <p:extLst>
      <p:ext uri="{BB962C8B-B14F-4D97-AF65-F5344CB8AC3E}">
        <p14:creationId xmlns:p14="http://schemas.microsoft.com/office/powerpoint/2010/main" val="417033459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10146"/>
          </a:xfrm>
        </p:spPr>
        <p:txBody>
          <a:bodyPr>
            <a:normAutofit fontScale="90000"/>
          </a:bodyPr>
          <a:lstStyle/>
          <a:p>
            <a:r>
              <a:rPr lang="gu-IN" sz="4000" dirty="0" smtClean="0"/>
              <a:t>અભ્યાસ</a:t>
            </a:r>
            <a:r>
              <a:rPr lang="en-GB" sz="4000" dirty="0" smtClean="0"/>
              <a:t> </a:t>
            </a:r>
            <a:r>
              <a:rPr lang="gu-IN" sz="4000" dirty="0" smtClean="0"/>
              <a:t>૩</a:t>
            </a:r>
            <a:r>
              <a:rPr lang="en-GB" sz="4000" dirty="0" smtClean="0"/>
              <a:t>.</a:t>
            </a:r>
            <a:r>
              <a:rPr lang="gu-IN" sz="4000" dirty="0" smtClean="0"/>
              <a:t>૬</a:t>
            </a:r>
            <a:r>
              <a:rPr lang="en-GB" dirty="0" smtClean="0"/>
              <a:t/>
            </a:r>
            <a:br>
              <a:rPr lang="en-GB" dirty="0" smtClean="0"/>
            </a:br>
            <a:r>
              <a:rPr lang="gu-IN" sz="4000" i="1" dirty="0"/>
              <a:t>વ્યક્તિગત યોજના બનાવવી</a:t>
            </a:r>
            <a:endParaRPr lang="en-GB" sz="4000" i="1" dirty="0"/>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7744" y="186904"/>
            <a:ext cx="792088" cy="720080"/>
          </a:xfrm>
          <a:prstGeom prst="rect">
            <a:avLst/>
          </a:prstGeom>
          <a:noFill/>
          <a:ln>
            <a:noFill/>
          </a:ln>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txBox="1">
            <a:spLocks/>
          </p:cNvSpPr>
          <p:nvPr/>
        </p:nvSpPr>
        <p:spPr>
          <a:xfrm>
            <a:off x="251520" y="1340768"/>
            <a:ext cx="8675836" cy="497314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7150" indent="0">
              <a:buNone/>
            </a:pPr>
            <a:r>
              <a:rPr lang="gu-IN" b="1" i="1" dirty="0" smtClean="0"/>
              <a:t>એનેક્સ ૧ લેવું</a:t>
            </a:r>
            <a:endParaRPr lang="en-GB" b="1" i="1" dirty="0" smtClean="0"/>
          </a:p>
          <a:p>
            <a:pPr marL="971550" lvl="1" indent="-514350">
              <a:buFont typeface="+mj-lt"/>
              <a:buAutoNum type="arabicPeriod"/>
            </a:pPr>
            <a:r>
              <a:rPr lang="gu-IN" dirty="0" smtClean="0"/>
              <a:t>મુલાકાત</a:t>
            </a:r>
            <a:endParaRPr lang="en-GB" dirty="0" smtClean="0"/>
          </a:p>
          <a:p>
            <a:pPr lvl="2"/>
            <a:r>
              <a:rPr lang="gu-IN" sz="2800" dirty="0" smtClean="0"/>
              <a:t>તેમને </a:t>
            </a:r>
            <a:r>
              <a:rPr lang="gu-IN" sz="2800" dirty="0"/>
              <a:t>શેનાં લીધે </a:t>
            </a:r>
            <a:r>
              <a:rPr lang="gu-IN" sz="2800" dirty="0" smtClean="0"/>
              <a:t>હતાશા, બેચેની </a:t>
            </a:r>
            <a:r>
              <a:rPr lang="gu-IN" sz="2800" dirty="0"/>
              <a:t>અથવા </a:t>
            </a:r>
            <a:r>
              <a:rPr lang="gu-IN" sz="2800" dirty="0" smtClean="0"/>
              <a:t>ઉશ્કેરાટનો અનુભવ થાય છે?</a:t>
            </a:r>
            <a:endParaRPr lang="en-GB" sz="2800" dirty="0" smtClean="0"/>
          </a:p>
          <a:p>
            <a:pPr lvl="2"/>
            <a:r>
              <a:rPr lang="gu-IN" sz="2800" dirty="0" smtClean="0"/>
              <a:t>તમને તંગ </a:t>
            </a:r>
            <a:r>
              <a:rPr lang="gu-IN" sz="2800" dirty="0"/>
              <a:t>પરિસ્થિતિ વખતે શું શાંત પાડી </a:t>
            </a:r>
            <a:r>
              <a:rPr lang="gu-IN" sz="2800" dirty="0" smtClean="0"/>
              <a:t>શકે?</a:t>
            </a:r>
            <a:endParaRPr lang="en-GB" sz="2800" dirty="0" smtClean="0"/>
          </a:p>
          <a:p>
            <a:pPr marL="914400" lvl="2" indent="0">
              <a:buFont typeface="Arial" panose="020B0604020202020204" pitchFamily="34" charset="0"/>
              <a:buNone/>
            </a:pPr>
            <a:endParaRPr lang="en-GB" sz="1200" dirty="0" smtClean="0"/>
          </a:p>
          <a:p>
            <a:pPr marL="971550" lvl="1" indent="-514350">
              <a:buFont typeface="+mj-lt"/>
              <a:buAutoNum type="arabicPeriod"/>
            </a:pPr>
            <a:r>
              <a:rPr lang="en-GB" dirty="0" smtClean="0"/>
              <a:t>Make a plan with your partner</a:t>
            </a:r>
          </a:p>
          <a:p>
            <a:pPr lvl="2"/>
            <a:r>
              <a:rPr lang="en-GB" sz="2800" dirty="0" smtClean="0"/>
              <a:t>Identifying triggers</a:t>
            </a:r>
          </a:p>
          <a:p>
            <a:pPr lvl="2"/>
            <a:r>
              <a:rPr lang="gu-IN" sz="2800" dirty="0" smtClean="0"/>
              <a:t>શાંત થવા માટેની વ્યૂહરચનાઓ</a:t>
            </a:r>
            <a:r>
              <a:rPr lang="en-GB" sz="2800" dirty="0" smtClean="0"/>
              <a:t> (</a:t>
            </a:r>
            <a:r>
              <a:rPr lang="gu-IN" sz="2800" dirty="0" smtClean="0"/>
              <a:t>મુખ્ય મુદ્દાઓ</a:t>
            </a:r>
            <a:r>
              <a:rPr lang="en-GB" sz="2800" dirty="0" smtClean="0"/>
              <a:t>, comfort rooms, </a:t>
            </a:r>
            <a:r>
              <a:rPr lang="gu-IN" sz="2800" dirty="0" smtClean="0"/>
              <a:t>વગેરે</a:t>
            </a:r>
            <a:r>
              <a:rPr lang="en-GB" sz="2800" dirty="0" smtClean="0"/>
              <a:t>)</a:t>
            </a:r>
          </a:p>
        </p:txBody>
      </p:sp>
    </p:spTree>
    <p:extLst>
      <p:ext uri="{BB962C8B-B14F-4D97-AF65-F5344CB8AC3E}">
        <p14:creationId xmlns:p14="http://schemas.microsoft.com/office/powerpoint/2010/main" val="67204129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521617" y="1988840"/>
            <a:ext cx="8208912" cy="1631216"/>
          </a:xfrm>
          <a:prstGeom prst="rect">
            <a:avLst/>
          </a:prstGeom>
          <a:noFill/>
        </p:spPr>
        <p:txBody>
          <a:bodyPr wrap="square" rtlCol="0">
            <a:spAutoFit/>
          </a:bodyPr>
          <a:lstStyle/>
          <a:p>
            <a:pPr algn="ctr"/>
            <a:r>
              <a:rPr lang="gu-IN" sz="4000" b="1" i="1" dirty="0"/>
              <a:t>“હા કહેવું” અને “થઈ શકે છે” એવી સંસ્કૃતિ નિર્માણ કરવી</a:t>
            </a:r>
            <a:endParaRPr lang="en-GB" sz="4000" dirty="0" smtClean="0"/>
          </a:p>
          <a:p>
            <a:pPr algn="ctr"/>
            <a:r>
              <a:rPr lang="gu-IN" sz="2000" dirty="0" smtClean="0"/>
              <a:t>સત્ર બ</a:t>
            </a:r>
            <a:r>
              <a:rPr lang="en-GB" sz="2000" dirty="0" smtClean="0"/>
              <a:t> </a:t>
            </a:r>
            <a:r>
              <a:rPr lang="gu-IN" sz="2000" dirty="0" smtClean="0"/>
              <a:t>–</a:t>
            </a:r>
            <a:r>
              <a:rPr lang="en-GB" sz="2000" dirty="0" smtClean="0"/>
              <a:t> </a:t>
            </a:r>
            <a:r>
              <a:rPr lang="gu-IN" sz="2000" dirty="0" smtClean="0"/>
              <a:t>વિષય ૪</a:t>
            </a:r>
            <a:endParaRPr lang="en-GB" sz="20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467559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628800"/>
            <a:ext cx="9144000" cy="1152128"/>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gu-IN" sz="3200" dirty="0">
                <a:solidFill>
                  <a:schemeClr val="tx1"/>
                </a:solidFill>
              </a:rPr>
              <a:t>પ્રસ્તુતિ ૪.૧ </a:t>
            </a:r>
            <a:r>
              <a:rPr lang="en-GB" sz="3200" dirty="0" smtClean="0">
                <a:solidFill>
                  <a:schemeClr val="tx1"/>
                </a:solidFill>
              </a:rPr>
              <a:t>: </a:t>
            </a:r>
            <a:r>
              <a:rPr lang="gu-IN" sz="3200" dirty="0">
                <a:solidFill>
                  <a:schemeClr val="tx1"/>
                </a:solidFill>
              </a:rPr>
              <a:t>હા કહેવું” અને “થઈ શકે છે” એવી સંસ્કૃતિ નિર્માણ કરવી</a:t>
            </a:r>
            <a:endParaRPr lang="en-GB" sz="3200" dirty="0">
              <a:solidFill>
                <a:schemeClr val="tx1"/>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917789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937589"/>
            <a:ext cx="8229600" cy="4525963"/>
          </a:xfrm>
        </p:spPr>
        <p:txBody>
          <a:bodyPr>
            <a:normAutofit fontScale="92500"/>
          </a:bodyPr>
          <a:lstStyle/>
          <a:p>
            <a:pPr algn="just">
              <a:buFont typeface="Wingdings" charset="2"/>
              <a:buChar char="Ø"/>
            </a:pPr>
            <a:r>
              <a:rPr lang="gu-IN" dirty="0"/>
              <a:t>ઘણા કેન્દ્રોમાં આરોગ્ય કર્મચારીઓ ઘણી વખત સેવાર્થી(દર્દી)ઓની વિનંતીઓને “ના” કહેતા હોય છે.</a:t>
            </a:r>
            <a:endParaRPr lang="en-GB" dirty="0" smtClean="0"/>
          </a:p>
          <a:p>
            <a:pPr algn="just">
              <a:buFont typeface="Wingdings" charset="2"/>
              <a:buChar char="Ø"/>
            </a:pPr>
            <a:r>
              <a:rPr lang="gu-IN" dirty="0"/>
              <a:t>તેથી વાતાવરણ હતાશામય અને નિયંત્રિત થઈ જાય છે જેનાં લીધે સંઘર્ષ સર્જાઇ શકે</a:t>
            </a:r>
            <a:r>
              <a:rPr lang="en-IN" dirty="0"/>
              <a:t>, </a:t>
            </a:r>
            <a:r>
              <a:rPr lang="gu-IN" dirty="0"/>
              <a:t>અને તંગ અથવા હિંસક વર્તન નિર્માણ થવાની પરિસ્થિતિની શક્યતાઓ વધી જાય છે.</a:t>
            </a:r>
            <a:r>
              <a:rPr lang="en-GB" dirty="0" smtClean="0"/>
              <a:t> </a:t>
            </a:r>
          </a:p>
          <a:p>
            <a:r>
              <a:rPr lang="gu-IN" dirty="0"/>
              <a:t>જેટલી વખત કર્મચારી “ના” પાડે તેટલી વખત પ્રોત્સાહનો વિષે પ્રતિબિંબ કરવાની તક મળે છે જે “ના” પાડવા માટે પ્રેરે છે.    </a:t>
            </a:r>
            <a:endParaRPr lang="en-IN" dirty="0"/>
          </a:p>
          <a:p>
            <a:pPr>
              <a:buFont typeface="Wingdings" charset="2"/>
              <a:buChar char="Ø"/>
            </a:pPr>
            <a:endParaRPr lang="en-GB"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445224"/>
            <a:ext cx="1042988" cy="12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28591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11235</TotalTime>
  <Words>15132</Words>
  <Application>Microsoft Office PowerPoint</Application>
  <PresentationFormat>On-screen Show (4:3)</PresentationFormat>
  <Paragraphs>1770</Paragraphs>
  <Slides>146</Slides>
  <Notes>143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146</vt:i4>
      </vt:variant>
    </vt:vector>
  </HeadingPairs>
  <TitlesOfParts>
    <vt:vector size="153" baseType="lpstr">
      <vt:lpstr>宋体</vt:lpstr>
      <vt:lpstr>Arial</vt:lpstr>
      <vt:lpstr>Calibri</vt:lpstr>
      <vt:lpstr>Cambria</vt:lpstr>
      <vt:lpstr>Shruti</vt:lpstr>
      <vt:lpstr>Wingdings</vt:lpstr>
      <vt:lpstr>Office Theme</vt:lpstr>
      <vt:lpstr>PowerPoint Presentation</vt:lpstr>
      <vt:lpstr>શીખવાના મુદ્દાઓ</vt:lpstr>
      <vt:lpstr>તમને કેટલો વિશ્વાસ છે?</vt:lpstr>
      <vt:lpstr>સત્ર અ </vt:lpstr>
      <vt:lpstr>ઇરવાડીમાં આગ લાગવાનો બનાવ</vt:lpstr>
      <vt:lpstr>મોસ્કો, રામેનસ્કિ આગ</vt:lpstr>
      <vt:lpstr> એકાંત અને નિયંત્રણ શું છે? </vt:lpstr>
      <vt:lpstr>PowerPoint Presentation</vt:lpstr>
      <vt:lpstr>અભ્યાસ ૧.૧ એકાંત અને નિયંત્રણના પ્રકારો</vt:lpstr>
      <vt:lpstr>PowerPoint Presentation</vt:lpstr>
      <vt:lpstr>એકાંત અને નિયંત્રણ શું છે?</vt:lpstr>
      <vt:lpstr>નિયંત્રણ</vt:lpstr>
      <vt:lpstr>ક્યારે અને કેમ એકાંત અને નિયંત્રણ વપરાતા હોય છે?</vt:lpstr>
      <vt:lpstr>અભ્યાસ ૧.૩: એકાંત અને નિયંત્રણના પ્રકારો</vt:lpstr>
      <vt:lpstr>અભ્યાસ ૧.૪: એકાંત અને નિયંત્રણના ચિત્રો</vt:lpstr>
      <vt:lpstr>PowerPoint Presentation</vt:lpstr>
      <vt:lpstr>PowerPoint Presentation</vt:lpstr>
      <vt:lpstr>PowerPoint Presentation</vt:lpstr>
      <vt:lpstr>PowerPoint Presentation</vt:lpstr>
      <vt:lpstr>PowerPoint Presentation</vt:lpstr>
      <vt:lpstr>અભ્યાસ ૨.૧: એકાંત અને નિયંત્રણનો વ્યક્તિગત અનુભવ</vt:lpstr>
      <vt:lpstr>PowerPoint Presentation</vt:lpstr>
      <vt:lpstr>એકાંત અને નિયંત્રણની અસર</vt:lpstr>
      <vt:lpstr>નિયંત્રણના લીધે:</vt:lpstr>
      <vt:lpstr>એકાંત અને નિયંત્રણ ઘણા મૃત્યુ સાથે સંકળાયેલા છે </vt:lpstr>
      <vt:lpstr>એકાંત અને નિયંત્રણ વ્યક્તિના સાજા થવામાં અવરોધક બને છે</vt:lpstr>
      <vt:lpstr>એકાંત અને નિયંત્રણની પ્રથા દ્વારા અધિકારોનું ઉલ્લંઘન થાય છે</vt:lpstr>
      <vt:lpstr>PowerPoint Presentation</vt:lpstr>
      <vt:lpstr>PowerPoint Presentation</vt:lpstr>
      <vt:lpstr>ડેમોન્સ્ટ્રેશન</vt:lpstr>
      <vt:lpstr>એકાંત અને નિયંત્રણ વિશેની માન્યતાઓ ને પડકારવી</vt:lpstr>
      <vt:lpstr>એકાંત અને નિયંત્રણ વિશેની માન્યતાઓ ને પડકારવી</vt:lpstr>
      <vt:lpstr>એકાંત અને નિયંત્રણ વિશેની માન્યતાઓ ને પડકારવી</vt:lpstr>
      <vt:lpstr>એકાંત અને નિયંત્રણ વિશેની માન્યતાઓ ને પડકારવી</vt:lpstr>
      <vt:lpstr>એકાંત અને નિયંત્રણ વિશેની માન્યતાઓ ને પડકારવી</vt:lpstr>
      <vt:lpstr>એકાંત અને નિયંત્રણ વિશેની માન્યતાઓ ને પડકારવી</vt:lpstr>
      <vt:lpstr>અભ્યાસ ૩.૨: એકાંત અને નિયંત્રણના વપરાશ માટે અપવાદરૂપ સંજોગોને ઉચિત કારણ તરીકે ગણવાની માન્યતાને પડકારવું</vt:lpstr>
      <vt:lpstr>PowerPoint Presentation</vt:lpstr>
      <vt:lpstr>PowerPoint Presentation</vt:lpstr>
      <vt:lpstr>PowerPoint Presentation</vt:lpstr>
      <vt:lpstr>PowerPoint Presentation</vt:lpstr>
      <vt:lpstr>PowerPoint Presentation</vt:lpstr>
      <vt:lpstr>PowerPoint Presentation</vt:lpstr>
      <vt:lpstr>તમે આ સત્ર દરમ્યાન શીખ્યા હો, તેવા મહત્વના ૩ મુદ્દાઓ કયા છે?</vt:lpstr>
      <vt:lpstr>પ્રતિબિબીંત પ્રયોગ</vt:lpstr>
      <vt:lpstr>PowerPoint Presentation</vt:lpstr>
      <vt:lpstr>સત્ર બ: એકાંત અને નિયંત્રણ સામેના વિકલ્પો </vt:lpstr>
      <vt:lpstr>PowerPoint Presentation</vt:lpstr>
      <vt:lpstr>રી-વ્યુ</vt:lpstr>
      <vt:lpstr>રી કેપ</vt:lpstr>
      <vt:lpstr>શીખવાના મુદ્દાનું રી કેપ:</vt:lpstr>
      <vt:lpstr>PowerPoint Presentation</vt:lpstr>
      <vt:lpstr>PowerPoint Presentation</vt:lpstr>
      <vt:lpstr>એકાંત અને નિયંત્રણ પરિસ્થિતિને વધુ ખરાબ બનાવી શકે</vt:lpstr>
      <vt:lpstr>શરૂઆતના ચેતવણી ચિહ્નોને ઓળખવા</vt:lpstr>
      <vt:lpstr>શરૂઆતના ચેતવણી ચિહ્નોને ઓળખવા</vt:lpstr>
      <vt:lpstr>યોગ્ય અને અસરકારક પ્રતિભાવ</vt:lpstr>
      <vt:lpstr>તંગ પરિસ્થિતિઓ સામેની મુખ્ય વ્યૂહરચનાઓ</vt:lpstr>
      <vt:lpstr>કર્મચારીઓના રક્ષણ માટેની નીતિઓ</vt:lpstr>
      <vt:lpstr>PowerPoint Presentation</vt:lpstr>
      <vt:lpstr>PowerPoint Presentation</vt:lpstr>
      <vt:lpstr>વાર્તાલાપ (કોમ્યુનિકેશન) ના પ્રકાર</vt:lpstr>
      <vt:lpstr>વાર્તાલાપ (કોમ્યુનિકેશન) ના પ્રકાર</vt:lpstr>
      <vt:lpstr>વાર્તાલાપ હોવો જોઇએ:</vt:lpstr>
      <vt:lpstr>સેવાર્થી(દર્દી)ઓ કર્મચારીઓ પાસેથી શું સાંભળવા માંગે છે</vt:lpstr>
      <vt:lpstr>સેવાર્થી(દર્દી)ઓ કર્મચારીઓ પાસેથી શું સાંભળવા માંગે છે (ચાલુ)</vt:lpstr>
      <vt:lpstr>સક્રિય શ્રવણ</vt:lpstr>
      <vt:lpstr>સક્રિય શ્રવણના લાભો</vt:lpstr>
      <vt:lpstr>આત્મસંભાષણ(મોનોલોગ)ના બદલે સંવાદ</vt:lpstr>
      <vt:lpstr>તંગ પરિસ્થિતિની નજીક જતા પહેલાં</vt:lpstr>
      <vt:lpstr>તંગ પરિસ્થિતિ વખતે યાદ રાખવાની વસ્તુઓ</vt:lpstr>
      <vt:lpstr>તંગ પરિસ્થિતિને સંભાળતી વખતે</vt:lpstr>
      <vt:lpstr>ઘટના પછી</vt:lpstr>
      <vt:lpstr>અભ્યાસ ૨.૨: મહત્વના મુદ્દાઓ</vt:lpstr>
      <vt:lpstr>PowerPoint Presentation</vt:lpstr>
      <vt:lpstr>PowerPoint Presentation</vt:lpstr>
      <vt:lpstr>કટોકટાની શરૂઆત કરાવનાર પરિબળો(ટ્રિગર્સ) શું છે?</vt:lpstr>
      <vt:lpstr>અભ્યાસ ૩.૨: ચર્ચા: કટોકટીની શરૂઆત કરાવનાર પરિબળો(ટ્રિગર) ને સમજવા</vt:lpstr>
      <vt:lpstr>PowerPoint Presentation</vt:lpstr>
      <vt:lpstr>અભ્યાસ ૩.૩. શાંત થવા માટેના પગલાંઓ</vt:lpstr>
      <vt:lpstr>PowerPoint Presentation</vt:lpstr>
      <vt:lpstr>PowerPoint Presentation</vt:lpstr>
      <vt:lpstr>વ્યક્તિગત યોજના શું છે?</vt:lpstr>
      <vt:lpstr>PowerPoint Presentation</vt:lpstr>
      <vt:lpstr>વ્યક્તિગત યોજના બનાવવી</vt:lpstr>
      <vt:lpstr>વ્યક્તિગત યોજના બનાવવી</vt:lpstr>
      <vt:lpstr>વ્યક્તિગત યોજનાની ગુણવત્તા</vt:lpstr>
      <vt:lpstr>યોજના બનાવવીઃ પરિબળોને ઓળખવા</vt:lpstr>
      <vt:lpstr>યોજના બનાવવીઃ પરિબળો(ટ્રિગર્સ)નું સંચાલન</vt:lpstr>
      <vt:lpstr>યોજના બનાવવીઃ ઉકેલો શોધવા</vt:lpstr>
      <vt:lpstr>બધા માટે યોજનાઓ</vt:lpstr>
      <vt:lpstr>અભ્યાસ ૩.૫ : વાસ્તવિક દુનિયાની યોજનાઓના ઉદાહરણ</vt:lpstr>
      <vt:lpstr>PowerPoint Presentation</vt:lpstr>
      <vt:lpstr>PowerPoint Presentation</vt:lpstr>
      <vt:lpstr>PowerPoint Presentation</vt:lpstr>
      <vt:lpstr>અભ્યાસ ૩.૬ વ્યક્તિગત યોજના બનાવવી</vt:lpstr>
      <vt:lpstr>PowerPoint Presentation</vt:lpstr>
      <vt:lpstr>PowerPoint Presentation</vt:lpstr>
      <vt:lpstr>PowerPoint Presentation</vt:lpstr>
      <vt:lpstr>PowerPoint Presentation</vt:lpstr>
      <vt:lpstr>અભ્યાસ ૪.૨: </vt:lpstr>
      <vt:lpstr>PowerPoint Presentation</vt:lpstr>
      <vt:lpstr>અભ્યાસ ૨.૩: વાર્તાલાપ (કોમ્યુનિકેશન)ની વ્યૂહરચના ઊપર નાટ્ય-ભૂમિકા(રોલ-પ્લે)</vt:lpstr>
      <vt:lpstr>PowerPoint Presentation</vt:lpstr>
      <vt:lpstr>PowerPoint Presentation</vt:lpstr>
      <vt:lpstr>આર.ટી. શું છે?</vt:lpstr>
      <vt:lpstr>PowerPoint Presentation</vt:lpstr>
      <vt:lpstr>આર.ટી.નો ભાગ કોણ બની શકે?</vt:lpstr>
      <vt:lpstr>આર.ટીના સભ્યોની તાલીમ</vt:lpstr>
      <vt:lpstr>આર.ટી. કેવી રીતે કામ કરે છે?(૧)</vt:lpstr>
      <vt:lpstr>આર.ટી. કેવી રીતે કામ કરે છે?(૨)</vt:lpstr>
      <vt:lpstr>આર.ટી. કેવી રીતે કામ કરે છે?(૩)</vt:lpstr>
      <vt:lpstr>આર.ટી. કેવી રીતે કામ કરે છે?(૪)</vt:lpstr>
      <vt:lpstr>આર.ટી. શા માટે રચવી?</vt:lpstr>
      <vt:lpstr>ધ પેન્સિલવાનિયા રાજ્ય હોસ્પિટલમાં એકાંત અને નિયંત્રણને ઓછા કરવાનો કાર્યક્રમ</vt:lpstr>
      <vt:lpstr>અભ્યાસ ૫.૨: કટોકટીનું સંચાલન કરતા જૂથો (રીસ્પોન્સ ટિમ્સ) બનાવવા</vt:lpstr>
      <vt:lpstr>PowerPoint Presentation</vt:lpstr>
      <vt:lpstr>PowerPoint Presentation</vt:lpstr>
      <vt:lpstr>સંવેદનાત્મક અભિગમ</vt:lpstr>
      <vt:lpstr>ઇન્દ્રીઓ આપણા સ્વભાવ ઉપર અસર કરે છે</vt:lpstr>
      <vt:lpstr>સંવેદનાત્મક અભિગમો</vt:lpstr>
      <vt:lpstr>સંવેદનાત્મક અભિગમો વ્યક્તિગત હોવા જોઈએ</vt:lpstr>
      <vt:lpstr>અભ્યાસ ૬.૨: કેન્દ્રોમાં સંવેદનાત્મક અભિગમો</vt:lpstr>
      <vt:lpstr>PowerPoint Presentation</vt:lpstr>
      <vt:lpstr>શાંત ઓરડીઓ</vt:lpstr>
      <vt:lpstr>શાંત ઓરડીનું નિર્માણ</vt:lpstr>
      <vt:lpstr>શાંત ઓરડીની દેખ-રેખ</vt:lpstr>
      <vt:lpstr>PowerPoint Presentation</vt:lpstr>
      <vt:lpstr>શાંત ઓરડીઓ </vt:lpstr>
      <vt:lpstr>અભ્યાસ ૬.૪: કેન્દ્રમાં શાંત ઓરડીઓ</vt:lpstr>
      <vt:lpstr>PowerPoint Presentation</vt:lpstr>
      <vt:lpstr>PowerPoint Presentation</vt:lpstr>
      <vt:lpstr>PowerPoint Presentation</vt:lpstr>
      <vt:lpstr>સમાપ્ત કરવું: સત્ર (બ)</vt:lpstr>
      <vt:lpstr>પ્રતિબિંબીત પ્રયોગ</vt:lpstr>
      <vt:lpstr>PowerPoint Presentation</vt:lpstr>
      <vt:lpstr>સત્ર ક: માનસિક આરોગ્ય સંભાળ કાર્યકરો માટે લેવાતી કાર્યલક્ષી યોજના </vt:lpstr>
      <vt:lpstr>PowerPoint Presentation</vt:lpstr>
      <vt:lpstr>અભ્યાસ ૧.૧: કેન્દ્રમાં પડકારરૂપ વર્તન અને કટોકટીનું સંચાલન કરવા માટેની વર્તમાન પધ્ધતિઓ </vt:lpstr>
      <vt:lpstr>અભ્યાસ ૧.૨: એકાંત અને નિયંત્રણને દૂર કરવા માટેના વ્યક્તિગત પગલાં</vt:lpstr>
      <vt:lpstr>અભ્યાસ ૧.૩: એકાંત અને નિયંત્રણને દૂર કરવા માટે કેન્દ્ર સ્તરે લેવાતા પગલાં </vt:lpstr>
      <vt:lpstr>PowerPoint Presentation</vt:lpstr>
      <vt:lpstr>PowerPoint Presentation</vt:lpstr>
      <vt:lpstr>PowerPoint Presentation</vt:lpstr>
      <vt:lpstr>સમાપ્ત કરવું: સત્ર (ક)</vt:lpstr>
      <vt:lpstr>PowerPoint Presentation</vt:lpstr>
    </vt:vector>
  </TitlesOfParts>
  <Company>WHO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Indian Law Society</dc:creator>
  <cp:lastModifiedBy>Dr. MeHuL</cp:lastModifiedBy>
  <cp:revision>739</cp:revision>
  <cp:lastPrinted>2016-01-12T19:53:53Z</cp:lastPrinted>
  <dcterms:created xsi:type="dcterms:W3CDTF">2014-10-31T10:13:48Z</dcterms:created>
  <dcterms:modified xsi:type="dcterms:W3CDTF">2016-01-26T07:59:29Z</dcterms:modified>
</cp:coreProperties>
</file>